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1" r:id="rId1"/>
  </p:sldMasterIdLst>
  <p:notesMasterIdLst>
    <p:notesMasterId r:id="rId50"/>
  </p:notesMasterIdLst>
  <p:sldIdLst>
    <p:sldId id="256" r:id="rId2"/>
    <p:sldId id="329" r:id="rId3"/>
    <p:sldId id="331" r:id="rId4"/>
    <p:sldId id="330" r:id="rId5"/>
    <p:sldId id="326" r:id="rId6"/>
    <p:sldId id="336" r:id="rId7"/>
    <p:sldId id="335" r:id="rId8"/>
    <p:sldId id="334" r:id="rId9"/>
    <p:sldId id="333" r:id="rId10"/>
    <p:sldId id="332" r:id="rId11"/>
    <p:sldId id="323" r:id="rId12"/>
    <p:sldId id="324" r:id="rId13"/>
    <p:sldId id="322" r:id="rId14"/>
    <p:sldId id="353" r:id="rId15"/>
    <p:sldId id="354" r:id="rId16"/>
    <p:sldId id="341" r:id="rId17"/>
    <p:sldId id="342" r:id="rId18"/>
    <p:sldId id="340" r:id="rId19"/>
    <p:sldId id="343" r:id="rId20"/>
    <p:sldId id="357" r:id="rId21"/>
    <p:sldId id="358" r:id="rId22"/>
    <p:sldId id="355" r:id="rId23"/>
    <p:sldId id="356" r:id="rId24"/>
    <p:sldId id="344" r:id="rId25"/>
    <p:sldId id="346" r:id="rId26"/>
    <p:sldId id="347" r:id="rId27"/>
    <p:sldId id="348" r:id="rId28"/>
    <p:sldId id="349" r:id="rId29"/>
    <p:sldId id="352" r:id="rId30"/>
    <p:sldId id="361" r:id="rId31"/>
    <p:sldId id="360" r:id="rId32"/>
    <p:sldId id="351" r:id="rId33"/>
    <p:sldId id="362" r:id="rId34"/>
    <p:sldId id="363" r:id="rId35"/>
    <p:sldId id="364" r:id="rId36"/>
    <p:sldId id="366" r:id="rId37"/>
    <p:sldId id="368" r:id="rId38"/>
    <p:sldId id="311" r:id="rId39"/>
    <p:sldId id="298" r:id="rId40"/>
    <p:sldId id="271" r:id="rId41"/>
    <p:sldId id="272" r:id="rId42"/>
    <p:sldId id="319" r:id="rId43"/>
    <p:sldId id="305" r:id="rId44"/>
    <p:sldId id="369" r:id="rId45"/>
    <p:sldId id="373" r:id="rId46"/>
    <p:sldId id="370" r:id="rId47"/>
    <p:sldId id="371" r:id="rId48"/>
    <p:sldId id="37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o Carl" initials="GC" lastIdx="1" clrIdx="0">
    <p:extLst>
      <p:ext uri="{19B8F6BF-5375-455C-9EA6-DF929625EA0E}">
        <p15:presenceInfo xmlns:p15="http://schemas.microsoft.com/office/powerpoint/2012/main" userId="1e17f68ba4a8c3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7"/>
    <p:restoredTop sz="94515"/>
  </p:normalViewPr>
  <p:slideViewPr>
    <p:cSldViewPr snapToGrid="0" snapToObjects="1">
      <p:cViewPr>
        <p:scale>
          <a:sx n="80" d="100"/>
          <a:sy n="80" d="100"/>
        </p:scale>
        <p:origin x="944" y="1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695D9-494D-3149-92DD-621F7680DD23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16F28-8DCD-E646-A29B-0AA4F9AB7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5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16F28-8DCD-E646-A29B-0AA4F9AB7D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6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16F28-8DCD-E646-A29B-0AA4F9AB7D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16F28-8DCD-E646-A29B-0AA4F9AB7D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a paper on Transformer performing arithmetic, prefix notation performs better than infix or postfix notion, yielding a 94.43 BLEU Score comparing to 87.72 for infix and 92.37 for postfix.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16F28-8DCD-E646-A29B-0AA4F9AB7DD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24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a paper on Transformer performing arithmetic, prefix notation performs better than infix or postfix notion, yielding a 94.43 BLEU Score comparing to 87.72 for infix and 92.37 for postfix.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16F28-8DCD-E646-A29B-0AA4F9AB7D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5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40F8-EE0A-3545-A3E0-265D92AEB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7B376-4379-2947-ACC6-4B346720D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DE71D-B6EC-7543-9B2B-A25790B9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28BC3-45A5-6343-9CE2-16FA7121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161B0-414D-0E4D-9B00-E886E97FA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6FD2-C407-FB44-9323-511A72C3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8687C-3F79-3444-B9AC-F37B70EE1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05C88-2226-7444-ADA5-F204D2A37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03921-ECEC-1C41-A37F-B53960A5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DF4F4-21AC-EE4B-8BA4-8AC56728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8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2BB589-0C2E-A248-BA24-06126097A8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EB74E-FC6A-3F4F-BAAF-35F61A2E3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42275-FFED-8444-8717-44E7148E4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87815-3F9A-E44F-9B87-792E31B5F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D60CD-9D06-BC4B-937D-2FBC00C8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0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7EBD-E078-154B-A356-9446D0DF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63C3A-18E4-9C47-994D-3949D258A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F15B5-61C9-494E-B407-59C4BFC9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5F33-09D0-C84E-9B39-7FD06A4B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52AC6-9787-6C46-BA47-F61B7349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3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1605-629A-A643-B5C2-64B7C71B2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EC690-6E8F-0A46-B520-CE0B2239E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721EA-E9FA-4F48-8293-DC730322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D9861-564D-0D4B-964B-691F3C0A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FE76B-8717-C84B-B2A6-5FDE2A29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AF62C-427C-A047-B456-CE9A84BA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B72EE-B762-B546-8FD7-EB4C5C9F6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53DAE-4066-C441-9F1B-8069EFFEE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18834-ED48-9843-A4A8-A427785F6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67439-714B-DA47-B403-1B498013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1A7EB-E515-5745-9CD2-F3A153EE7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1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08F4-8520-7A41-98A6-DC5BE626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C7BCD-C524-314F-B287-2F6476855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77479-4C14-F64B-923C-2B5331697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0616C-9637-DF49-B168-6145DDC1E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372DD-9379-F44F-A95F-1BB3542DE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73634-69BE-FC49-95A1-3A591F243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675DC-8085-A04E-8BDD-00106966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A949A-27A3-0644-ADF6-F99F1BF4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6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3A131-ECA2-5646-8D5F-8BBE3283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6AA0C-C5AC-554E-B6C2-752AE04F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FBE79-EC6A-7A48-972A-2AEEE6BD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FA89D-2662-BF4D-8C7E-89F8D1A7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22C54-3634-4047-BD5F-8F4DD6343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0B0A5-D409-8445-A4BC-0375E88B1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DDC5E-5A93-2C4E-9DEA-E0A79816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88581-5D38-304B-9FC4-623C14DA4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5B5E3-F8B5-D045-BB47-A8D341368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611A1-5114-8948-A18D-070F54C96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F45B4-1A56-0E46-81DB-A9916F627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9C9A7-2F45-9C47-8282-63AE62B5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826C-06A1-2B43-9622-522E2395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99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98236-0F03-D448-81AF-F0B9CF33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5EA47-2AA5-7745-942E-7D9582875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07CDF-00C0-7D4E-BDCB-7220AFDC8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02975-C26B-AE48-ABB0-272D6E62A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56406-552F-F147-9805-033EF8006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CE972-5264-6B4E-9FB5-2E300AC0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18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2ED2EC-3B0A-0F48-9B40-FD6F936D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FDFBC-0579-754B-BD95-CFB842250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8ADB-2F6E-3E47-9B71-9A21E8E33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43E9-2272-E044-ADA8-0FEAAFD68B02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FB52F-58B8-FA43-B30B-81919547B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B3B4-F17F-9345-9590-6970666B7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445CF-BFEB-A747-912D-37DCFB79A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4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rad.illinois.edu/admissions/appl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bugs.llvm.org/show_bug.cgi?id=5203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xplore.ieee.org/abstract/document/9926313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cs?searchtype=author&amp;query=Diaz,+J+M+M" TargetMode="External"/><Relationship Id="rId3" Type="http://schemas.openxmlformats.org/officeDocument/2006/relationships/hyperlink" Target="https://arxiv.org/search/cs?searchtype=author&amp;query=Paehler,+L" TargetMode="External"/><Relationship Id="rId7" Type="http://schemas.openxmlformats.org/officeDocument/2006/relationships/hyperlink" Target="https://arxiv.org/search/cs?searchtype=author&amp;query=Moses,+W" TargetMode="External"/><Relationship Id="rId2" Type="http://schemas.openxmlformats.org/officeDocument/2006/relationships/hyperlink" Target="https://arxiv.org/search/cs?searchtype=author&amp;query=Grossman,+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cs?searchtype=author&amp;query=Hegna,+J" TargetMode="External"/><Relationship Id="rId5" Type="http://schemas.openxmlformats.org/officeDocument/2006/relationships/hyperlink" Target="https://arxiv.org/search/cs?searchtype=author&amp;query=Ben-Nun,+T" TargetMode="External"/><Relationship Id="rId10" Type="http://schemas.openxmlformats.org/officeDocument/2006/relationships/hyperlink" Target="https://arxiv.org/search/cs?searchtype=author&amp;query=Doerfert,+J" TargetMode="External"/><Relationship Id="rId4" Type="http://schemas.openxmlformats.org/officeDocument/2006/relationships/hyperlink" Target="https://arxiv.org/search/cs?searchtype=author&amp;query=Parasyris,+K" TargetMode="External"/><Relationship Id="rId9" Type="http://schemas.openxmlformats.org/officeDocument/2006/relationships/hyperlink" Target="https://arxiv.org/search/cs?searchtype=author&amp;query=Trofin,+M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3A94-9D3B-C24B-856F-26B78F4DE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6939" y="325998"/>
            <a:ext cx="9464842" cy="1646302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LLVM in the age of LLMs: Machine Learning for IR, Optimization, &amp; More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5D3D1-8D56-3243-8EAC-2A1A8624C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0645" y="5900601"/>
            <a:ext cx="7766936" cy="74316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AI4Dev Workshop @ SC’23</a:t>
            </a:r>
          </a:p>
          <a:p>
            <a:pPr algn="ctr"/>
            <a:r>
              <a:rPr lang="en-US" dirty="0"/>
              <a:t>Nov 13,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William S. Moses">
            <a:extLst>
              <a:ext uri="{FF2B5EF4-FFF2-40B4-BE49-F238E27FC236}">
                <a16:creationId xmlns:a16="http://schemas.microsoft.com/office/drawing/2014/main" id="{506D2F2B-5B64-7E4F-8E67-4D02B2987129}"/>
              </a:ext>
            </a:extLst>
          </p:cNvPr>
          <p:cNvSpPr txBox="1"/>
          <p:nvPr/>
        </p:nvSpPr>
        <p:spPr>
          <a:xfrm>
            <a:off x="4838952" y="4294926"/>
            <a:ext cx="223032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 algn="ctr"/>
            <a:r>
              <a:rPr sz="2400" dirty="0"/>
              <a:t>William </a:t>
            </a:r>
            <a:r>
              <a:rPr lang="en-US" sz="2400" dirty="0"/>
              <a:t>S. </a:t>
            </a:r>
            <a:r>
              <a:rPr sz="2400" dirty="0"/>
              <a:t>Moses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B1AB9F-5143-A346-8509-2F8BFB236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241" y="2197741"/>
            <a:ext cx="1677747" cy="2097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E972B5-94D0-5B49-A241-20DEB2F68488}"/>
              </a:ext>
            </a:extLst>
          </p:cNvPr>
          <p:cNvSpPr txBox="1"/>
          <p:nvPr/>
        </p:nvSpPr>
        <p:spPr>
          <a:xfrm>
            <a:off x="3559947" y="4857834"/>
            <a:ext cx="4788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University of Illinois, Urbana Champaign</a:t>
            </a:r>
          </a:p>
          <a:p>
            <a:pPr algn="ctr"/>
            <a:r>
              <a:rPr lang="en-US" sz="2000" dirty="0" err="1"/>
              <a:t>wsmoses@Illinois.edu</a:t>
            </a:r>
            <a:endParaRPr lang="en-US" sz="2000" dirty="0"/>
          </a:p>
        </p:txBody>
      </p:sp>
      <p:pic>
        <p:nvPicPr>
          <p:cNvPr id="1026" name="Picture 2" descr="University logo and wordmark">
            <a:extLst>
              <a:ext uri="{FF2B5EF4-FFF2-40B4-BE49-F238E27FC236}">
                <a16:creationId xmlns:a16="http://schemas.microsoft.com/office/drawing/2014/main" id="{366FE679-19E8-9288-94C5-2CFFC4AA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0811"/>
            <a:ext cx="3336758" cy="87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LLVM Compiler Infrastructure Project">
            <a:extLst>
              <a:ext uri="{FF2B5EF4-FFF2-40B4-BE49-F238E27FC236}">
                <a16:creationId xmlns:a16="http://schemas.microsoft.com/office/drawing/2014/main" id="{E399EB1E-DF36-2DF4-6A50-C8368046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87" y="-131372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295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597"/>
            <a:ext cx="9974832" cy="9579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Talk</a:t>
            </a:r>
            <a:endParaRPr lang="en-US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D6836A-CFD0-3945-B3D2-384D2BFC5816}"/>
              </a:ext>
            </a:extLst>
          </p:cNvPr>
          <p:cNvSpPr txBox="1">
            <a:spLocks/>
          </p:cNvSpPr>
          <p:nvPr/>
        </p:nvSpPr>
        <p:spPr>
          <a:xfrm>
            <a:off x="677334" y="1472539"/>
            <a:ext cx="10152962" cy="2834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introduction to an assortment of interesting and relevant ML and compiler literature leading to why the community is focused on LLM’s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Will provide an intuition for effectively combining compilers + ML through a series of personal case studies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biased view of interesting places for the field to go.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D6C345-D6C0-889F-EC32-F7AB726F248C}"/>
              </a:ext>
            </a:extLst>
          </p:cNvPr>
          <p:cNvSpPr txBox="1">
            <a:spLocks/>
          </p:cNvSpPr>
          <p:nvPr/>
        </p:nvSpPr>
        <p:spPr>
          <a:xfrm>
            <a:off x="499204" y="3453167"/>
            <a:ext cx="9974832" cy="9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This Talk is </a:t>
            </a:r>
            <a:r>
              <a:rPr lang="en-US" b="1" i="1" u="sng" dirty="0"/>
              <a:t>Not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A191E7-2EE4-E090-032C-BB11418B8AEF}"/>
              </a:ext>
            </a:extLst>
          </p:cNvPr>
          <p:cNvSpPr txBox="1">
            <a:spLocks/>
          </p:cNvSpPr>
          <p:nvPr/>
        </p:nvSpPr>
        <p:spPr>
          <a:xfrm>
            <a:off x="499204" y="4307409"/>
            <a:ext cx="10842564" cy="252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 comprehensive look at all the related literature (aka not your next paper’s related work section)</a:t>
            </a:r>
          </a:p>
          <a:p>
            <a:r>
              <a:rPr lang="en-US" sz="2400" dirty="0"/>
              <a:t>An intro course on ML for HPC</a:t>
            </a:r>
          </a:p>
          <a:p>
            <a:r>
              <a:rPr lang="en-US" sz="2400" dirty="0"/>
              <a:t>Your PhD thesis</a:t>
            </a:r>
          </a:p>
          <a:p>
            <a:r>
              <a:rPr lang="en-US" sz="2400" dirty="0"/>
              <a:t>… Or is it? (</a:t>
            </a:r>
            <a:r>
              <a:rPr lang="en-US" sz="2400" dirty="0">
                <a:hlinkClick r:id="rId2"/>
              </a:rPr>
              <a:t>https://grad.illinois.edu/admissions/apply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5191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3C4C443E-BDF7-5B39-9D6D-679AFE904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089"/>
          <a:stretch/>
        </p:blipFill>
        <p:spPr>
          <a:xfrm>
            <a:off x="-70075" y="-112296"/>
            <a:ext cx="12332150" cy="3048001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AFCE7314-F375-9605-67E5-5B1A54035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40" b="54677"/>
          <a:stretch/>
        </p:blipFill>
        <p:spPr>
          <a:xfrm>
            <a:off x="-70075" y="2935705"/>
            <a:ext cx="12332150" cy="417095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BB129179-6F98-7024-0B99-E730F7B3E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416" b="36901"/>
          <a:stretch/>
        </p:blipFill>
        <p:spPr>
          <a:xfrm>
            <a:off x="-70075" y="3352800"/>
            <a:ext cx="12332150" cy="417095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320A44D0-243F-C1E2-A42E-75F7F8ABD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29" b="18488"/>
          <a:stretch/>
        </p:blipFill>
        <p:spPr>
          <a:xfrm>
            <a:off x="-70075" y="3769895"/>
            <a:ext cx="12332150" cy="417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663BDE-C226-680D-B387-A57BCC895A50}"/>
              </a:ext>
            </a:extLst>
          </p:cNvPr>
          <p:cNvSpPr/>
          <p:nvPr/>
        </p:nvSpPr>
        <p:spPr>
          <a:xfrm>
            <a:off x="-81688" y="4186990"/>
            <a:ext cx="12332150" cy="2791326"/>
          </a:xfrm>
          <a:prstGeom prst="rect">
            <a:avLst/>
          </a:prstGeom>
          <a:solidFill>
            <a:srgbClr val="4346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6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3C4C443E-BDF7-5B39-9D6D-679AFE904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089"/>
          <a:stretch/>
        </p:blipFill>
        <p:spPr>
          <a:xfrm>
            <a:off x="-70075" y="-112296"/>
            <a:ext cx="12332150" cy="3048001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AFCE7314-F375-9605-67E5-5B1A54035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40" b="54677"/>
          <a:stretch/>
        </p:blipFill>
        <p:spPr>
          <a:xfrm>
            <a:off x="-70075" y="2935705"/>
            <a:ext cx="12332150" cy="417095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BB129179-6F98-7024-0B99-E730F7B3E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416" b="36901"/>
          <a:stretch/>
        </p:blipFill>
        <p:spPr>
          <a:xfrm>
            <a:off x="-70075" y="3352800"/>
            <a:ext cx="12332150" cy="417095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320A44D0-243F-C1E2-A42E-75F7F8ABD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29" b="18488"/>
          <a:stretch/>
        </p:blipFill>
        <p:spPr>
          <a:xfrm>
            <a:off x="-70075" y="3769895"/>
            <a:ext cx="12332150" cy="417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663BDE-C226-680D-B387-A57BCC895A50}"/>
              </a:ext>
            </a:extLst>
          </p:cNvPr>
          <p:cNvSpPr/>
          <p:nvPr/>
        </p:nvSpPr>
        <p:spPr>
          <a:xfrm>
            <a:off x="-81688" y="4186990"/>
            <a:ext cx="12332150" cy="2791326"/>
          </a:xfrm>
          <a:prstGeom prst="rect">
            <a:avLst/>
          </a:prstGeom>
          <a:solidFill>
            <a:srgbClr val="4346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CB720D-EE80-AE72-26AD-0A293467E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21" y="4161742"/>
            <a:ext cx="2603258" cy="2603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B85D-CEEC-0E9A-F9EA-DCA64C9143B7}"/>
              </a:ext>
            </a:extLst>
          </p:cNvPr>
          <p:cNvSpPr txBox="1"/>
          <p:nvPr/>
        </p:nvSpPr>
        <p:spPr>
          <a:xfrm>
            <a:off x="3325145" y="4598832"/>
            <a:ext cx="275924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Beaver hiking up a mountain in the style of Monet (DALLE)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703F27-6849-A0A6-4B45-4934DF9AC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104"/>
          <a:stretch/>
        </p:blipFill>
        <p:spPr>
          <a:xfrm>
            <a:off x="7161602" y="2468266"/>
            <a:ext cx="4241643" cy="2603258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3F6F5235-A08B-07E1-793B-7F71CE2ED92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6"/>
          <a:srcRect r="19462"/>
          <a:stretch/>
        </p:blipFill>
        <p:spPr>
          <a:xfrm>
            <a:off x="5206121" y="5273347"/>
            <a:ext cx="6809415" cy="1058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857912-3797-AA59-B45F-7561362F7333}"/>
              </a:ext>
            </a:extLst>
          </p:cNvPr>
          <p:cNvSpPr txBox="1"/>
          <p:nvPr/>
        </p:nvSpPr>
        <p:spPr>
          <a:xfrm>
            <a:off x="7742380" y="6426446"/>
            <a:ext cx="275924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err="1"/>
              <a:t>DeepL</a:t>
            </a:r>
            <a:r>
              <a:rPr lang="en-US" sz="1600" dirty="0"/>
              <a:t> Translator</a:t>
            </a:r>
          </a:p>
        </p:txBody>
      </p:sp>
    </p:spTree>
    <p:extLst>
      <p:ext uri="{BB962C8B-B14F-4D97-AF65-F5344CB8AC3E}">
        <p14:creationId xmlns:p14="http://schemas.microsoft.com/office/powerpoint/2010/main" val="2494949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1843123"/>
            <a:ext cx="11209866" cy="957943"/>
          </a:xfrm>
        </p:spPr>
        <p:txBody>
          <a:bodyPr>
            <a:normAutofit fontScale="90000"/>
          </a:bodyPr>
          <a:lstStyle/>
          <a:p>
            <a:r>
              <a:rPr lang="en-US" dirty="0"/>
              <a:t>Why is AI so successful now (and not 20 years ago)?</a:t>
            </a:r>
          </a:p>
        </p:txBody>
      </p:sp>
    </p:spTree>
    <p:extLst>
      <p:ext uri="{BB962C8B-B14F-4D97-AF65-F5344CB8AC3E}">
        <p14:creationId xmlns:p14="http://schemas.microsoft.com/office/powerpoint/2010/main" val="621294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1843123"/>
            <a:ext cx="11209866" cy="957943"/>
          </a:xfrm>
        </p:spPr>
        <p:txBody>
          <a:bodyPr>
            <a:normAutofit fontScale="90000"/>
          </a:bodyPr>
          <a:lstStyle/>
          <a:p>
            <a:r>
              <a:rPr lang="en-US" dirty="0"/>
              <a:t>Why is AI so successful now (and not 20 years ago)?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429A02-2C4A-A68D-B179-437AEAD2C5AD}"/>
              </a:ext>
            </a:extLst>
          </p:cNvPr>
          <p:cNvSpPr txBox="1">
            <a:spLocks/>
          </p:cNvSpPr>
          <p:nvPr/>
        </p:nvSpPr>
        <p:spPr>
          <a:xfrm>
            <a:off x="491066" y="4056935"/>
            <a:ext cx="11348007" cy="9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do we emulate that success in program optimization?</a:t>
            </a:r>
          </a:p>
        </p:txBody>
      </p:sp>
    </p:spTree>
    <p:extLst>
      <p:ext uri="{BB962C8B-B14F-4D97-AF65-F5344CB8AC3E}">
        <p14:creationId xmlns:p14="http://schemas.microsoft.com/office/powerpoint/2010/main" val="3389642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1843123"/>
            <a:ext cx="11209866" cy="957943"/>
          </a:xfrm>
        </p:spPr>
        <p:txBody>
          <a:bodyPr>
            <a:normAutofit fontScale="90000"/>
          </a:bodyPr>
          <a:lstStyle/>
          <a:p>
            <a:r>
              <a:rPr lang="en-US" dirty="0"/>
              <a:t>Why is AI so successful now (and not 20 years ago)?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429A02-2C4A-A68D-B179-437AEAD2C5AD}"/>
              </a:ext>
            </a:extLst>
          </p:cNvPr>
          <p:cNvSpPr txBox="1">
            <a:spLocks/>
          </p:cNvSpPr>
          <p:nvPr/>
        </p:nvSpPr>
        <p:spPr>
          <a:xfrm>
            <a:off x="491066" y="4056935"/>
            <a:ext cx="11348007" cy="9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do we emulate that success in program optimization?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B3AB6B-51FB-1E8E-3CEB-EBFCB13D09EF}"/>
              </a:ext>
            </a:extLst>
          </p:cNvPr>
          <p:cNvSpPr txBox="1">
            <a:spLocks/>
          </p:cNvSpPr>
          <p:nvPr/>
        </p:nvSpPr>
        <p:spPr>
          <a:xfrm>
            <a:off x="491065" y="5014878"/>
            <a:ext cx="11348007" cy="9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		…and push even further?</a:t>
            </a:r>
          </a:p>
        </p:txBody>
      </p:sp>
    </p:spTree>
    <p:extLst>
      <p:ext uri="{BB962C8B-B14F-4D97-AF65-F5344CB8AC3E}">
        <p14:creationId xmlns:p14="http://schemas.microsoft.com/office/powerpoint/2010/main" val="308293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Successful Efforts in AI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699EB75-A12C-7847-834D-D1CDBA88E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856621" cy="4912059"/>
          </a:xfrm>
        </p:spPr>
        <p:txBody>
          <a:bodyPr>
            <a:normAutofit/>
          </a:bodyPr>
          <a:lstStyle/>
          <a:p>
            <a:r>
              <a:rPr lang="en-US" sz="2400" dirty="0"/>
              <a:t>“Good Old Fashioned AI” (GOFAI) aka Symbolic AI</a:t>
            </a:r>
          </a:p>
          <a:p>
            <a:pPr lvl="1"/>
            <a:r>
              <a:rPr lang="en-US" sz="2000" dirty="0"/>
              <a:t>Can we build AI by writing a sufficiently expressive set of rules?</a:t>
            </a:r>
          </a:p>
          <a:p>
            <a:pPr lvl="1"/>
            <a:r>
              <a:rPr lang="en-US" sz="2000" dirty="0"/>
              <a:t>Led to creation of LISP programming language, computer time sharing, and many more “non-AI” 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altLang="zh-CN" sz="2400" dirty="0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E06EDC6A-132F-0089-A4F1-AAFF68D2C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4327" r="1753" b="12222"/>
          <a:stretch/>
        </p:blipFill>
        <p:spPr bwMode="auto">
          <a:xfrm>
            <a:off x="5598694" y="3228336"/>
            <a:ext cx="6288506" cy="33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8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Successful Efforts in AI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699EB75-A12C-7847-834D-D1CDBA88E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856621" cy="4896017"/>
          </a:xfrm>
        </p:spPr>
        <p:txBody>
          <a:bodyPr>
            <a:normAutofit/>
          </a:bodyPr>
          <a:lstStyle/>
          <a:p>
            <a:r>
              <a:rPr lang="en-US" sz="2400" dirty="0"/>
              <a:t>“Good Old Fashioned AI” (GOFAI) aka Symbolic AI</a:t>
            </a:r>
          </a:p>
          <a:p>
            <a:pPr lvl="1"/>
            <a:r>
              <a:rPr lang="en-US" sz="2000" dirty="0"/>
              <a:t>Can we build AI by writing a sufficiently expressive set of rules?</a:t>
            </a:r>
          </a:p>
          <a:p>
            <a:pPr lvl="1"/>
            <a:r>
              <a:rPr lang="en-US" sz="2000" dirty="0"/>
              <a:t>Led to creation of LISP programming language, computer time sharing, and many more “non-AI” </a:t>
            </a:r>
          </a:p>
          <a:p>
            <a:pPr lvl="1"/>
            <a:endParaRPr lang="en-US" sz="2000" dirty="0"/>
          </a:p>
          <a:p>
            <a:r>
              <a:rPr lang="en-US" sz="2400" dirty="0"/>
              <a:t>Analyzing language by modelling stages of language (tokenizing, features,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Parse Tree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endParaRPr lang="en-US" altLang="zh-CN" sz="2400" dirty="0"/>
          </a:p>
        </p:txBody>
      </p:sp>
      <p:pic>
        <p:nvPicPr>
          <p:cNvPr id="4106" name="Picture 10" descr="undefined">
            <a:extLst>
              <a:ext uri="{FF2B5EF4-FFF2-40B4-BE49-F238E27FC236}">
                <a16:creationId xmlns:a16="http://schemas.microsoft.com/office/drawing/2014/main" id="{6A5C4B7B-154A-3530-6ED5-583C643B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681" y="1774240"/>
            <a:ext cx="3309519" cy="330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43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Successful Efforts in AI</a:t>
            </a:r>
          </a:p>
        </p:txBody>
      </p:sp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363CA9B3-6014-719B-2A95-81EEF2395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/>
          <a:stretch/>
        </p:blipFill>
        <p:spPr bwMode="auto">
          <a:xfrm>
            <a:off x="9109078" y="4881512"/>
            <a:ext cx="2244722" cy="14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ndefined">
            <a:extLst>
              <a:ext uri="{FF2B5EF4-FFF2-40B4-BE49-F238E27FC236}">
                <a16:creationId xmlns:a16="http://schemas.microsoft.com/office/drawing/2014/main" id="{B7F381CE-8CAF-3AA4-F587-0800B2C09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9"/>
          <a:stretch/>
        </p:blipFill>
        <p:spPr bwMode="auto">
          <a:xfrm>
            <a:off x="9109078" y="1976672"/>
            <a:ext cx="2244722" cy="14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 modified Canny edge detector based on weighted least squares |  SpringerLink">
            <a:extLst>
              <a:ext uri="{FF2B5EF4-FFF2-40B4-BE49-F238E27FC236}">
                <a16:creationId xmlns:a16="http://schemas.microsoft.com/office/drawing/2014/main" id="{26480355-1296-5234-61E3-B7C24E475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92" b="9585"/>
          <a:stretch/>
        </p:blipFill>
        <p:spPr bwMode="auto">
          <a:xfrm>
            <a:off x="9769876" y="3621841"/>
            <a:ext cx="814921" cy="9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487AFA-B14D-A503-AA27-18353013BD81}"/>
              </a:ext>
            </a:extLst>
          </p:cNvPr>
          <p:cNvSpPr txBox="1"/>
          <p:nvPr/>
        </p:nvSpPr>
        <p:spPr>
          <a:xfrm>
            <a:off x="9469794" y="39265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A39E9-DBF0-7411-DB40-40EADE555323}"/>
              </a:ext>
            </a:extLst>
          </p:cNvPr>
          <p:cNvSpPr txBox="1"/>
          <p:nvPr/>
        </p:nvSpPr>
        <p:spPr>
          <a:xfrm>
            <a:off x="10734838" y="387841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..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84DDF97E-3EAA-9DF5-A0AE-5DA547DC5FA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7856621" cy="4896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“Good Old Fashioned AI” (GOFAI) aka Symbolic AI</a:t>
            </a:r>
          </a:p>
          <a:p>
            <a:pPr lvl="1"/>
            <a:r>
              <a:rPr lang="en-US" sz="2000" dirty="0"/>
              <a:t>Can we build AI by writing a sufficiently expressive set of rules?</a:t>
            </a:r>
          </a:p>
          <a:p>
            <a:pPr lvl="1"/>
            <a:r>
              <a:rPr lang="en-US" sz="2000" dirty="0"/>
              <a:t>Led to creation of LISP programming language, computer time sharing, and many more “non-AI” </a:t>
            </a:r>
          </a:p>
          <a:p>
            <a:pPr lvl="1"/>
            <a:endParaRPr lang="en-US" sz="2000" dirty="0"/>
          </a:p>
          <a:p>
            <a:r>
              <a:rPr lang="en-US" sz="2400" dirty="0"/>
              <a:t>Analyzing language by modelling stages of language (tokenizing, features,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Parse Tree</a:t>
            </a:r>
          </a:p>
          <a:p>
            <a:pPr lvl="1"/>
            <a:endParaRPr lang="en-US" sz="2000" dirty="0"/>
          </a:p>
          <a:p>
            <a:r>
              <a:rPr lang="en-US" sz="2400" dirty="0"/>
              <a:t>Sophisticated filters to identify information in images</a:t>
            </a:r>
          </a:p>
          <a:p>
            <a:pPr lvl="1"/>
            <a:r>
              <a:rPr lang="en-US" sz="2000" dirty="0"/>
              <a:t>Canny Edge Detection (1986)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000" dirty="0"/>
              <a:t>	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37685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Successful Efforts in AI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84DDF97E-3EAA-9DF5-A0AE-5DA547DC5FA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7856621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“Good Old Fashioned AI” (GOFAI) aka Symbolic AI</a:t>
            </a:r>
          </a:p>
          <a:p>
            <a:pPr lvl="1"/>
            <a:r>
              <a:rPr lang="en-US" sz="2000" dirty="0"/>
              <a:t>Can we build AI by writing a sufficiently expressive set of rules?</a:t>
            </a:r>
          </a:p>
          <a:p>
            <a:pPr lvl="1"/>
            <a:r>
              <a:rPr lang="en-US" sz="2000" dirty="0"/>
              <a:t>Led to creation of LISP programming language, computer time sharing, and many more “non-AI” </a:t>
            </a:r>
          </a:p>
          <a:p>
            <a:pPr lvl="1"/>
            <a:endParaRPr lang="en-US" sz="2000" dirty="0"/>
          </a:p>
          <a:p>
            <a:r>
              <a:rPr lang="en-US" sz="2400" dirty="0"/>
              <a:t>Analyzing language by modelling stages of language (tokenizing, features,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Parse Tree</a:t>
            </a:r>
          </a:p>
          <a:p>
            <a:pPr lvl="1"/>
            <a:endParaRPr lang="en-US" sz="2000" dirty="0"/>
          </a:p>
          <a:p>
            <a:r>
              <a:rPr lang="en-US" sz="2400" dirty="0"/>
              <a:t>Sophisticated filters to identify information in images</a:t>
            </a:r>
          </a:p>
          <a:p>
            <a:pPr lvl="1"/>
            <a:r>
              <a:rPr lang="en-US" sz="2000" dirty="0"/>
              <a:t>Canny Edge Detection (1986)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Artificial Neural Networks</a:t>
            </a:r>
          </a:p>
        </p:txBody>
      </p:sp>
      <p:pic>
        <p:nvPicPr>
          <p:cNvPr id="8194" name="Picture 2" descr="Neural network - Wikipedia">
            <a:extLst>
              <a:ext uri="{FF2B5EF4-FFF2-40B4-BE49-F238E27FC236}">
                <a16:creationId xmlns:a16="http://schemas.microsoft.com/office/drawing/2014/main" id="{5C1EB2E1-3BEF-4093-F4A7-2166638A6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7"/>
          <a:stretch/>
        </p:blipFill>
        <p:spPr bwMode="auto">
          <a:xfrm>
            <a:off x="8512342" y="2261935"/>
            <a:ext cx="3374858" cy="342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1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597"/>
            <a:ext cx="9974832" cy="957943"/>
          </a:xfrm>
        </p:spPr>
        <p:txBody>
          <a:bodyPr>
            <a:normAutofit/>
          </a:bodyPr>
          <a:lstStyle/>
          <a:p>
            <a:r>
              <a:rPr lang="en-US" dirty="0"/>
              <a:t>This Talk</a:t>
            </a:r>
            <a:endParaRPr lang="en-US" b="1" i="1" u="sng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D6836A-CFD0-3945-B3D2-384D2BFC5816}"/>
              </a:ext>
            </a:extLst>
          </p:cNvPr>
          <p:cNvSpPr txBox="1">
            <a:spLocks/>
          </p:cNvSpPr>
          <p:nvPr/>
        </p:nvSpPr>
        <p:spPr>
          <a:xfrm>
            <a:off x="677334" y="1472539"/>
            <a:ext cx="10152962" cy="4174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8653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AI &lt;-&gt; Compiler Optimization</a:t>
            </a:r>
          </a:p>
        </p:txBody>
      </p:sp>
      <p:sp>
        <p:nvSpPr>
          <p:cNvPr id="13" name="AutoShape 2" descr="Abstract Syntax Tree (AST) and Interpreter - Create Your Own Programming  Language with Rust">
            <a:extLst>
              <a:ext uri="{FF2B5EF4-FFF2-40B4-BE49-F238E27FC236}">
                <a16:creationId xmlns:a16="http://schemas.microsoft.com/office/drawing/2014/main" id="{883C75A0-2E16-B6EF-CC3D-025A1E4F7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26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AI &lt;-&gt; Compiler Optimization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2A7DF441-AA60-6A03-29C8-46E882DBC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4327" r="1753" b="12222"/>
          <a:stretch/>
        </p:blipFill>
        <p:spPr bwMode="auto">
          <a:xfrm>
            <a:off x="3795962" y="1947027"/>
            <a:ext cx="2300038" cy="12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AF933F6B-C5DB-A727-2AFA-C52C451B5412}"/>
              </a:ext>
            </a:extLst>
          </p:cNvPr>
          <p:cNvSpPr/>
          <p:nvPr/>
        </p:nvSpPr>
        <p:spPr>
          <a:xfrm>
            <a:off x="6282267" y="2336564"/>
            <a:ext cx="1066799" cy="449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1F850-C900-7C60-8138-665117DBEBD5}"/>
              </a:ext>
            </a:extLst>
          </p:cNvPr>
          <p:cNvSpPr txBox="1"/>
          <p:nvPr/>
        </p:nvSpPr>
        <p:spPr>
          <a:xfrm>
            <a:off x="8070180" y="1567543"/>
            <a:ext cx="2855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y(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= A(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i,j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* x(j)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4A35F-D8FB-B085-0A05-2E944AEEAAAE}"/>
              </a:ext>
            </a:extLst>
          </p:cNvPr>
          <p:cNvSpPr txBox="1"/>
          <p:nvPr/>
        </p:nvSpPr>
        <p:spPr>
          <a:xfrm>
            <a:off x="7611671" y="1879155"/>
            <a:ext cx="53059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for (int32_t i0 = 0; i0 &lt; ((A1_dimension + 31) / 32); i0++) {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for (int32_t i1 = 0; i1 &lt; 32; i1++) {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int32_t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= i0 * 32 + i1;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double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= 0.0;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for (int32_t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= A2_pos[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];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&lt; A2_pos[(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+ 1)];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++) {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  int32_t j = A2_crd[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 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+=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 *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[j];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}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 =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}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}</a:t>
            </a:r>
          </a:p>
          <a:p>
            <a:r>
              <a:rPr lang="en-US" sz="900" dirty="0">
                <a:latin typeface="Courier New" panose="02070309020205020404" pitchFamily="49" charset="0"/>
              </a:rPr>
              <a:t>}</a:t>
            </a:r>
            <a:endParaRPr lang="en-US" sz="900" dirty="0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08930D23-E447-123F-942D-83FFFDAE0287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7856621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GOFAI</a:t>
            </a:r>
            <a:br>
              <a:rPr lang="en-US" sz="2400" dirty="0"/>
            </a:br>
            <a:r>
              <a:rPr lang="en-US" sz="2400" dirty="0"/>
              <a:t>    &amp;</a:t>
            </a:r>
            <a:br>
              <a:rPr lang="en-US" sz="2400" dirty="0"/>
            </a:br>
            <a:r>
              <a:rPr lang="en-US" sz="2400" dirty="0"/>
              <a:t>Program</a:t>
            </a:r>
            <a:br>
              <a:rPr lang="en-US" sz="2400" dirty="0"/>
            </a:br>
            <a:r>
              <a:rPr lang="en-US" sz="2400" dirty="0"/>
              <a:t>Transformations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13" name="AutoShape 2" descr="Abstract Syntax Tree (AST) and Interpreter - Create Your Own Programming  Language with Rust">
            <a:extLst>
              <a:ext uri="{FF2B5EF4-FFF2-40B4-BE49-F238E27FC236}">
                <a16:creationId xmlns:a16="http://schemas.microsoft.com/office/drawing/2014/main" id="{883C75A0-2E16-B6EF-CC3D-025A1E4F7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66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AI &lt;-&gt; Compiler Optimization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2A7DF441-AA60-6A03-29C8-46E882DBC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4327" r="1753" b="12222"/>
          <a:stretch/>
        </p:blipFill>
        <p:spPr bwMode="auto">
          <a:xfrm>
            <a:off x="3795962" y="1947027"/>
            <a:ext cx="2300038" cy="12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AF933F6B-C5DB-A727-2AFA-C52C451B5412}"/>
              </a:ext>
            </a:extLst>
          </p:cNvPr>
          <p:cNvSpPr/>
          <p:nvPr/>
        </p:nvSpPr>
        <p:spPr>
          <a:xfrm>
            <a:off x="6282267" y="2336564"/>
            <a:ext cx="1066799" cy="449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1F850-C900-7C60-8138-665117DBEBD5}"/>
              </a:ext>
            </a:extLst>
          </p:cNvPr>
          <p:cNvSpPr txBox="1"/>
          <p:nvPr/>
        </p:nvSpPr>
        <p:spPr>
          <a:xfrm>
            <a:off x="8070180" y="1567543"/>
            <a:ext cx="2855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y(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= A(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i,j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* x(j)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4A35F-D8FB-B085-0A05-2E944AEEAAAE}"/>
              </a:ext>
            </a:extLst>
          </p:cNvPr>
          <p:cNvSpPr txBox="1"/>
          <p:nvPr/>
        </p:nvSpPr>
        <p:spPr>
          <a:xfrm>
            <a:off x="7611671" y="1879155"/>
            <a:ext cx="53059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for (int32_t i0 = 0; i0 &lt; ((A1_dimension + 31) / 32); i0++) {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for (int32_t i1 = 0; i1 &lt; 32; i1++) {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int32_t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= i0 * 32 + i1;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double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= 0.0;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for (int32_t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= A2_pos[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];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&lt; A2_pos[(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+ 1)];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++) {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  int32_t j = A2_crd[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 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+=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 *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[j];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}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 =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}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}</a:t>
            </a:r>
          </a:p>
          <a:p>
            <a:r>
              <a:rPr lang="en-US" sz="900" dirty="0">
                <a:latin typeface="Courier New" panose="02070309020205020404" pitchFamily="49" charset="0"/>
              </a:rPr>
              <a:t>}</a:t>
            </a:r>
            <a:endParaRPr lang="en-US" sz="900" dirty="0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08930D23-E447-123F-942D-83FFFDAE0287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7856621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GOFAI</a:t>
            </a:r>
            <a:br>
              <a:rPr lang="en-US" sz="2400" dirty="0"/>
            </a:br>
            <a:r>
              <a:rPr lang="en-US" sz="2400" dirty="0"/>
              <a:t>    &amp;</a:t>
            </a:r>
            <a:br>
              <a:rPr lang="en-US" sz="2400" dirty="0"/>
            </a:br>
            <a:r>
              <a:rPr lang="en-US" sz="2400" dirty="0"/>
              <a:t>Program</a:t>
            </a:r>
            <a:br>
              <a:rPr lang="en-US" sz="2400" dirty="0"/>
            </a:br>
            <a:r>
              <a:rPr lang="en-US" sz="2400" dirty="0"/>
              <a:t>Transformations</a:t>
            </a:r>
          </a:p>
          <a:p>
            <a:endParaRPr lang="en-US" sz="2400" dirty="0"/>
          </a:p>
          <a:p>
            <a:r>
              <a:rPr lang="en-US" sz="2400" dirty="0"/>
              <a:t>Early NLP</a:t>
            </a:r>
            <a:br>
              <a:rPr lang="en-US" sz="2400" dirty="0"/>
            </a:br>
            <a:r>
              <a:rPr lang="en-US" sz="2400" dirty="0"/>
              <a:t>    &amp;</a:t>
            </a:r>
            <a:br>
              <a:rPr lang="en-US" sz="2400" dirty="0"/>
            </a:br>
            <a:r>
              <a:rPr lang="en-US" sz="2400" dirty="0"/>
              <a:t>Program AST/IR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</p:txBody>
      </p:sp>
      <p:pic>
        <p:nvPicPr>
          <p:cNvPr id="11" name="Picture 10" descr="undefined">
            <a:extLst>
              <a:ext uri="{FF2B5EF4-FFF2-40B4-BE49-F238E27FC236}">
                <a16:creationId xmlns:a16="http://schemas.microsoft.com/office/drawing/2014/main" id="{33CC122B-9BA6-1209-40EC-7EBACF49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228" y="3380793"/>
            <a:ext cx="1613330" cy="16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588D9DBF-AFC3-A542-082D-551B99734E5A}"/>
              </a:ext>
            </a:extLst>
          </p:cNvPr>
          <p:cNvSpPr/>
          <p:nvPr/>
        </p:nvSpPr>
        <p:spPr>
          <a:xfrm>
            <a:off x="6544872" y="4144421"/>
            <a:ext cx="1066799" cy="449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utoShape 2" descr="Abstract Syntax Tree (AST) and Interpreter - Create Your Own Programming  Language with Rust">
            <a:extLst>
              <a:ext uri="{FF2B5EF4-FFF2-40B4-BE49-F238E27FC236}">
                <a16:creationId xmlns:a16="http://schemas.microsoft.com/office/drawing/2014/main" id="{883C75A0-2E16-B6EF-CC3D-025A1E4F7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 descr="A diagram of a diagram&#10;&#10;Description automatically generated">
            <a:extLst>
              <a:ext uri="{FF2B5EF4-FFF2-40B4-BE49-F238E27FC236}">
                <a16:creationId xmlns:a16="http://schemas.microsoft.com/office/drawing/2014/main" id="{E8F92EC5-1466-AF81-0CFD-BBBF3A728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036" y="3445554"/>
            <a:ext cx="1731211" cy="18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61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AI &lt;-&gt; Compiler Optimization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2A7DF441-AA60-6A03-29C8-46E882DBC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4327" r="1753" b="12222"/>
          <a:stretch/>
        </p:blipFill>
        <p:spPr bwMode="auto">
          <a:xfrm>
            <a:off x="3795962" y="1947027"/>
            <a:ext cx="2300038" cy="12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AF933F6B-C5DB-A727-2AFA-C52C451B5412}"/>
              </a:ext>
            </a:extLst>
          </p:cNvPr>
          <p:cNvSpPr/>
          <p:nvPr/>
        </p:nvSpPr>
        <p:spPr>
          <a:xfrm>
            <a:off x="6282267" y="2336564"/>
            <a:ext cx="1066799" cy="449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1F850-C900-7C60-8138-665117DBEBD5}"/>
              </a:ext>
            </a:extLst>
          </p:cNvPr>
          <p:cNvSpPr txBox="1"/>
          <p:nvPr/>
        </p:nvSpPr>
        <p:spPr>
          <a:xfrm>
            <a:off x="8070180" y="1567543"/>
            <a:ext cx="2855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y(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= A(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i,j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* x(j)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4A35F-D8FB-B085-0A05-2E944AEEAAAE}"/>
              </a:ext>
            </a:extLst>
          </p:cNvPr>
          <p:cNvSpPr txBox="1"/>
          <p:nvPr/>
        </p:nvSpPr>
        <p:spPr>
          <a:xfrm>
            <a:off x="7611671" y="1879155"/>
            <a:ext cx="53059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for (int32_t i0 = 0; i0 &lt; ((A1_dimension + 31) / 32); i0++) {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for (int32_t i1 = 0; i1 &lt; 32; i1++) {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int32_t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= i0 * 32 + i1;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double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= 0.0;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for (int32_t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= A2_pos[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];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&lt; A2_pos[(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+ 1)];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++) {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  int32_t j = A2_crd[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 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 +=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 *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[j];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}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 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] = </a:t>
            </a:r>
            <a:r>
              <a:rPr lang="en-US" sz="9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900" b="0" i="0" dirty="0">
                <a:effectLst/>
                <a:latin typeface="Courier New" panose="02070309020205020404" pitchFamily="49" charset="0"/>
              </a:rPr>
              <a:t>;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  }</a:t>
            </a:r>
          </a:p>
          <a:p>
            <a:r>
              <a:rPr lang="en-US" sz="900" b="0" i="0" dirty="0">
                <a:effectLst/>
                <a:latin typeface="Courier New" panose="02070309020205020404" pitchFamily="49" charset="0"/>
              </a:rPr>
              <a:t>  }</a:t>
            </a:r>
          </a:p>
          <a:p>
            <a:r>
              <a:rPr lang="en-US" sz="900" dirty="0">
                <a:latin typeface="Courier New" panose="02070309020205020404" pitchFamily="49" charset="0"/>
              </a:rPr>
              <a:t>}</a:t>
            </a:r>
            <a:endParaRPr lang="en-US" sz="900" dirty="0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08930D23-E447-123F-942D-83FFFDAE0287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7856621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GOFAI</a:t>
            </a:r>
            <a:br>
              <a:rPr lang="en-US" sz="2400" dirty="0"/>
            </a:br>
            <a:r>
              <a:rPr lang="en-US" sz="2400" dirty="0"/>
              <a:t>    &amp;</a:t>
            </a:r>
            <a:br>
              <a:rPr lang="en-US" sz="2400" dirty="0"/>
            </a:br>
            <a:r>
              <a:rPr lang="en-US" sz="2400" dirty="0"/>
              <a:t>Program</a:t>
            </a:r>
            <a:br>
              <a:rPr lang="en-US" sz="2400" dirty="0"/>
            </a:br>
            <a:r>
              <a:rPr lang="en-US" sz="2400" dirty="0"/>
              <a:t>Transformations</a:t>
            </a:r>
          </a:p>
          <a:p>
            <a:endParaRPr lang="en-US" sz="2400" dirty="0"/>
          </a:p>
          <a:p>
            <a:r>
              <a:rPr lang="en-US" sz="2400" dirty="0"/>
              <a:t>Early NLP</a:t>
            </a:r>
            <a:br>
              <a:rPr lang="en-US" sz="2400" dirty="0"/>
            </a:br>
            <a:r>
              <a:rPr lang="en-US" sz="2400" dirty="0"/>
              <a:t>    &amp;</a:t>
            </a:r>
            <a:br>
              <a:rPr lang="en-US" sz="2400" dirty="0"/>
            </a:br>
            <a:r>
              <a:rPr lang="en-US" sz="2400" dirty="0"/>
              <a:t>Program AST/IR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Coarse Filters</a:t>
            </a:r>
            <a:br>
              <a:rPr lang="en-US" sz="2400" dirty="0"/>
            </a:br>
            <a:r>
              <a:rPr lang="en-US" sz="2400" dirty="0"/>
              <a:t>   &amp;</a:t>
            </a:r>
            <a:br>
              <a:rPr lang="en-US" sz="2400" dirty="0"/>
            </a:br>
            <a:r>
              <a:rPr lang="en-US" sz="2400" dirty="0"/>
              <a:t>Program Metrics </a:t>
            </a:r>
            <a:endParaRPr lang="en-US" sz="2400" b="1" dirty="0"/>
          </a:p>
        </p:txBody>
      </p:sp>
      <p:pic>
        <p:nvPicPr>
          <p:cNvPr id="11" name="Picture 10" descr="undefined">
            <a:extLst>
              <a:ext uri="{FF2B5EF4-FFF2-40B4-BE49-F238E27FC236}">
                <a16:creationId xmlns:a16="http://schemas.microsoft.com/office/drawing/2014/main" id="{33CC122B-9BA6-1209-40EC-7EBACF49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228" y="3380793"/>
            <a:ext cx="1613330" cy="16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588D9DBF-AFC3-A542-082D-551B99734E5A}"/>
              </a:ext>
            </a:extLst>
          </p:cNvPr>
          <p:cNvSpPr/>
          <p:nvPr/>
        </p:nvSpPr>
        <p:spPr>
          <a:xfrm>
            <a:off x="6544872" y="4144421"/>
            <a:ext cx="1066799" cy="449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utoShape 2" descr="Abstract Syntax Tree (AST) and Interpreter - Create Your Own Programming  Language with Rust">
            <a:extLst>
              <a:ext uri="{FF2B5EF4-FFF2-40B4-BE49-F238E27FC236}">
                <a16:creationId xmlns:a16="http://schemas.microsoft.com/office/drawing/2014/main" id="{883C75A0-2E16-B6EF-CC3D-025A1E4F7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 descr="A diagram of a diagram&#10;&#10;Description automatically generated">
            <a:extLst>
              <a:ext uri="{FF2B5EF4-FFF2-40B4-BE49-F238E27FC236}">
                <a16:creationId xmlns:a16="http://schemas.microsoft.com/office/drawing/2014/main" id="{E8F92EC5-1466-AF81-0CFD-BBBF3A728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036" y="3445554"/>
            <a:ext cx="1731211" cy="1846911"/>
          </a:xfrm>
          <a:prstGeom prst="rect">
            <a:avLst/>
          </a:prstGeom>
        </p:spPr>
      </p:pic>
      <p:pic>
        <p:nvPicPr>
          <p:cNvPr id="19" name="Picture 4" descr="undefined">
            <a:extLst>
              <a:ext uri="{FF2B5EF4-FFF2-40B4-BE49-F238E27FC236}">
                <a16:creationId xmlns:a16="http://schemas.microsoft.com/office/drawing/2014/main" id="{AD41BEBF-6B99-A08A-3C70-D41E2C6A2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/>
          <a:stretch/>
        </p:blipFill>
        <p:spPr bwMode="auto">
          <a:xfrm>
            <a:off x="3979615" y="5292465"/>
            <a:ext cx="2244722" cy="14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25F1C1-CDAC-6A98-FA92-1664EF967EE4}"/>
              </a:ext>
            </a:extLst>
          </p:cNvPr>
          <p:cNvSpPr txBox="1"/>
          <p:nvPr/>
        </p:nvSpPr>
        <p:spPr>
          <a:xfrm>
            <a:off x="7717112" y="5728474"/>
            <a:ext cx="387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f1 has 100 instructions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f2 has 10 instructions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f3 has 1000 instructions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52D6A0EC-7370-70E1-502B-FD5A40994214}"/>
              </a:ext>
            </a:extLst>
          </p:cNvPr>
          <p:cNvSpPr/>
          <p:nvPr/>
        </p:nvSpPr>
        <p:spPr>
          <a:xfrm>
            <a:off x="6439107" y="5952278"/>
            <a:ext cx="1066799" cy="449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2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Successful Efforts in AI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84DDF97E-3EAA-9DF5-A0AE-5DA547DC5FA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7856621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“Good Old Fashioned AI” (GOFAI) aka Symbolic AI</a:t>
            </a:r>
          </a:p>
          <a:p>
            <a:pPr lvl="1"/>
            <a:r>
              <a:rPr lang="en-US" sz="2000" b="1" dirty="0"/>
              <a:t>Can we build AI by writing a sufficiently expressive set of rules?</a:t>
            </a:r>
          </a:p>
          <a:p>
            <a:pPr lvl="1"/>
            <a:r>
              <a:rPr lang="en-US" sz="2000" b="1" dirty="0"/>
              <a:t>Led to creation of LISP programming language, computer time sharing, and many more “non-AI” </a:t>
            </a:r>
          </a:p>
          <a:p>
            <a:pPr lvl="1"/>
            <a:endParaRPr lang="en-US" sz="2000" b="1" dirty="0"/>
          </a:p>
          <a:p>
            <a:r>
              <a:rPr lang="en-US" sz="2400" b="1" dirty="0"/>
              <a:t>Analyzing language by modelling stages of language (tokenizing, features, </a:t>
            </a:r>
            <a:r>
              <a:rPr lang="en-US" sz="2400" b="1" dirty="0" err="1"/>
              <a:t>etc</a:t>
            </a:r>
            <a:r>
              <a:rPr lang="en-US" sz="2400" b="1" dirty="0"/>
              <a:t>)</a:t>
            </a:r>
          </a:p>
          <a:p>
            <a:pPr lvl="1"/>
            <a:r>
              <a:rPr lang="en-US" sz="2000" b="1" dirty="0"/>
              <a:t>Parse Tree</a:t>
            </a:r>
          </a:p>
          <a:p>
            <a:pPr lvl="1"/>
            <a:endParaRPr lang="en-US" sz="2000" b="1" dirty="0"/>
          </a:p>
          <a:p>
            <a:r>
              <a:rPr lang="en-US" sz="2400" b="1" dirty="0"/>
              <a:t>Sophisticated filters to identify information in images</a:t>
            </a:r>
          </a:p>
          <a:p>
            <a:pPr lvl="1"/>
            <a:r>
              <a:rPr lang="en-US" sz="2000" b="1" dirty="0"/>
              <a:t>Canny Edge Detection (1986)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Artificial Neural Networks</a:t>
            </a:r>
          </a:p>
        </p:txBody>
      </p:sp>
      <p:pic>
        <p:nvPicPr>
          <p:cNvPr id="8194" name="Picture 2" descr="Neural network - Wikipedia">
            <a:extLst>
              <a:ext uri="{FF2B5EF4-FFF2-40B4-BE49-F238E27FC236}">
                <a16:creationId xmlns:a16="http://schemas.microsoft.com/office/drawing/2014/main" id="{5C1EB2E1-3BEF-4093-F4A7-2166638A6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7"/>
          <a:stretch/>
        </p:blipFill>
        <p:spPr bwMode="auto">
          <a:xfrm>
            <a:off x="9865894" y="5825502"/>
            <a:ext cx="834190" cy="84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ndefined">
            <a:extLst>
              <a:ext uri="{FF2B5EF4-FFF2-40B4-BE49-F238E27FC236}">
                <a16:creationId xmlns:a16="http://schemas.microsoft.com/office/drawing/2014/main" id="{F8F7C226-868C-80BE-91FA-3237B02A0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/>
          <a:stretch/>
        </p:blipFill>
        <p:spPr bwMode="auto">
          <a:xfrm>
            <a:off x="8046497" y="3954510"/>
            <a:ext cx="2244722" cy="14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undefined">
            <a:extLst>
              <a:ext uri="{FF2B5EF4-FFF2-40B4-BE49-F238E27FC236}">
                <a16:creationId xmlns:a16="http://schemas.microsoft.com/office/drawing/2014/main" id="{72B19205-68C0-1AD3-50CB-79581103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894" y="2154447"/>
            <a:ext cx="2549106" cy="254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CA6A1F8D-132A-5A54-EFA3-E9903D757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4327" r="1753" b="12222"/>
          <a:stretch/>
        </p:blipFill>
        <p:spPr bwMode="auto">
          <a:xfrm>
            <a:off x="8566483" y="410006"/>
            <a:ext cx="3096127" cy="165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888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Successful Efforts in AI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84DDF97E-3EAA-9DF5-A0AE-5DA547DC5FA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7856621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“Good Old Fashioned AI” (GOFAI) aka Symbolic AI</a:t>
            </a:r>
          </a:p>
          <a:p>
            <a:pPr lvl="1"/>
            <a:r>
              <a:rPr lang="en-US" sz="2000" dirty="0"/>
              <a:t>Can we build AI by writing a sufficiently expressive set of rules?</a:t>
            </a:r>
          </a:p>
          <a:p>
            <a:pPr lvl="1"/>
            <a:r>
              <a:rPr lang="en-US" sz="2000" dirty="0"/>
              <a:t>Led to creation of LISP programming language, computer time sharing, and many more “non-AI” </a:t>
            </a:r>
          </a:p>
          <a:p>
            <a:pPr lvl="1"/>
            <a:endParaRPr lang="en-US" sz="2000" dirty="0"/>
          </a:p>
          <a:p>
            <a:r>
              <a:rPr lang="en-US" sz="2400" dirty="0"/>
              <a:t>Analyzing language by modelling stages of language (tokenizing, features,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Parse Tree</a:t>
            </a:r>
          </a:p>
          <a:p>
            <a:pPr lvl="1"/>
            <a:endParaRPr lang="en-US" sz="2000" dirty="0"/>
          </a:p>
          <a:p>
            <a:r>
              <a:rPr lang="en-US" sz="2400" dirty="0"/>
              <a:t>Sophisticated filters to identify information in images</a:t>
            </a:r>
          </a:p>
          <a:p>
            <a:pPr lvl="1"/>
            <a:r>
              <a:rPr lang="en-US" sz="2000" dirty="0"/>
              <a:t>Canny Edge Detection (1986)</a:t>
            </a:r>
            <a:br>
              <a:rPr lang="en-US" sz="2000" dirty="0"/>
            </a:br>
            <a:endParaRPr lang="en-US" sz="2000" dirty="0"/>
          </a:p>
          <a:p>
            <a:r>
              <a:rPr lang="en-US" sz="2400" b="1" dirty="0"/>
              <a:t>Artificial Neural Networks</a:t>
            </a:r>
          </a:p>
        </p:txBody>
      </p:sp>
      <p:pic>
        <p:nvPicPr>
          <p:cNvPr id="8194" name="Picture 2" descr="Neural network - Wikipedia">
            <a:extLst>
              <a:ext uri="{FF2B5EF4-FFF2-40B4-BE49-F238E27FC236}">
                <a16:creationId xmlns:a16="http://schemas.microsoft.com/office/drawing/2014/main" id="{5C1EB2E1-3BEF-4093-F4A7-2166638A6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7"/>
          <a:stretch/>
        </p:blipFill>
        <p:spPr bwMode="auto">
          <a:xfrm>
            <a:off x="9176083" y="3735062"/>
            <a:ext cx="3080085" cy="31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ndefined">
            <a:extLst>
              <a:ext uri="{FF2B5EF4-FFF2-40B4-BE49-F238E27FC236}">
                <a16:creationId xmlns:a16="http://schemas.microsoft.com/office/drawing/2014/main" id="{F8F7C226-868C-80BE-91FA-3237B02A0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/>
          <a:stretch/>
        </p:blipFill>
        <p:spPr bwMode="auto">
          <a:xfrm>
            <a:off x="8046497" y="4794621"/>
            <a:ext cx="985904" cy="65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undefined">
            <a:extLst>
              <a:ext uri="{FF2B5EF4-FFF2-40B4-BE49-F238E27FC236}">
                <a16:creationId xmlns:a16="http://schemas.microsoft.com/office/drawing/2014/main" id="{72B19205-68C0-1AD3-50CB-79581103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44" y="3429000"/>
            <a:ext cx="1045953" cy="104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CA6A1F8D-132A-5A54-EFA3-E9903D757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4327" r="1753" b="12222"/>
          <a:stretch/>
        </p:blipFill>
        <p:spPr bwMode="auto">
          <a:xfrm>
            <a:off x="7985666" y="1322872"/>
            <a:ext cx="1232131" cy="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eural network - Wikipedia">
            <a:extLst>
              <a:ext uri="{FF2B5EF4-FFF2-40B4-BE49-F238E27FC236}">
                <a16:creationId xmlns:a16="http://schemas.microsoft.com/office/drawing/2014/main" id="{38FE3E72-3E22-26BF-C5BA-FADC7A70C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7"/>
          <a:stretch/>
        </p:blipFill>
        <p:spPr bwMode="auto">
          <a:xfrm>
            <a:off x="9217797" y="419378"/>
            <a:ext cx="3080085" cy="31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368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Successful Efforts in AI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8DCB9402-65D7-6829-F1DA-C34F3B38DA17}"/>
              </a:ext>
            </a:extLst>
          </p:cNvPr>
          <p:cNvSpPr txBox="1">
            <a:spLocks/>
          </p:cNvSpPr>
          <p:nvPr/>
        </p:nvSpPr>
        <p:spPr>
          <a:xfrm>
            <a:off x="772026" y="1741794"/>
            <a:ext cx="10647947" cy="2200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Symbolic AI lost out as it is bottlenecked by the need to manually specify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989395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Successful Efforts in AI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84DDF97E-3EAA-9DF5-A0AE-5DA547DC5FAA}"/>
              </a:ext>
            </a:extLst>
          </p:cNvPr>
          <p:cNvSpPr txBox="1">
            <a:spLocks/>
          </p:cNvSpPr>
          <p:nvPr/>
        </p:nvSpPr>
        <p:spPr>
          <a:xfrm>
            <a:off x="772026" y="1453036"/>
            <a:ext cx="10647947" cy="2200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Symbolic AI lost out as it is bottlenecked by the need to manually specify transformations</a:t>
            </a:r>
          </a:p>
          <a:p>
            <a:r>
              <a:rPr lang="en-US" sz="2400" dirty="0"/>
              <a:t>Fortunately in compilers we never have to manually specify transformations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F88658-E486-6D3A-63DE-1D2BA23368A4}"/>
              </a:ext>
            </a:extLst>
          </p:cNvPr>
          <p:cNvSpPr txBox="1"/>
          <p:nvPr/>
        </p:nvSpPr>
        <p:spPr>
          <a:xfrm>
            <a:off x="36095" y="4357461"/>
            <a:ext cx="2855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y(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= A(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i,j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* x(j)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ECEF2E5-CBC1-60B5-E586-801CF2E329CE}"/>
              </a:ext>
            </a:extLst>
          </p:cNvPr>
          <p:cNvSpPr/>
          <p:nvPr/>
        </p:nvSpPr>
        <p:spPr>
          <a:xfrm>
            <a:off x="3693695" y="4304491"/>
            <a:ext cx="1780674" cy="449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CBD36-0DEF-251C-A417-4524C90F63C8}"/>
              </a:ext>
            </a:extLst>
          </p:cNvPr>
          <p:cNvSpPr txBox="1"/>
          <p:nvPr/>
        </p:nvSpPr>
        <p:spPr>
          <a:xfrm>
            <a:off x="5747085" y="2727157"/>
            <a:ext cx="6140115" cy="445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int compute(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*y,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*A,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*x) {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int y1_dimension = (int)(y-&gt;dimensions[0]);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= (double*)(y-&gt;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int A1_dimension = (int)(A-&gt;dimensions[0]);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int* restrict A2_pos = (int*)(A-&gt;indices[1][0]);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int* restrict A2_crd = (int*)(A-&gt;indices[1][1]);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= (double*)(A-&gt;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int x1_dimension = (int)(x-&gt;dimensions[0]);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= (double*)(x-&gt;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endParaRPr lang="en-US" sz="1050" b="0" i="0" dirty="0">
              <a:effectLst/>
              <a:latin typeface="Courier New" panose="02070309020205020404" pitchFamily="49" charset="0"/>
            </a:endParaRP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#pragma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omp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parallel for schedule(runtime)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for (int32_t i0 = 0; i0 &lt; ((A1_dimension + 31) / 32); i0++) {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for (int32_t i1 = 0; i1 &lt; 32; i1++) {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  int32_t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= i0 * 32 + i1;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  if (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&gt;= A1_dimension)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    continue;</a:t>
            </a:r>
          </a:p>
          <a:p>
            <a:endParaRPr lang="en-US" sz="1050" b="0" i="0" dirty="0">
              <a:effectLst/>
              <a:latin typeface="Courier New" panose="02070309020205020404" pitchFamily="49" charset="0"/>
            </a:endParaRP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  double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= 0.0;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  for (int32_t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= A2_pos[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];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&lt; A2_pos[(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+ 1)];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++) {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    int32_t j = A2_crd[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];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   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 +=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] *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[j];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  }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 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] = </a:t>
            </a:r>
            <a:r>
              <a:rPr lang="en-US" sz="105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1050" b="0" i="0" dirty="0">
                <a:effectLst/>
                <a:latin typeface="Courier New" panose="02070309020205020404" pitchFamily="49" charset="0"/>
              </a:rPr>
              <a:t>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  }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}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  return 0;</a:t>
            </a:r>
          </a:p>
          <a:p>
            <a:r>
              <a:rPr lang="en-US" sz="1050" b="0" i="0" dirty="0">
                <a:effectLst/>
                <a:latin typeface="Courier New" panose="02070309020205020404" pitchFamily="49" charset="0"/>
              </a:rPr>
              <a:t>}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13427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Early Successful Efforts in AI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84DDF97E-3EAA-9DF5-A0AE-5DA547DC5FAA}"/>
              </a:ext>
            </a:extLst>
          </p:cNvPr>
          <p:cNvSpPr txBox="1">
            <a:spLocks/>
          </p:cNvSpPr>
          <p:nvPr/>
        </p:nvSpPr>
        <p:spPr>
          <a:xfrm>
            <a:off x="772026" y="1453036"/>
            <a:ext cx="10647947" cy="2200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Symbolic AI lost out as it is bottlenecked by the need to manually specify transformations</a:t>
            </a:r>
          </a:p>
          <a:p>
            <a:r>
              <a:rPr lang="en-US" sz="2400" dirty="0"/>
              <a:t>Fortunately in compilers we never have to manually specify transformations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F88658-E486-6D3A-63DE-1D2BA23368A4}"/>
              </a:ext>
            </a:extLst>
          </p:cNvPr>
          <p:cNvSpPr txBox="1"/>
          <p:nvPr/>
        </p:nvSpPr>
        <p:spPr>
          <a:xfrm>
            <a:off x="0" y="2968622"/>
            <a:ext cx="2855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y(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= A(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i,j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* x(j)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ECEF2E5-CBC1-60B5-E586-801CF2E329CE}"/>
              </a:ext>
            </a:extLst>
          </p:cNvPr>
          <p:cNvSpPr/>
          <p:nvPr/>
        </p:nvSpPr>
        <p:spPr>
          <a:xfrm>
            <a:off x="1074821" y="3512401"/>
            <a:ext cx="1780674" cy="4491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CBD36-0DEF-251C-A417-4524C90F63C8}"/>
              </a:ext>
            </a:extLst>
          </p:cNvPr>
          <p:cNvSpPr txBox="1"/>
          <p:nvPr/>
        </p:nvSpPr>
        <p:spPr>
          <a:xfrm>
            <a:off x="5575076" y="2617421"/>
            <a:ext cx="232209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int compute(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*y,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*A,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*x)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 y1_dimension = (int)(y-&gt;dimensions[0]);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(double*)(y-&gt;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 A1_dimension = (int)(A-&gt;dimensions[0]);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A1_pos = (int*)(A-&gt;indices[0][0]);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A1_crd = (int*)(A-&gt;indices[0][1]);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A2_pos = (int*)(A-&gt;indices[1][0]);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A2_crd = (int*)(A-&gt;indices[1][1]);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(double*)(A-&gt;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 x1_dimension = (int)(x-&gt;dimensions[0]);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(double*)(x-&gt;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endParaRPr lang="en-US" sz="4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#pragma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omp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parallel for schedule(static)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for (int32_t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py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0;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py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&lt; y1_dimension;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py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++)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py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 = 0.0;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}</a:t>
            </a:r>
          </a:p>
          <a:p>
            <a:endParaRPr lang="en-US" sz="4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#pragma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omp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parallel for schedule(runtime)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for (int32_t i0 = 0; i0 &lt; ((A1_dimension + 31) / 32); i0++)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pA1_begin = i0 * 32;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iA 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taco_binarySearchAfter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(A1_crd, A1_pos[0], A1_pos[1], pA1_begin);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pA1_end = A1_pos[1];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iA0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i1 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- i0 * 32;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i1_end = 32;</a:t>
            </a:r>
          </a:p>
          <a:p>
            <a:endParaRPr lang="en-US" sz="4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while (iA &lt; pA1_end &amp;&amp; i1 &lt; i1_end)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iA0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if (iA0 ==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double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0.0;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for (int32_t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A2_pos[iA];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&lt; A2_pos[(iA + 1)];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++)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int32_t j = A2_crd[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+=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 *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[j];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 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iA += (int32_t)(iA0 ==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iA0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i1 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- i0 * 32;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return 0;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}</a:t>
            </a:r>
            <a:endParaRPr lang="en-US" sz="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EE17E4-F9E8-EC89-4E21-34CA798760EA}"/>
              </a:ext>
            </a:extLst>
          </p:cNvPr>
          <p:cNvSpPr txBox="1"/>
          <p:nvPr/>
        </p:nvSpPr>
        <p:spPr>
          <a:xfrm>
            <a:off x="3158290" y="2776818"/>
            <a:ext cx="23220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int compute(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*y,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*A,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*x)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 y1_dimension = (int)(y-&gt;dimensions[0]);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(double*)(y-&gt;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 A1_dimension = (int)(A-&gt;dimensions[0]);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A2_pos = (int*)(A-&gt;indices[1][0]);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A2_crd = (int*)(A-&gt;indices[1][1]);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(double*)(A-&gt;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 x1_dimension = (int)(x-&gt;dimensions[0]);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(double*)(x-&gt;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endParaRPr lang="en-US" sz="4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#pragma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omp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parallel for schedule(runtime)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for (int32_t i0 = 0; i0 &lt; ((A1_dimension + 31) / 32); i0++)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for (int32_t i1 = 0; i1 &lt; 32; i1++)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int32_t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i0 * 32 + i1;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if (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&gt;= A1_dimension)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continue;</a:t>
            </a:r>
          </a:p>
          <a:p>
            <a:endParaRPr lang="en-US" sz="4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double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0.0;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for (int32_t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A2_pos[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];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&lt; A2_pos[(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+ 1)];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++)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int32_t j = A2_crd[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+=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 *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[j];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 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return 0;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}</a:t>
            </a:r>
            <a:endParaRPr lang="en-US" sz="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BA92FC-1AA4-9387-1F75-46E3261BFB15}"/>
              </a:ext>
            </a:extLst>
          </p:cNvPr>
          <p:cNvSpPr txBox="1"/>
          <p:nvPr/>
        </p:nvSpPr>
        <p:spPr>
          <a:xfrm>
            <a:off x="8170446" y="2669096"/>
            <a:ext cx="232209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int compute(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*y,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*A,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taco_tensor_t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*x)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 y1_dimension = (int)(y-&gt;dimensions[0]);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(double*)(y-&gt;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 A1_dimension = (int)(A-&gt;dimensions[0]);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A1_pos = (int*)(A-&gt;indices[0][0]);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A1_crd = (int*)(A-&gt;indices[0][1]);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A2_pos = (int*)(A-&gt;indices[1][0]);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A2_crd = (int*)(A-&gt;indices[1][1]);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(double*)(A-&gt;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x1_pos = (int*)(x-&gt;indices[0][0]);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int* restrict x1_crd = (int*)(x-&gt;indices[0][1]);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double* restrict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(double*)(x-&gt;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endParaRPr lang="en-US" sz="4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#pragma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omp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parallel for schedule(static)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for (int32_t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py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0;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py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&lt; y1_dimension;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py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++)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py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 = 0.0;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}</a:t>
            </a:r>
          </a:p>
          <a:p>
            <a:endParaRPr lang="en-US" sz="4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#pragma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omp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parallel for schedule(runtime)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for (int32_t i0 = 0; i0 &lt; ((A1_dimension + 31) / 32); i0++)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pA1_begin = i0 * 32;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iA 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taco_binarySearchAfter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(A1_crd, A1_pos[0], A1_pos[1], pA1_begin);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pA1_end = A1_pos[1];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iA0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i1 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- i0 * 32;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int32_t i1_end = 32;</a:t>
            </a:r>
          </a:p>
          <a:p>
            <a:endParaRPr lang="en-US" sz="4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while (iA &lt; pA1_end &amp;&amp; i1 &lt; i1_end)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iA0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if (iA0 ==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double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0.0;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int32_t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A2_pos[iA];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int32_t pA2_end = A2_pos[(iA + 1)];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int32_t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jx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x1_pos[0];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int32_t px1_end = x1_pos[1];</a:t>
            </a:r>
          </a:p>
          <a:p>
            <a:endParaRPr lang="en-US" sz="400" b="0" i="0" dirty="0">
              <a:effectLst/>
              <a:latin typeface="Courier New" panose="02070309020205020404" pitchFamily="49" charset="0"/>
            </a:endParaRP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while (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&lt; pA2_end &amp;&amp;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jx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&lt; px1_end)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int32_t jA0 = A2_crd[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int32_t jx0 = x1_crd[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jx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int32_t j = TACO_MIN(jA0,jx0);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if (jA0 == j &amp;&amp; jx0 == j) {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+=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A_vals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 *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x_vals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jx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jA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+= (int32_t)(jA0 == j);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jx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+= (int32_t)(jx0 == j);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y_vals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[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] 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tjy_val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iA += (int32_t)(iA0 ==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);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iA0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= A1_crd[iA];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  i1 = </a:t>
            </a:r>
            <a:r>
              <a:rPr lang="en-US" sz="400" b="0" i="0" dirty="0" err="1">
                <a:effectLst/>
                <a:latin typeface="Courier New" panose="02070309020205020404" pitchFamily="49" charset="0"/>
              </a:rPr>
              <a:t>i</a:t>
            </a:r>
            <a:r>
              <a:rPr lang="en-US" sz="400" b="0" i="0" dirty="0">
                <a:effectLst/>
                <a:latin typeface="Courier New" panose="02070309020205020404" pitchFamily="49" charset="0"/>
              </a:rPr>
              <a:t> - i0 * 32;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}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  return 0;</a:t>
            </a:r>
          </a:p>
          <a:p>
            <a:r>
              <a:rPr lang="en-US" sz="400" b="0" i="0" dirty="0">
                <a:effectLst/>
                <a:latin typeface="Courier New" panose="02070309020205020404" pitchFamily="49" charset="0"/>
              </a:rPr>
              <a:t>}</a:t>
            </a:r>
            <a:endParaRPr lang="en-US" sz="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CFA13-44DD-CB4F-7539-396FDF9A3844}"/>
              </a:ext>
            </a:extLst>
          </p:cNvPr>
          <p:cNvSpPr txBox="1"/>
          <p:nvPr/>
        </p:nvSpPr>
        <p:spPr>
          <a:xfrm>
            <a:off x="10988341" y="3907896"/>
            <a:ext cx="578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54779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Extending the reasoning of compilers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84DDF97E-3EAA-9DF5-A0AE-5DA547DC5FAA}"/>
              </a:ext>
            </a:extLst>
          </p:cNvPr>
          <p:cNvSpPr txBox="1">
            <a:spLocks/>
          </p:cNvSpPr>
          <p:nvPr/>
        </p:nvSpPr>
        <p:spPr>
          <a:xfrm>
            <a:off x="772026" y="1567543"/>
            <a:ext cx="10647947" cy="4111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Manually specified transformations are the bread and butter of compilers (we tend to call the ”optimization passes”)</a:t>
            </a:r>
          </a:p>
          <a:p>
            <a:r>
              <a:rPr lang="en-US" sz="2400" dirty="0"/>
              <a:t>Very GOFAI style-symbolic reasoning of “we can prove program A is faster than program B”</a:t>
            </a:r>
          </a:p>
          <a:p>
            <a:pPr lvl="1"/>
            <a:r>
              <a:rPr lang="en-US" sz="2000" dirty="0"/>
              <a:t>Often extend this to say if we </a:t>
            </a:r>
            <a:r>
              <a:rPr lang="en-US" sz="2000" i="1" dirty="0"/>
              <a:t>think</a:t>
            </a:r>
            <a:r>
              <a:rPr lang="en-US" sz="2000" dirty="0"/>
              <a:t> A is faster than B</a:t>
            </a:r>
          </a:p>
          <a:p>
            <a:r>
              <a:rPr lang="en-US" sz="2400" dirty="0"/>
              <a:t>Compilers are rampant with manually specified heuristics of when we think A is faster than B … and often get it wrong (or at least for some people)</a:t>
            </a:r>
          </a:p>
          <a:p>
            <a:r>
              <a:rPr lang="en-US" sz="2400" dirty="0"/>
              <a:t>Hundreds of arbitrarily chosen flags, orderings, etc.</a:t>
            </a:r>
          </a:p>
          <a:p>
            <a:r>
              <a:rPr lang="en-US" sz="2400" dirty="0"/>
              <a:t>A change to optimization pass ordering led to a 50% performance reduction for NVPTX (</a:t>
            </a:r>
            <a:r>
              <a:rPr lang="en-US" sz="2400" dirty="0">
                <a:hlinkClick r:id="rId2"/>
              </a:rPr>
              <a:t>https://bugs.llvm.org/show_bug.cgi?id=52037</a:t>
            </a:r>
            <a:r>
              <a:rPr lang="en-US" sz="24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CFA13-44DD-CB4F-7539-396FDF9A3844}"/>
              </a:ext>
            </a:extLst>
          </p:cNvPr>
          <p:cNvSpPr txBox="1"/>
          <p:nvPr/>
        </p:nvSpPr>
        <p:spPr>
          <a:xfrm>
            <a:off x="10988341" y="3907896"/>
            <a:ext cx="578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6877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597"/>
            <a:ext cx="9974832" cy="957943"/>
          </a:xfrm>
        </p:spPr>
        <p:txBody>
          <a:bodyPr>
            <a:normAutofit/>
          </a:bodyPr>
          <a:lstStyle/>
          <a:p>
            <a:r>
              <a:rPr lang="en-US" dirty="0"/>
              <a:t>This Talk</a:t>
            </a:r>
            <a:endParaRPr lang="en-US" b="1" i="1" u="sng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D6836A-CFD0-3945-B3D2-384D2BFC5816}"/>
              </a:ext>
            </a:extLst>
          </p:cNvPr>
          <p:cNvSpPr txBox="1">
            <a:spLocks/>
          </p:cNvSpPr>
          <p:nvPr/>
        </p:nvSpPr>
        <p:spPr>
          <a:xfrm>
            <a:off x="677334" y="1472539"/>
            <a:ext cx="10152962" cy="4174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 introduction to an assortment of interesting and relevant ML and compiler literature leading to why the community is focused on LLM’s</a:t>
            </a:r>
          </a:p>
        </p:txBody>
      </p:sp>
    </p:spTree>
    <p:extLst>
      <p:ext uri="{BB962C8B-B14F-4D97-AF65-F5344CB8AC3E}">
        <p14:creationId xmlns:p14="http://schemas.microsoft.com/office/powerpoint/2010/main" val="2542166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Automated transformations within compilers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84DDF97E-3EAA-9DF5-A0AE-5DA547DC5FAA}"/>
              </a:ext>
            </a:extLst>
          </p:cNvPr>
          <p:cNvSpPr txBox="1">
            <a:spLocks/>
          </p:cNvSpPr>
          <p:nvPr/>
        </p:nvSpPr>
        <p:spPr>
          <a:xfrm>
            <a:off x="772026" y="1567543"/>
            <a:ext cx="10647947" cy="4111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D8056D37-405C-2A4E-9135-EC32F389D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054389" cy="5200817"/>
          </a:xfrm>
        </p:spPr>
        <p:txBody>
          <a:bodyPr>
            <a:normAutofit/>
          </a:bodyPr>
          <a:lstStyle/>
          <a:p>
            <a:r>
              <a:rPr lang="en-US" sz="2400" dirty="0"/>
              <a:t>Much work early work focused on using ML to automate the “coarse reasoning” of input programs, and select parameters for the fastest program</a:t>
            </a:r>
          </a:p>
          <a:p>
            <a:r>
              <a:rPr lang="en-US" sz="2400" dirty="0"/>
              <a:t>Advantage:  all output programs are correct</a:t>
            </a:r>
          </a:p>
          <a:p>
            <a:endParaRPr lang="en-US" altLang="zh-CN" sz="2400" dirty="0"/>
          </a:p>
          <a:p>
            <a:r>
              <a:rPr lang="en-US" altLang="zh-CN" sz="2400" dirty="0"/>
              <a:t>Tensor Comprehensions (2017) used genetic algorithms to pick schedules (achieved 90+% of peak)</a:t>
            </a:r>
          </a:p>
          <a:p>
            <a:r>
              <a:rPr lang="en-US" sz="2400" dirty="0"/>
              <a:t>End-to-end Deep Learning of Optimization Heuristics (2017) used LSTM networks to predict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altLang="zh-CN" sz="2400" dirty="0"/>
              <a:t>Yet, you still need to manually specify the structure of the output programs</a:t>
            </a:r>
          </a:p>
        </p:txBody>
      </p:sp>
    </p:spTree>
    <p:extLst>
      <p:ext uri="{BB962C8B-B14F-4D97-AF65-F5344CB8AC3E}">
        <p14:creationId xmlns:p14="http://schemas.microsoft.com/office/powerpoint/2010/main" val="490092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Future of Optimization + ML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79B5C724-EFF0-4AF5-76B9-AA9EFBC862E5}"/>
              </a:ext>
            </a:extLst>
          </p:cNvPr>
          <p:cNvSpPr txBox="1">
            <a:spLocks/>
          </p:cNvSpPr>
          <p:nvPr/>
        </p:nvSpPr>
        <p:spPr>
          <a:xfrm>
            <a:off x="772026" y="1741794"/>
            <a:ext cx="10647947" cy="469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Automated Transformations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180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(Deep) Reinforcement Learning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60A8CE02-BA68-7B2B-A4AA-A1175CF8C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9284"/>
            <a:ext cx="10515600" cy="4910274"/>
          </a:xfrm>
        </p:spPr>
        <p:txBody>
          <a:bodyPr>
            <a:normAutofit/>
          </a:bodyPr>
          <a:lstStyle/>
          <a:p>
            <a:r>
              <a:rPr lang="en-US" sz="2400" dirty="0"/>
              <a:t>The significant area of AI research in the mid-late 2010’s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Achieved state of the art skill at various games including Go,</a:t>
            </a:r>
            <a:br>
              <a:rPr lang="en-US" sz="2400" dirty="0"/>
            </a:br>
            <a:r>
              <a:rPr lang="en-US" sz="2400" dirty="0"/>
              <a:t>StarCraft, Atari games, </a:t>
            </a:r>
            <a:r>
              <a:rPr lang="en-US" sz="2400" dirty="0" err="1"/>
              <a:t>etc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Given a state </a:t>
            </a:r>
            <a:r>
              <a:rPr lang="en-US" sz="2400" b="1" dirty="0">
                <a:latin typeface="Inconsolata" panose="020B0609030003000000" pitchFamily="49" charset="0"/>
              </a:rPr>
              <a:t>s</a:t>
            </a:r>
            <a:r>
              <a:rPr lang="en-US" sz="2400" dirty="0"/>
              <a:t> and set of possible actions </a:t>
            </a:r>
            <a:r>
              <a:rPr lang="en-US" sz="2400" b="1" dirty="0">
                <a:latin typeface="Inconsolata" panose="020B0609030003000000" pitchFamily="49" charset="0"/>
              </a:rPr>
              <a:t>actions(s)</a:t>
            </a:r>
            <a:r>
              <a:rPr lang="en-US" sz="2400" dirty="0"/>
              <a:t>, pick the optimal action </a:t>
            </a:r>
            <a:r>
              <a:rPr lang="en-US" sz="2400" b="1" dirty="0">
                <a:latin typeface="Inconsolata" panose="020B0609030003000000" pitchFamily="49" charset="0"/>
              </a:rPr>
              <a:t>a  </a:t>
            </a:r>
            <a:r>
              <a:rPr lang="en-US" sz="2400" dirty="0"/>
              <a:t>that maximizes a (often end-game) reward.</a:t>
            </a:r>
          </a:p>
          <a:p>
            <a:endParaRPr lang="en-US" sz="2400" dirty="0"/>
          </a:p>
        </p:txBody>
      </p:sp>
      <p:pic>
        <p:nvPicPr>
          <p:cNvPr id="17410" name="Picture 2" descr="AlphaGo - The Movie | Full award-winning documentary - YouTube">
            <a:extLst>
              <a:ext uri="{FF2B5EF4-FFF2-40B4-BE49-F238E27FC236}">
                <a16:creationId xmlns:a16="http://schemas.microsoft.com/office/drawing/2014/main" id="{F5148D8D-0607-6307-D957-E4BCDBF17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919" y="422416"/>
            <a:ext cx="3335994" cy="250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910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(Deep) Reinforcement Learning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60A8CE02-BA68-7B2B-A4AA-A1175CF8C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9284"/>
            <a:ext cx="10515600" cy="4910274"/>
          </a:xfrm>
        </p:spPr>
        <p:txBody>
          <a:bodyPr>
            <a:normAutofit/>
          </a:bodyPr>
          <a:lstStyle/>
          <a:p>
            <a:r>
              <a:rPr lang="en-US" sz="2400" dirty="0"/>
              <a:t>The significant area of AI research in the mid-late 2010’s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Achieved state of the art skill at various games including Go,</a:t>
            </a:r>
            <a:br>
              <a:rPr lang="en-US" sz="2400" dirty="0"/>
            </a:br>
            <a:r>
              <a:rPr lang="en-US" sz="2400" dirty="0"/>
              <a:t>StarCraft, Atari games, </a:t>
            </a:r>
            <a:r>
              <a:rPr lang="en-US" sz="2400" dirty="0" err="1"/>
              <a:t>etc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Given a state </a:t>
            </a:r>
            <a:r>
              <a:rPr lang="en-US" sz="2400" b="1" dirty="0">
                <a:latin typeface="Inconsolata" panose="020B0609030003000000" pitchFamily="49" charset="0"/>
              </a:rPr>
              <a:t>s</a:t>
            </a:r>
            <a:r>
              <a:rPr lang="en-US" sz="2400" dirty="0"/>
              <a:t> and set of possible actions </a:t>
            </a:r>
            <a:r>
              <a:rPr lang="en-US" sz="2400" b="1" dirty="0">
                <a:latin typeface="Inconsolata" panose="020B0609030003000000" pitchFamily="49" charset="0"/>
              </a:rPr>
              <a:t>actions(s)</a:t>
            </a:r>
            <a:r>
              <a:rPr lang="en-US" sz="2400" dirty="0"/>
              <a:t>, pick the optimal action </a:t>
            </a:r>
            <a:r>
              <a:rPr lang="en-US" sz="2400" b="1" dirty="0">
                <a:latin typeface="Inconsolata" panose="020B0609030003000000" pitchFamily="49" charset="0"/>
              </a:rPr>
              <a:t>a  </a:t>
            </a:r>
            <a:r>
              <a:rPr lang="en-US" sz="2400" dirty="0"/>
              <a:t>that maximizes a (often end-game) reward.</a:t>
            </a:r>
          </a:p>
          <a:p>
            <a:endParaRPr lang="en-US" sz="2400" dirty="0"/>
          </a:p>
          <a:p>
            <a:r>
              <a:rPr lang="en-US" sz="2400" dirty="0"/>
              <a:t>Idea: we can model each GOFAI-style compiler optimization as one of these actions!</a:t>
            </a:r>
          </a:p>
        </p:txBody>
      </p:sp>
      <p:pic>
        <p:nvPicPr>
          <p:cNvPr id="17410" name="Picture 2" descr="AlphaGo - The Movie | Full award-winning documentary - YouTube">
            <a:extLst>
              <a:ext uri="{FF2B5EF4-FFF2-40B4-BE49-F238E27FC236}">
                <a16:creationId xmlns:a16="http://schemas.microsoft.com/office/drawing/2014/main" id="{F5148D8D-0607-6307-D957-E4BCDBF17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919" y="422416"/>
            <a:ext cx="3335994" cy="250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05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Reinforcement Learning for Compilers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60A8CE02-BA68-7B2B-A4AA-A1175CF8C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9283"/>
            <a:ext cx="10515600" cy="5311327"/>
          </a:xfrm>
        </p:spPr>
        <p:txBody>
          <a:bodyPr>
            <a:normAutofit/>
          </a:bodyPr>
          <a:lstStyle/>
          <a:p>
            <a:r>
              <a:rPr lang="en-US" sz="2400" dirty="0" err="1"/>
              <a:t>AutoPhase</a:t>
            </a:r>
            <a:r>
              <a:rPr lang="en-US" sz="2400" dirty="0"/>
              <a:t> (2019) used deep RL to predict optimal LLVM compiler pass orderings</a:t>
            </a:r>
          </a:p>
          <a:p>
            <a:pPr lvl="1"/>
            <a:r>
              <a:rPr lang="en-US" sz="2000" dirty="0"/>
              <a:t>Achieved 28% boost beyond O3, with promising generality results</a:t>
            </a:r>
          </a:p>
          <a:p>
            <a:pPr lvl="1"/>
            <a:r>
              <a:rPr lang="en-US" sz="2000" dirty="0"/>
              <a:t>At the time, no good way to represent the program in a way that can be analyzed by the network</a:t>
            </a:r>
          </a:p>
          <a:p>
            <a:pPr lvl="1"/>
            <a:r>
              <a:rPr lang="en-US" sz="2000" dirty="0"/>
              <a:t>Demonstrates the significant data and compute problem within RL: bottlenecked by the iterations through the reward/action simulator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Learning to optimize halide with tree search and random programs (2019) used beam search (e.g. greedily take the top k)</a:t>
            </a:r>
          </a:p>
          <a:p>
            <a:r>
              <a:rPr lang="en-US" sz="2400" dirty="0" err="1"/>
              <a:t>ProTuner</a:t>
            </a:r>
            <a:r>
              <a:rPr lang="en-US" sz="2400" dirty="0"/>
              <a:t> (2020) used plain old Monte Carlo Tree Search (MCTS) to search for schedules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MLGO (2021) use policy gradients and evolution strategies to optimize for size (7% reduction beyond Oz)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0413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Future of Optimization + ML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79B5C724-EFF0-4AF5-76B9-AA9EFBC862E5}"/>
              </a:ext>
            </a:extLst>
          </p:cNvPr>
          <p:cNvSpPr txBox="1">
            <a:spLocks/>
          </p:cNvSpPr>
          <p:nvPr/>
        </p:nvSpPr>
        <p:spPr>
          <a:xfrm>
            <a:off x="772026" y="1741794"/>
            <a:ext cx="10647947" cy="469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Automated Transformations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Neural Program Representation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704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1049-535F-0340-9C48-6C166CB3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6208"/>
            <a:ext cx="10515600" cy="1325563"/>
          </a:xfrm>
        </p:spPr>
        <p:txBody>
          <a:bodyPr/>
          <a:lstStyle/>
          <a:p>
            <a:r>
              <a:rPr lang="en-US" dirty="0"/>
              <a:t>Unsupervised Learning +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D79E3-C25E-FA4C-BBB3-D1CEE50C1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26" y="1374430"/>
            <a:ext cx="10934699" cy="2790542"/>
          </a:xfrm>
        </p:spPr>
        <p:txBody>
          <a:bodyPr>
            <a:normAutofit/>
          </a:bodyPr>
          <a:lstStyle/>
          <a:p>
            <a:r>
              <a:rPr lang="en-US" dirty="0"/>
              <a:t>Earlier approaches were bottlenecked by the amount of labeled data  </a:t>
            </a:r>
          </a:p>
          <a:p>
            <a:r>
              <a:rPr lang="en-US" dirty="0"/>
              <a:t>Train on a large corpus of unlabeled data (all of the internet) &amp; fine-tune on a small dataset (some sample phrases in two languages)</a:t>
            </a:r>
          </a:p>
          <a:p>
            <a:r>
              <a:rPr lang="en-US" dirty="0"/>
              <a:t>Transformers enable efficient contextual access without serializing inputs</a:t>
            </a:r>
          </a:p>
          <a:p>
            <a:r>
              <a:rPr lang="en-US" dirty="0"/>
              <a:t>This is the secret sauce behind modern LLMs (like GPT).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D1342E-AC77-924B-B2D3-DCE8C71BB588}"/>
              </a:ext>
            </a:extLst>
          </p:cNvPr>
          <p:cNvCxnSpPr/>
          <p:nvPr/>
        </p:nvCxnSpPr>
        <p:spPr>
          <a:xfrm>
            <a:off x="2989649" y="4869665"/>
            <a:ext cx="71845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30C9975-1978-224F-80B9-52463E11BC29}"/>
              </a:ext>
            </a:extLst>
          </p:cNvPr>
          <p:cNvSpPr txBox="1"/>
          <p:nvPr/>
        </p:nvSpPr>
        <p:spPr>
          <a:xfrm>
            <a:off x="848724" y="5025561"/>
            <a:ext cx="163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Unlabeled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0C24C9-7152-3B4B-AFDA-0ABCBA6996FA}"/>
              </a:ext>
            </a:extLst>
          </p:cNvPr>
          <p:cNvSpPr txBox="1"/>
          <p:nvPr/>
        </p:nvSpPr>
        <p:spPr>
          <a:xfrm>
            <a:off x="5851324" y="4927837"/>
            <a:ext cx="158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Model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492586-30F9-5948-A9D5-839CB81A4CAB}"/>
              </a:ext>
            </a:extLst>
          </p:cNvPr>
          <p:cNvCxnSpPr/>
          <p:nvPr/>
        </p:nvCxnSpPr>
        <p:spPr>
          <a:xfrm>
            <a:off x="7988228" y="5590119"/>
            <a:ext cx="71845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7DFC508-6E2E-E840-97D6-0E6A4E73F543}"/>
              </a:ext>
            </a:extLst>
          </p:cNvPr>
          <p:cNvSpPr txBox="1"/>
          <p:nvPr/>
        </p:nvSpPr>
        <p:spPr>
          <a:xfrm>
            <a:off x="3765119" y="5288406"/>
            <a:ext cx="121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Pretraining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725F87-2789-FF4E-B129-FBFBE937390A}"/>
              </a:ext>
            </a:extLst>
          </p:cNvPr>
          <p:cNvCxnSpPr/>
          <p:nvPr/>
        </p:nvCxnSpPr>
        <p:spPr>
          <a:xfrm>
            <a:off x="5047046" y="4796167"/>
            <a:ext cx="71845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8827631-F5D1-7A44-B846-DA1A0F2245E4}"/>
              </a:ext>
            </a:extLst>
          </p:cNvPr>
          <p:cNvSpPr txBox="1"/>
          <p:nvPr/>
        </p:nvSpPr>
        <p:spPr>
          <a:xfrm>
            <a:off x="6351685" y="6158235"/>
            <a:ext cx="58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9C03A6-CBEB-1F40-8C5B-AAC09D1C5BBF}"/>
              </a:ext>
            </a:extLst>
          </p:cNvPr>
          <p:cNvSpPr txBox="1"/>
          <p:nvPr/>
        </p:nvSpPr>
        <p:spPr>
          <a:xfrm>
            <a:off x="5629290" y="5889090"/>
            <a:ext cx="2192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Translate English to French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B9C42C-6D4D-3E49-9DCF-06CDC28DE8BD}"/>
              </a:ext>
            </a:extLst>
          </p:cNvPr>
          <p:cNvSpPr txBox="1"/>
          <p:nvPr/>
        </p:nvSpPr>
        <p:spPr>
          <a:xfrm>
            <a:off x="6307203" y="4919953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+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DB3F7D-5B9F-E54D-8F73-E2C5975B5D4F}"/>
              </a:ext>
            </a:extLst>
          </p:cNvPr>
          <p:cNvSpPr txBox="1"/>
          <p:nvPr/>
        </p:nvSpPr>
        <p:spPr>
          <a:xfrm>
            <a:off x="10570417" y="616808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Fine-tune Model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91296F8-AEDF-D54D-8053-7CA9CE959DFF}"/>
              </a:ext>
            </a:extLst>
          </p:cNvPr>
          <p:cNvCxnSpPr/>
          <p:nvPr/>
        </p:nvCxnSpPr>
        <p:spPr>
          <a:xfrm>
            <a:off x="10018414" y="5590119"/>
            <a:ext cx="71845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C01656C-1ED4-A246-8362-5B35289A666D}"/>
              </a:ext>
            </a:extLst>
          </p:cNvPr>
          <p:cNvSpPr txBox="1"/>
          <p:nvPr/>
        </p:nvSpPr>
        <p:spPr>
          <a:xfrm>
            <a:off x="8692263" y="5923341"/>
            <a:ext cx="125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Fine Tuning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9AF84A1-E5B6-7C47-8C53-46E62F96B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850"/>
          <a:stretch/>
        </p:blipFill>
        <p:spPr>
          <a:xfrm>
            <a:off x="4009189" y="3928987"/>
            <a:ext cx="898555" cy="13792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F73D6E-A59B-314C-B20E-5A38CCBB4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801" y="4746421"/>
            <a:ext cx="1435100" cy="10103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0A4140-954B-3545-977B-6CA936A89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076" y="3784828"/>
            <a:ext cx="1194024" cy="110217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0269E7E-2BB1-BA4E-B8BC-365CBA84BAAD}"/>
              </a:ext>
            </a:extLst>
          </p:cNvPr>
          <p:cNvSpPr txBox="1"/>
          <p:nvPr/>
        </p:nvSpPr>
        <p:spPr>
          <a:xfrm rot="17785975">
            <a:off x="6024883" y="1701013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Language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A6FCD61-2FAF-1845-85FF-0C54010DC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9038" y="4919953"/>
            <a:ext cx="1194024" cy="11021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5EF5AF-D3F2-CA44-9B00-5CDC2596249B}"/>
              </a:ext>
            </a:extLst>
          </p:cNvPr>
          <p:cNvSpPr txBox="1"/>
          <p:nvPr/>
        </p:nvSpPr>
        <p:spPr>
          <a:xfrm rot="17785975">
            <a:off x="10971002" y="5036900"/>
            <a:ext cx="1147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French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to English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29E10A6-03D3-1D44-A64D-07DBF6E330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698" r="37026" b="57785"/>
          <a:stretch/>
        </p:blipFill>
        <p:spPr>
          <a:xfrm>
            <a:off x="463487" y="4190595"/>
            <a:ext cx="2368428" cy="8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42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1049-535F-0340-9C48-6C166CB3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6208"/>
            <a:ext cx="10515600" cy="1325563"/>
          </a:xfrm>
        </p:spPr>
        <p:txBody>
          <a:bodyPr/>
          <a:lstStyle/>
          <a:p>
            <a:r>
              <a:rPr lang="en-US" dirty="0"/>
              <a:t>How well can Transformers compile code?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D79E3-C25E-FA4C-BBB3-D1CEE50C1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26" y="1374430"/>
            <a:ext cx="11265558" cy="470552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b="1" i="1" dirty="0"/>
              <a:t>Goal: Determine effectiveness of end-to-end optimization / generation of low level programs</a:t>
            </a:r>
          </a:p>
          <a:p>
            <a:r>
              <a:rPr lang="en-US" dirty="0"/>
              <a:t>Enabling Transformers to Understand Low-Level Programs (IEEE HPEC ’22)</a:t>
            </a:r>
            <a:br>
              <a:rPr lang="en-US" dirty="0"/>
            </a:br>
            <a:r>
              <a:rPr lang="en-US" sz="2800" dirty="0">
                <a:hlinkClick r:id="rId2"/>
              </a:rPr>
              <a:t>https://ieeexplore.ieee.org/abstract/document/9926313</a:t>
            </a:r>
            <a:endParaRPr lang="en-US" sz="2800" dirty="0"/>
          </a:p>
          <a:p>
            <a:r>
              <a:rPr lang="en-US" sz="2800" dirty="0"/>
              <a:t>Whole program analysis and optimization with </a:t>
            </a:r>
            <a:r>
              <a:rPr lang="en-US" dirty="0"/>
              <a:t>t</a:t>
            </a:r>
            <a:r>
              <a:rPr lang="en-US" sz="2800" dirty="0"/>
              <a:t>ransformers </a:t>
            </a:r>
          </a:p>
          <a:p>
            <a:r>
              <a:rPr lang="en-US" sz="2800" dirty="0"/>
              <a:t>Leverage autogenerated and unlabeled training data from compiler (clang)</a:t>
            </a:r>
          </a:p>
          <a:p>
            <a:r>
              <a:rPr lang="en-US" sz="2800" dirty="0"/>
              <a:t>Build novel LLVM-specific specific optimizations</a:t>
            </a:r>
            <a:r>
              <a:rPr lang="zh-CN" altLang="en-US" sz="2800" dirty="0"/>
              <a:t> </a:t>
            </a:r>
            <a:r>
              <a:rPr lang="en-US" altLang="zh-CN" sz="2800" dirty="0"/>
              <a:t>for better training</a:t>
            </a:r>
            <a:endParaRPr lang="en-US" sz="2800" dirty="0"/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269E7E-2BB1-BA4E-B8BC-365CBA84BAAD}"/>
              </a:ext>
            </a:extLst>
          </p:cNvPr>
          <p:cNvSpPr txBox="1"/>
          <p:nvPr/>
        </p:nvSpPr>
        <p:spPr>
          <a:xfrm rot="17785975">
            <a:off x="6024883" y="1701013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2621836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7943"/>
          </a:xfrm>
        </p:spPr>
        <p:txBody>
          <a:bodyPr>
            <a:normAutofit/>
          </a:bodyPr>
          <a:lstStyle/>
          <a:p>
            <a:r>
              <a:rPr lang="en-US" dirty="0"/>
              <a:t>Why ML on Low-Level Code Is Hard</a:t>
            </a:r>
          </a:p>
        </p:txBody>
      </p:sp>
      <p:sp>
        <p:nvSpPr>
          <p:cNvPr id="16" name="double relu3(double x) {…">
            <a:extLst>
              <a:ext uri="{FF2B5EF4-FFF2-40B4-BE49-F238E27FC236}">
                <a16:creationId xmlns:a16="http://schemas.microsoft.com/office/drawing/2014/main" id="{A8107916-A2BB-1B41-B86E-A81850A6138B}"/>
              </a:ext>
            </a:extLst>
          </p:cNvPr>
          <p:cNvSpPr txBox="1"/>
          <p:nvPr/>
        </p:nvSpPr>
        <p:spPr>
          <a:xfrm>
            <a:off x="6895968" y="2845956"/>
            <a:ext cx="5130139" cy="1795363"/>
          </a:xfrm>
          <a:prstGeom prst="rect">
            <a:avLst/>
          </a:prstGeom>
          <a:solidFill>
            <a:srgbClr val="F4EDE3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phi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[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], [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]</a:t>
            </a:r>
          </a:p>
          <a:p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%6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</a:rPr>
              <a:t>getelementptr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inbounds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load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6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align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8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!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tbaa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!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%8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call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@mag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noundef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#2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%9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</a:rPr>
              <a:t>fdiv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7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8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%10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</a:rPr>
              <a:t>getelementptr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inbounds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store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9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align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8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!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tbaa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!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%11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add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nuw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nsw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%12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=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</a:rPr>
              <a:t>icmp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eq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100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</a:rPr>
              <a:t>br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i1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12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label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end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label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loop</a:t>
            </a:r>
            <a:endParaRPr lang="en-US" sz="1100" dirty="0">
              <a:solidFill>
                <a:srgbClr val="000000"/>
              </a:solidFill>
              <a:latin typeface="Menlo" panose="020B0609030804020204" pitchFamily="49" charset="0"/>
            </a:endParaRPr>
          </a:p>
        </p:txBody>
      </p:sp>
      <p:sp>
        <p:nvSpPr>
          <p:cNvPr id="19" name="double relu3(double x) {…">
            <a:extLst>
              <a:ext uri="{FF2B5EF4-FFF2-40B4-BE49-F238E27FC236}">
                <a16:creationId xmlns:a16="http://schemas.microsoft.com/office/drawing/2014/main" id="{C768A56E-5437-8D46-8ABE-1747CA29B268}"/>
              </a:ext>
            </a:extLst>
          </p:cNvPr>
          <p:cNvSpPr txBox="1"/>
          <p:nvPr/>
        </p:nvSpPr>
        <p:spPr>
          <a:xfrm>
            <a:off x="8447182" y="5215105"/>
            <a:ext cx="1294409" cy="271869"/>
          </a:xfrm>
          <a:prstGeom prst="rect">
            <a:avLst/>
          </a:prstGeom>
          <a:solidFill>
            <a:srgbClr val="F4EDE3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ret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void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20" name="double relu3(double x) {…">
            <a:extLst>
              <a:ext uri="{FF2B5EF4-FFF2-40B4-BE49-F238E27FC236}">
                <a16:creationId xmlns:a16="http://schemas.microsoft.com/office/drawing/2014/main" id="{F3CFB118-E397-B24D-9576-2BF3AF251FF0}"/>
              </a:ext>
            </a:extLst>
          </p:cNvPr>
          <p:cNvSpPr txBox="1"/>
          <p:nvPr/>
        </p:nvSpPr>
        <p:spPr>
          <a:xfrm>
            <a:off x="6895968" y="1949868"/>
            <a:ext cx="4756067" cy="441146"/>
          </a:xfrm>
          <a:prstGeom prst="rect">
            <a:avLst/>
          </a:prstGeom>
          <a:solidFill>
            <a:srgbClr val="F4EDE3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define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void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@norm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noalias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noalias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0000FF"/>
                </a:solidFill>
                <a:latin typeface="Consolas" panose="020B0609020204030204" pitchFamily="49" charset="0"/>
              </a:rPr>
              <a:t>br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label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D3131"/>
                </a:solidFill>
                <a:latin typeface="Consolas" panose="020B0609020204030204" pitchFamily="49" charset="0"/>
              </a:rPr>
              <a:t>%</a:t>
            </a:r>
            <a:r>
              <a:rPr lang="en-US" sz="1100" dirty="0">
                <a:solidFill>
                  <a:srgbClr val="098658"/>
                </a:solidFill>
                <a:latin typeface="Consolas" panose="020B0609020204030204" pitchFamily="49" charset="0"/>
              </a:rPr>
              <a:t>loop</a:t>
            </a:r>
            <a:endParaRPr lang="en-US" sz="11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23" name="double relu3(double x) {…">
            <a:extLst>
              <a:ext uri="{FF2B5EF4-FFF2-40B4-BE49-F238E27FC236}">
                <a16:creationId xmlns:a16="http://schemas.microsoft.com/office/drawing/2014/main" id="{A768F979-C4C9-7B46-AB63-842229DFF469}"/>
              </a:ext>
            </a:extLst>
          </p:cNvPr>
          <p:cNvSpPr txBox="1"/>
          <p:nvPr/>
        </p:nvSpPr>
        <p:spPr>
          <a:xfrm>
            <a:off x="6895968" y="1431608"/>
            <a:ext cx="3922376" cy="271869"/>
          </a:xfrm>
          <a:prstGeom prst="rect">
            <a:avLst/>
          </a:prstGeom>
          <a:solidFill>
            <a:srgbClr val="F4EDE3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nsolas" panose="020B0609020204030204" pitchFamily="49" charset="0"/>
              </a:rPr>
              <a:t>declare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@mag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008080"/>
                </a:solidFill>
                <a:latin typeface="Consolas" panose="020B0609020204030204" pitchFamily="49" charset="0"/>
              </a:rPr>
              <a:t>double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readonly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100" dirty="0" err="1">
                <a:solidFill>
                  <a:srgbClr val="008080"/>
                </a:solidFill>
                <a:latin typeface="Consolas" panose="020B0609020204030204" pitchFamily="49" charset="0"/>
              </a:rPr>
              <a:t>argmemonly</a:t>
            </a:r>
            <a:r>
              <a:rPr lang="en-US" sz="11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70F376C-890E-F14C-A087-9614CBA93973}"/>
              </a:ext>
            </a:extLst>
          </p:cNvPr>
          <p:cNvCxnSpPr/>
          <p:nvPr/>
        </p:nvCxnSpPr>
        <p:spPr>
          <a:xfrm>
            <a:off x="9306658" y="2391014"/>
            <a:ext cx="0" cy="4266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F34146-649E-C94A-A4C8-39EB9985209A}"/>
              </a:ext>
            </a:extLst>
          </p:cNvPr>
          <p:cNvCxnSpPr/>
          <p:nvPr/>
        </p:nvCxnSpPr>
        <p:spPr>
          <a:xfrm>
            <a:off x="9225015" y="4641319"/>
            <a:ext cx="0" cy="4266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//Compute magnitude in O(n)…">
            <a:extLst>
              <a:ext uri="{FF2B5EF4-FFF2-40B4-BE49-F238E27FC236}">
                <a16:creationId xmlns:a16="http://schemas.microsoft.com/office/drawing/2014/main" id="{33E52414-7BC1-DF4C-AC64-8AC2C1372DF4}"/>
              </a:ext>
            </a:extLst>
          </p:cNvPr>
          <p:cNvSpPr txBox="1"/>
          <p:nvPr/>
        </p:nvSpPr>
        <p:spPr>
          <a:xfrm>
            <a:off x="922263" y="1436737"/>
            <a:ext cx="4304129" cy="2718693"/>
          </a:xfrm>
          <a:prstGeom prst="rect">
            <a:avLst/>
          </a:prstGeom>
          <a:solidFill>
            <a:srgbClr val="F4EDE3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l">
              <a:defRPr sz="4200"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700" dirty="0"/>
              <a:t>//Compute magnitude in O(n)</a:t>
            </a:r>
          </a:p>
          <a:p>
            <a:pPr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4200">
                <a:solidFill>
                  <a:srgbClr val="7AA100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700" dirty="0">
                <a:solidFill>
                  <a:srgbClr val="4F8F00"/>
                </a:solidFill>
              </a:rPr>
              <a:t>double</a:t>
            </a:r>
            <a:r>
              <a:rPr sz="1700" dirty="0">
                <a:solidFill>
                  <a:srgbClr val="000000"/>
                </a:solidFill>
              </a:rPr>
              <a:t> </a:t>
            </a:r>
            <a:r>
              <a:rPr sz="1700" dirty="0">
                <a:solidFill>
                  <a:srgbClr val="1233FF"/>
                </a:solidFill>
              </a:rPr>
              <a:t>mag</a:t>
            </a:r>
            <a:r>
              <a:rPr sz="1700" dirty="0">
                <a:solidFill>
                  <a:srgbClr val="77341F"/>
                </a:solidFill>
              </a:rPr>
              <a:t>(</a:t>
            </a:r>
            <a:r>
              <a:rPr sz="1700" dirty="0">
                <a:solidFill>
                  <a:srgbClr val="4F8F00"/>
                </a:solidFill>
              </a:rPr>
              <a:t>double[]</a:t>
            </a:r>
            <a:r>
              <a:rPr sz="1700" dirty="0">
                <a:solidFill>
                  <a:srgbClr val="000000"/>
                </a:solidFill>
              </a:rPr>
              <a:t> </a:t>
            </a:r>
            <a:r>
              <a:rPr sz="1700" dirty="0">
                <a:solidFill>
                  <a:srgbClr val="C59700"/>
                </a:solidFill>
              </a:rPr>
              <a:t>x</a:t>
            </a:r>
            <a:r>
              <a:rPr sz="1700" dirty="0">
                <a:solidFill>
                  <a:srgbClr val="77341F"/>
                </a:solidFill>
              </a:rPr>
              <a:t>)</a:t>
            </a:r>
            <a:r>
              <a:rPr lang="en-US" sz="1700" dirty="0">
                <a:solidFill>
                  <a:srgbClr val="77341F"/>
                </a:solidFill>
              </a:rPr>
              <a:t> ) { … }</a:t>
            </a:r>
            <a:endParaRPr sz="1700" dirty="0">
              <a:solidFill>
                <a:srgbClr val="77341F"/>
              </a:solidFill>
            </a:endParaRPr>
          </a:p>
          <a:p>
            <a:pPr>
              <a:defRPr sz="4200"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endParaRPr sz="1700" dirty="0">
              <a:solidFill>
                <a:srgbClr val="77341F"/>
              </a:solidFill>
            </a:endParaRPr>
          </a:p>
          <a:p>
            <a:pPr algn="l">
              <a:defRPr sz="4200">
                <a:solidFill>
                  <a:srgbClr val="424242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700" dirty="0"/>
              <a:t>//Compute norm in O(n^2)</a:t>
            </a: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4200">
                <a:solidFill>
                  <a:srgbClr val="7AA100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700" dirty="0">
                <a:solidFill>
                  <a:srgbClr val="4F8F00"/>
                </a:solidFill>
              </a:rPr>
              <a:t>void</a:t>
            </a:r>
            <a:r>
              <a:rPr sz="1700" dirty="0">
                <a:solidFill>
                  <a:srgbClr val="000000"/>
                </a:solidFill>
              </a:rPr>
              <a:t> </a:t>
            </a:r>
            <a:r>
              <a:rPr sz="1700" dirty="0">
                <a:solidFill>
                  <a:srgbClr val="1233FF"/>
                </a:solidFill>
              </a:rPr>
              <a:t>norm</a:t>
            </a:r>
            <a:r>
              <a:rPr sz="1700" dirty="0">
                <a:solidFill>
                  <a:srgbClr val="77341F"/>
                </a:solidFill>
              </a:rPr>
              <a:t>(</a:t>
            </a:r>
            <a:r>
              <a:rPr sz="1700" dirty="0">
                <a:solidFill>
                  <a:srgbClr val="4F8F00"/>
                </a:solidFill>
              </a:rPr>
              <a:t>double[]</a:t>
            </a:r>
            <a:r>
              <a:rPr sz="1700" dirty="0">
                <a:solidFill>
                  <a:srgbClr val="000000"/>
                </a:solidFill>
              </a:rPr>
              <a:t> </a:t>
            </a:r>
            <a:r>
              <a:rPr sz="1700" dirty="0">
                <a:solidFill>
                  <a:srgbClr val="C59700"/>
                </a:solidFill>
              </a:rPr>
              <a:t>out</a:t>
            </a:r>
            <a:r>
              <a:rPr sz="1700" dirty="0">
                <a:solidFill>
                  <a:srgbClr val="77341F"/>
                </a:solidFill>
              </a:rPr>
              <a:t>, </a:t>
            </a:r>
            <a:r>
              <a:rPr sz="1700" dirty="0">
                <a:solidFill>
                  <a:srgbClr val="4F8F00"/>
                </a:solidFill>
              </a:rPr>
              <a:t>double[]</a:t>
            </a:r>
            <a:r>
              <a:rPr sz="1700" dirty="0">
                <a:solidFill>
                  <a:srgbClr val="000000"/>
                </a:solidFill>
              </a:rPr>
              <a:t> </a:t>
            </a:r>
            <a:r>
              <a:rPr sz="1700" dirty="0">
                <a:solidFill>
                  <a:srgbClr val="C59700"/>
                </a:solidFill>
              </a:rPr>
              <a:t>in</a:t>
            </a:r>
            <a:r>
              <a:rPr sz="1700" dirty="0">
                <a:solidFill>
                  <a:srgbClr val="77341F"/>
                </a:solidFill>
              </a:rPr>
              <a:t>) {</a:t>
            </a: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42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700" dirty="0">
                <a:solidFill>
                  <a:srgbClr val="000000"/>
                </a:solidFill>
              </a:rPr>
              <a:t>  </a:t>
            </a:r>
            <a:endParaRPr lang="en-US" sz="1700" dirty="0">
              <a:solidFill>
                <a:srgbClr val="000000"/>
              </a:solidFill>
            </a:endParaRP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42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700" dirty="0">
                <a:solidFill>
                  <a:srgbClr val="000000"/>
                </a:solidFill>
              </a:rPr>
              <a:t>  </a:t>
            </a:r>
            <a:r>
              <a:rPr sz="1700" dirty="0">
                <a:solidFill>
                  <a:srgbClr val="9437FF"/>
                </a:solidFill>
              </a:rPr>
              <a:t>for </a:t>
            </a:r>
            <a:r>
              <a:rPr sz="1700" dirty="0"/>
              <a:t>(</a:t>
            </a:r>
            <a:r>
              <a:rPr sz="1700" dirty="0" err="1">
                <a:solidFill>
                  <a:srgbClr val="4F8F00"/>
                </a:solidFill>
              </a:rPr>
              <a:t>int</a:t>
            </a:r>
            <a:r>
              <a:rPr sz="1700" dirty="0">
                <a:solidFill>
                  <a:srgbClr val="000000"/>
                </a:solidFill>
              </a:rPr>
              <a:t> </a:t>
            </a:r>
            <a:r>
              <a:rPr sz="1700" dirty="0" err="1">
                <a:solidFill>
                  <a:srgbClr val="C59700"/>
                </a:solidFill>
              </a:rPr>
              <a:t>i</a:t>
            </a:r>
            <a:r>
              <a:rPr sz="1700" dirty="0"/>
              <a:t>=0; </a:t>
            </a:r>
            <a:r>
              <a:rPr sz="1700" dirty="0" err="1">
                <a:solidFill>
                  <a:srgbClr val="C59700"/>
                </a:solidFill>
              </a:rPr>
              <a:t>i</a:t>
            </a:r>
            <a:r>
              <a:rPr sz="1700" dirty="0">
                <a:solidFill>
                  <a:srgbClr val="515151"/>
                </a:solidFill>
              </a:rPr>
              <a:t>&lt;</a:t>
            </a:r>
            <a:r>
              <a:rPr sz="1700" dirty="0">
                <a:solidFill>
                  <a:srgbClr val="C59700"/>
                </a:solidFill>
              </a:rPr>
              <a:t>n</a:t>
            </a:r>
            <a:r>
              <a:rPr sz="1700" dirty="0"/>
              <a:t>; </a:t>
            </a:r>
            <a:r>
              <a:rPr sz="1700" dirty="0" err="1">
                <a:solidFill>
                  <a:srgbClr val="C59700"/>
                </a:solidFill>
              </a:rPr>
              <a:t>i</a:t>
            </a:r>
            <a:r>
              <a:rPr sz="1700" dirty="0"/>
              <a:t>++) {</a:t>
            </a: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42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700" dirty="0"/>
              <a:t>    </a:t>
            </a:r>
            <a:r>
              <a:rPr sz="1700" dirty="0">
                <a:solidFill>
                  <a:srgbClr val="C59700"/>
                </a:solidFill>
              </a:rPr>
              <a:t>out</a:t>
            </a:r>
            <a:r>
              <a:rPr sz="1700" dirty="0"/>
              <a:t>[</a:t>
            </a:r>
            <a:r>
              <a:rPr sz="1700" dirty="0" err="1">
                <a:solidFill>
                  <a:srgbClr val="C59700"/>
                </a:solidFill>
              </a:rPr>
              <a:t>i</a:t>
            </a:r>
            <a:r>
              <a:rPr sz="1700" dirty="0"/>
              <a:t>] = </a:t>
            </a:r>
            <a:r>
              <a:rPr sz="1700" dirty="0">
                <a:solidFill>
                  <a:srgbClr val="C59700"/>
                </a:solidFill>
              </a:rPr>
              <a:t>in</a:t>
            </a:r>
            <a:r>
              <a:rPr sz="1700" dirty="0"/>
              <a:t>[</a:t>
            </a:r>
            <a:r>
              <a:rPr sz="1700" dirty="0" err="1">
                <a:solidFill>
                  <a:srgbClr val="C59700"/>
                </a:solidFill>
              </a:rPr>
              <a:t>i</a:t>
            </a:r>
            <a:r>
              <a:rPr sz="1700" dirty="0"/>
              <a:t>] / </a:t>
            </a:r>
            <a:r>
              <a:rPr sz="1700" dirty="0">
                <a:solidFill>
                  <a:srgbClr val="1233FF"/>
                </a:solidFill>
              </a:rPr>
              <a:t>mag</a:t>
            </a:r>
            <a:r>
              <a:rPr sz="1700" dirty="0"/>
              <a:t>(</a:t>
            </a:r>
            <a:r>
              <a:rPr sz="1700" dirty="0">
                <a:solidFill>
                  <a:srgbClr val="C59700"/>
                </a:solidFill>
              </a:rPr>
              <a:t>in</a:t>
            </a:r>
            <a:r>
              <a:rPr sz="1700" dirty="0"/>
              <a:t>);</a:t>
            </a: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42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700" dirty="0"/>
              <a:t>  }</a:t>
            </a: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42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700" dirty="0"/>
              <a:t>}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C8C8738-3D51-934E-9B7A-8D7E1BD9337E}"/>
              </a:ext>
            </a:extLst>
          </p:cNvPr>
          <p:cNvSpPr/>
          <p:nvPr/>
        </p:nvSpPr>
        <p:spPr>
          <a:xfrm>
            <a:off x="5551714" y="2170441"/>
            <a:ext cx="963386" cy="817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12">
            <a:extLst>
              <a:ext uri="{FF2B5EF4-FFF2-40B4-BE49-F238E27FC236}">
                <a16:creationId xmlns:a16="http://schemas.microsoft.com/office/drawing/2014/main" id="{86DB45B8-AC2D-FE42-A4A9-6334322EF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73" y="5215105"/>
            <a:ext cx="9707637" cy="1611886"/>
          </a:xfrm>
        </p:spPr>
        <p:txBody>
          <a:bodyPr>
            <a:normAutofit/>
          </a:bodyPr>
          <a:lstStyle/>
          <a:p>
            <a:r>
              <a:rPr lang="en-US" sz="2400" dirty="0"/>
              <a:t>More verbose and precise semantics</a:t>
            </a:r>
          </a:p>
          <a:p>
            <a:r>
              <a:rPr lang="en-US" sz="2400" dirty="0"/>
              <a:t>-&gt; Ensures that optimizations can be performed (moving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mag</a:t>
            </a:r>
            <a:r>
              <a:rPr lang="en-US" sz="2400" dirty="0"/>
              <a:t> outside loop requires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mag</a:t>
            </a:r>
            <a:r>
              <a:rPr lang="en-US" sz="2400" dirty="0"/>
              <a:t> to be </a:t>
            </a:r>
            <a:r>
              <a:rPr lang="en-US" sz="2400" dirty="0" err="1"/>
              <a:t>readonly</a:t>
            </a:r>
            <a:r>
              <a:rPr lang="en-US" sz="2400" dirty="0"/>
              <a:t>)</a:t>
            </a:r>
          </a:p>
        </p:txBody>
      </p:sp>
      <p:sp>
        <p:nvSpPr>
          <p:cNvPr id="36" name="Connection Line">
            <a:extLst>
              <a:ext uri="{FF2B5EF4-FFF2-40B4-BE49-F238E27FC236}">
                <a16:creationId xmlns:a16="http://schemas.microsoft.com/office/drawing/2014/main" id="{F6F7D841-8EA9-B54C-802F-CD5440791158}"/>
              </a:ext>
            </a:extLst>
          </p:cNvPr>
          <p:cNvSpPr/>
          <p:nvPr/>
        </p:nvSpPr>
        <p:spPr>
          <a:xfrm>
            <a:off x="11147018" y="2900065"/>
            <a:ext cx="723853" cy="1769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92" h="21600" extrusionOk="0">
                <a:moveTo>
                  <a:pt x="4526" y="21600"/>
                </a:moveTo>
                <a:cubicBezTo>
                  <a:pt x="21600" y="9167"/>
                  <a:pt x="20091" y="1967"/>
                  <a:pt x="0" y="0"/>
                </a:cubicBezTo>
              </a:path>
            </a:pathLst>
          </a:custGeom>
          <a:ln w="66675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7" name="Connection Line">
            <a:extLst>
              <a:ext uri="{FF2B5EF4-FFF2-40B4-BE49-F238E27FC236}">
                <a16:creationId xmlns:a16="http://schemas.microsoft.com/office/drawing/2014/main" id="{4D7C5646-7434-FB42-ADAF-64E9F568B8AE}"/>
              </a:ext>
            </a:extLst>
          </p:cNvPr>
          <p:cNvSpPr/>
          <p:nvPr/>
        </p:nvSpPr>
        <p:spPr>
          <a:xfrm>
            <a:off x="3874002" y="2988129"/>
            <a:ext cx="1010034" cy="581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92" h="21600" extrusionOk="0">
                <a:moveTo>
                  <a:pt x="4526" y="21600"/>
                </a:moveTo>
                <a:cubicBezTo>
                  <a:pt x="21600" y="9167"/>
                  <a:pt x="20091" y="1967"/>
                  <a:pt x="0" y="0"/>
                </a:cubicBezTo>
              </a:path>
            </a:pathLst>
          </a:custGeom>
          <a:ln w="66675">
            <a:solidFill>
              <a:srgbClr val="7030A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3D94E9-25C8-1A43-BC2B-D4500172A344}"/>
              </a:ext>
            </a:extLst>
          </p:cNvPr>
          <p:cNvSpPr txBox="1"/>
          <p:nvPr/>
        </p:nvSpPr>
        <p:spPr>
          <a:xfrm>
            <a:off x="1739221" y="4302592"/>
            <a:ext cx="323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 invariant code motion (LICM) </a:t>
            </a:r>
          </a:p>
        </p:txBody>
      </p:sp>
    </p:spTree>
    <p:extLst>
      <p:ext uri="{BB962C8B-B14F-4D97-AF65-F5344CB8AC3E}">
        <p14:creationId xmlns:p14="http://schemas.microsoft.com/office/powerpoint/2010/main" val="1583562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703DF-D617-0A47-AD07-A26AE8AC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Translating C to (Optimized) LLVM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DC3AE912-8711-3A47-B7A1-3A876BA8BF5D}"/>
              </a:ext>
            </a:extLst>
          </p:cNvPr>
          <p:cNvSpPr/>
          <p:nvPr/>
        </p:nvSpPr>
        <p:spPr>
          <a:xfrm rot="16200000">
            <a:off x="5019329" y="3325309"/>
            <a:ext cx="451603" cy="934063"/>
          </a:xfrm>
          <a:prstGeom prst="downArrow">
            <a:avLst>
              <a:gd name="adj1" fmla="val 38000"/>
              <a:gd name="adj2" fmla="val 493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uble relu3(double x) {…">
            <a:extLst>
              <a:ext uri="{FF2B5EF4-FFF2-40B4-BE49-F238E27FC236}">
                <a16:creationId xmlns:a16="http://schemas.microsoft.com/office/drawing/2014/main" id="{9AC09F6B-BEDE-9C4E-8E60-C6544A946FD4}"/>
              </a:ext>
            </a:extLst>
          </p:cNvPr>
          <p:cNvSpPr txBox="1"/>
          <p:nvPr/>
        </p:nvSpPr>
        <p:spPr>
          <a:xfrm>
            <a:off x="2191459" y="2879271"/>
            <a:ext cx="2305664" cy="1826141"/>
          </a:xfrm>
          <a:prstGeom prst="rect">
            <a:avLst/>
          </a:prstGeom>
          <a:solidFill>
            <a:srgbClr val="F4EDE3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800">
                <a:solidFill>
                  <a:srgbClr val="7AA100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400" dirty="0"/>
              <a:t>double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1233FF"/>
                </a:solidFill>
              </a:rPr>
              <a:t>relu3</a:t>
            </a:r>
            <a:r>
              <a:rPr sz="1400" dirty="0">
                <a:solidFill>
                  <a:srgbClr val="77341F"/>
                </a:solidFill>
              </a:rPr>
              <a:t>(</a:t>
            </a:r>
            <a:r>
              <a:rPr sz="1400" dirty="0"/>
              <a:t>double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C59700"/>
                </a:solidFill>
              </a:rPr>
              <a:t>x</a:t>
            </a:r>
            <a:r>
              <a:rPr sz="1400" dirty="0">
                <a:solidFill>
                  <a:srgbClr val="77341F"/>
                </a:solidFill>
              </a:rPr>
              <a:t>)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77341F"/>
                </a:solidFill>
              </a:rPr>
              <a:t>{</a:t>
            </a:r>
            <a:endParaRPr sz="1400" dirty="0">
              <a:solidFill>
                <a:srgbClr val="000000"/>
              </a:solidFill>
            </a:endParaRP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800">
                <a:solidFill>
                  <a:srgbClr val="7AA100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400" dirty="0">
                <a:solidFill>
                  <a:srgbClr val="000000"/>
                </a:solidFill>
              </a:rPr>
              <a:t>  </a:t>
            </a:r>
            <a:r>
              <a:rPr sz="1400" dirty="0"/>
              <a:t>double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C59700"/>
                </a:solidFill>
              </a:rPr>
              <a:t>result</a:t>
            </a:r>
            <a:r>
              <a:rPr sz="1400" dirty="0">
                <a:solidFill>
                  <a:srgbClr val="77341F"/>
                </a:solidFill>
              </a:rPr>
              <a:t>;</a:t>
            </a:r>
            <a:endParaRPr sz="1400" dirty="0">
              <a:solidFill>
                <a:srgbClr val="000000"/>
              </a:solidFill>
            </a:endParaRP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800">
                <a:solidFill>
                  <a:srgbClr val="AC37FA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400" dirty="0">
                <a:solidFill>
                  <a:srgbClr val="000000"/>
                </a:solidFill>
              </a:rPr>
              <a:t>  </a:t>
            </a:r>
            <a:r>
              <a:rPr sz="1400" dirty="0"/>
              <a:t>if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77341F"/>
                </a:solidFill>
              </a:rPr>
              <a:t>(x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515151"/>
                </a:solidFill>
              </a:rPr>
              <a:t>&gt;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77341F"/>
                </a:solidFill>
              </a:rPr>
              <a:t>0)</a:t>
            </a: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800">
                <a:solidFill>
                  <a:srgbClr val="AC37FA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400" dirty="0">
                <a:solidFill>
                  <a:srgbClr val="77341F"/>
                </a:solidFill>
              </a:rPr>
              <a:t>    </a:t>
            </a:r>
            <a:r>
              <a:rPr sz="1400" dirty="0">
                <a:solidFill>
                  <a:srgbClr val="C59700"/>
                </a:solidFill>
              </a:rPr>
              <a:t>result</a:t>
            </a:r>
            <a:r>
              <a:rPr sz="1400" dirty="0">
                <a:solidFill>
                  <a:srgbClr val="77341F"/>
                </a:solidFill>
              </a:rPr>
              <a:t> </a:t>
            </a:r>
            <a:r>
              <a:rPr sz="1400" dirty="0">
                <a:solidFill>
                  <a:srgbClr val="515151"/>
                </a:solidFill>
              </a:rPr>
              <a:t>=</a:t>
            </a:r>
            <a:r>
              <a:rPr sz="1400" dirty="0">
                <a:solidFill>
                  <a:srgbClr val="77341F"/>
                </a:solidFill>
              </a:rPr>
              <a:t> </a:t>
            </a:r>
            <a:r>
              <a:rPr sz="1400" dirty="0">
                <a:solidFill>
                  <a:srgbClr val="1233FF"/>
                </a:solidFill>
              </a:rPr>
              <a:t>pow</a:t>
            </a:r>
            <a:r>
              <a:rPr sz="1400" dirty="0">
                <a:solidFill>
                  <a:srgbClr val="77341F"/>
                </a:solidFill>
              </a:rPr>
              <a:t>(x, 3);</a:t>
            </a: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800">
                <a:solidFill>
                  <a:srgbClr val="AC37FA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400" dirty="0">
                <a:solidFill>
                  <a:srgbClr val="000000"/>
                </a:solidFill>
              </a:rPr>
              <a:t>  </a:t>
            </a:r>
            <a:r>
              <a:rPr sz="1400" dirty="0"/>
              <a:t>else</a:t>
            </a:r>
            <a:endParaRPr sz="1400" dirty="0">
              <a:solidFill>
                <a:srgbClr val="77341F"/>
              </a:solidFill>
            </a:endParaRP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800">
                <a:solidFill>
                  <a:srgbClr val="AC37FA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400" dirty="0">
                <a:solidFill>
                  <a:srgbClr val="77341F"/>
                </a:solidFill>
              </a:rPr>
              <a:t>    </a:t>
            </a:r>
            <a:r>
              <a:rPr sz="1400" dirty="0">
                <a:solidFill>
                  <a:srgbClr val="C59700"/>
                </a:solidFill>
              </a:rPr>
              <a:t>result</a:t>
            </a:r>
            <a:r>
              <a:rPr sz="1400" dirty="0">
                <a:solidFill>
                  <a:srgbClr val="77341F"/>
                </a:solidFill>
              </a:rPr>
              <a:t> </a:t>
            </a:r>
            <a:r>
              <a:rPr sz="1400" dirty="0">
                <a:solidFill>
                  <a:srgbClr val="515151"/>
                </a:solidFill>
              </a:rPr>
              <a:t>= </a:t>
            </a:r>
            <a:r>
              <a:rPr sz="1400" dirty="0">
                <a:solidFill>
                  <a:srgbClr val="77341F"/>
                </a:solidFill>
              </a:rPr>
              <a:t>0;</a:t>
            </a:r>
            <a:endParaRPr sz="1400" dirty="0">
              <a:solidFill>
                <a:srgbClr val="000000"/>
              </a:solidFill>
            </a:endParaRP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800">
                <a:solidFill>
                  <a:srgbClr val="AC37FA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400" dirty="0">
                <a:solidFill>
                  <a:srgbClr val="000000"/>
                </a:solidFill>
              </a:rPr>
              <a:t>  </a:t>
            </a:r>
            <a:r>
              <a:rPr sz="1400" dirty="0"/>
              <a:t>return</a:t>
            </a:r>
            <a:r>
              <a:rPr sz="1400" dirty="0">
                <a:solidFill>
                  <a:srgbClr val="000000"/>
                </a:solidFill>
              </a:rPr>
              <a:t> </a:t>
            </a:r>
            <a:r>
              <a:rPr sz="1400" dirty="0">
                <a:solidFill>
                  <a:srgbClr val="C59700"/>
                </a:solidFill>
              </a:rPr>
              <a:t>result</a:t>
            </a:r>
            <a:r>
              <a:rPr sz="1400" dirty="0">
                <a:solidFill>
                  <a:srgbClr val="77341F"/>
                </a:solidFill>
              </a:rPr>
              <a:t>;</a:t>
            </a:r>
            <a:endParaRPr sz="1400" dirty="0">
              <a:solidFill>
                <a:srgbClr val="000000"/>
              </a:solidFill>
            </a:endParaRPr>
          </a:p>
          <a:p>
            <a:pPr algn="l"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sz="1400" dirty="0"/>
              <a:t>}</a:t>
            </a:r>
          </a:p>
        </p:txBody>
      </p:sp>
      <p:sp>
        <p:nvSpPr>
          <p:cNvPr id="9" name="double relu3(double x) {…">
            <a:extLst>
              <a:ext uri="{FF2B5EF4-FFF2-40B4-BE49-F238E27FC236}">
                <a16:creationId xmlns:a16="http://schemas.microsoft.com/office/drawing/2014/main" id="{A7C210E5-50C8-6141-8E5D-D2945F3EB55F}"/>
              </a:ext>
            </a:extLst>
          </p:cNvPr>
          <p:cNvSpPr txBox="1"/>
          <p:nvPr/>
        </p:nvSpPr>
        <p:spPr>
          <a:xfrm>
            <a:off x="5993138" y="2559992"/>
            <a:ext cx="3453327" cy="2595582"/>
          </a:xfrm>
          <a:prstGeom prst="rect">
            <a:avLst/>
          </a:prstGeom>
          <a:solidFill>
            <a:srgbClr val="F4EDE3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defTabSz="457200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sz="2800">
                <a:solidFill>
                  <a:srgbClr val="7AA100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/>
              <a:t>define </a:t>
            </a:r>
            <a:r>
              <a:rPr lang="en-US" sz="1200" dirty="0">
                <a:solidFill>
                  <a:srgbClr val="4F8F00"/>
                </a:solidFill>
              </a:rPr>
              <a:t>double</a:t>
            </a:r>
            <a:r>
              <a:rPr lang="en-US" sz="1200" dirty="0"/>
              <a:t> @</a:t>
            </a:r>
            <a:r>
              <a:rPr lang="en-US" sz="1200" dirty="0">
                <a:solidFill>
                  <a:srgbClr val="1233FF"/>
                </a:solidFill>
              </a:rPr>
              <a:t>relu3</a:t>
            </a:r>
            <a:r>
              <a:rPr lang="en-US" sz="1200" dirty="0"/>
              <a:t>(</a:t>
            </a:r>
            <a:r>
              <a:rPr lang="en-US" sz="1200" dirty="0">
                <a:solidFill>
                  <a:srgbClr val="4F8F00"/>
                </a:solidFill>
              </a:rPr>
              <a:t>double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E6171B"/>
                </a:solidFill>
              </a:rPr>
              <a:t>%0</a:t>
            </a:r>
            <a:r>
              <a:rPr lang="en-US" sz="1200" dirty="0"/>
              <a:t>) </a:t>
            </a:r>
            <a:r>
              <a:rPr lang="en-US" sz="1200" dirty="0">
                <a:solidFill>
                  <a:srgbClr val="77341F"/>
                </a:solidFill>
                <a:latin typeface="Inconsolata Regular"/>
              </a:rPr>
              <a:t>{</a:t>
            </a:r>
          </a:p>
          <a:p>
            <a:pPr lvl="1" indent="-219075">
              <a:spcBef>
                <a:spcPts val="400"/>
              </a:spcBef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>
                <a:solidFill>
                  <a:srgbClr val="E6171B"/>
                </a:solidFill>
              </a:rPr>
              <a:t>%2</a:t>
            </a:r>
            <a:r>
              <a:rPr lang="en-US" sz="1200" dirty="0"/>
              <a:t> = </a:t>
            </a:r>
            <a:r>
              <a:rPr lang="en-US" sz="1200" dirty="0" err="1"/>
              <a:t>fcmp</a:t>
            </a:r>
            <a:r>
              <a:rPr lang="en-US" sz="1200" dirty="0"/>
              <a:t> </a:t>
            </a:r>
            <a:r>
              <a:rPr lang="en-US" sz="1200" dirty="0" err="1"/>
              <a:t>ogt</a:t>
            </a:r>
            <a:r>
              <a:rPr lang="en-US" sz="1200" dirty="0"/>
              <a:t> double </a:t>
            </a:r>
            <a:r>
              <a:rPr lang="en-US" sz="1200" dirty="0">
                <a:solidFill>
                  <a:srgbClr val="E6171B"/>
                </a:solidFill>
              </a:rPr>
              <a:t>%0, </a:t>
            </a:r>
            <a:r>
              <a:rPr lang="en-US" sz="1200" dirty="0"/>
              <a:t>0</a:t>
            </a:r>
          </a:p>
          <a:p>
            <a:pPr lvl="1" indent="-219075">
              <a:spcBef>
                <a:spcPts val="400"/>
              </a:spcBef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 err="1">
                <a:solidFill>
                  <a:srgbClr val="AE3FF9"/>
                </a:solidFill>
              </a:rPr>
              <a:t>br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E6171B"/>
                </a:solidFill>
              </a:rPr>
              <a:t>%2</a:t>
            </a:r>
            <a:r>
              <a:rPr lang="en-US" sz="1200" dirty="0"/>
              <a:t>, label %3 , label %5</a:t>
            </a:r>
          </a:p>
          <a:p>
            <a:pPr marL="12700" lvl="1">
              <a:spcBef>
                <a:spcPts val="400"/>
              </a:spcBef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/>
              <a:t>3: </a:t>
            </a:r>
          </a:p>
          <a:p>
            <a:pPr marL="238125" lvl="1">
              <a:spcBef>
                <a:spcPts val="400"/>
              </a:spcBef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>
                <a:solidFill>
                  <a:srgbClr val="E6171B"/>
                </a:solidFill>
              </a:rPr>
              <a:t>%4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515151"/>
                </a:solidFill>
              </a:rPr>
              <a:t>=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1233FF"/>
                </a:solidFill>
              </a:rPr>
              <a:t>tail call double @pow </a:t>
            </a:r>
            <a:r>
              <a:rPr lang="en-US" sz="1200" dirty="0"/>
              <a:t>(</a:t>
            </a:r>
            <a:r>
              <a:rPr lang="en-US" sz="1200" dirty="0">
                <a:solidFill>
                  <a:srgbClr val="E6171B"/>
                </a:solidFill>
              </a:rPr>
              <a:t>%0</a:t>
            </a:r>
            <a:r>
              <a:rPr lang="en-US" sz="1200" dirty="0"/>
              <a:t>, double 3)</a:t>
            </a:r>
          </a:p>
          <a:p>
            <a:pPr marL="238125" lvl="1">
              <a:spcBef>
                <a:spcPts val="400"/>
              </a:spcBef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 err="1">
                <a:solidFill>
                  <a:srgbClr val="AE3FF9"/>
                </a:solidFill>
              </a:rPr>
              <a:t>br</a:t>
            </a:r>
            <a:r>
              <a:rPr lang="en-US" sz="1200" dirty="0"/>
              <a:t> label %5</a:t>
            </a:r>
          </a:p>
          <a:p>
            <a:pPr marL="12700" lvl="1">
              <a:spcBef>
                <a:spcPts val="400"/>
              </a:spcBef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/>
              <a:t>5:</a:t>
            </a:r>
          </a:p>
          <a:p>
            <a:pPr marL="298450" lvl="1" indent="-60325">
              <a:spcBef>
                <a:spcPts val="400"/>
              </a:spcBef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>
                <a:solidFill>
                  <a:srgbClr val="E6171B"/>
                </a:solidFill>
              </a:rPr>
              <a:t>%6</a:t>
            </a:r>
            <a:r>
              <a:rPr lang="en-US" sz="1200" dirty="0"/>
              <a:t> = </a:t>
            </a:r>
            <a:r>
              <a:rPr lang="en-US" sz="1200" dirty="0">
                <a:solidFill>
                  <a:srgbClr val="9437FF"/>
                </a:solidFill>
              </a:rPr>
              <a:t>phi</a:t>
            </a:r>
            <a:r>
              <a:rPr lang="en-US" sz="1200" dirty="0"/>
              <a:t> [</a:t>
            </a:r>
            <a:r>
              <a:rPr lang="en-US" sz="1200" dirty="0">
                <a:solidFill>
                  <a:srgbClr val="E6171B"/>
                </a:solidFill>
              </a:rPr>
              <a:t>%4</a:t>
            </a:r>
            <a:r>
              <a:rPr lang="en-US" sz="1200" dirty="0"/>
              <a:t>, %3], [0, %1]</a:t>
            </a:r>
          </a:p>
          <a:p>
            <a:pPr marL="298450" lvl="1" indent="-60325">
              <a:spcBef>
                <a:spcPts val="400"/>
              </a:spcBef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>
                <a:solidFill>
                  <a:srgbClr val="AE3FF9"/>
                </a:solidFill>
              </a:rPr>
              <a:t>ret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E6171B"/>
                </a:solidFill>
              </a:rPr>
              <a:t>%6</a:t>
            </a:r>
            <a:endParaRPr lang="en-US" sz="1200" dirty="0"/>
          </a:p>
          <a:p>
            <a:pPr>
              <a:spcBef>
                <a:spcPts val="400"/>
              </a:spcBef>
              <a:defRPr sz="2800">
                <a:solidFill>
                  <a:srgbClr val="77341F"/>
                </a:solidFill>
                <a:latin typeface="Inconsolata Regular"/>
                <a:ea typeface="Inconsolata Regular"/>
                <a:cs typeface="Inconsolata Regular"/>
                <a:sym typeface="Inconsolata Regular"/>
              </a:defRPr>
            </a:pPr>
            <a:r>
              <a:rPr lang="en-US" sz="1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61751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597"/>
            <a:ext cx="9974832" cy="957943"/>
          </a:xfrm>
        </p:spPr>
        <p:txBody>
          <a:bodyPr>
            <a:normAutofit/>
          </a:bodyPr>
          <a:lstStyle/>
          <a:p>
            <a:r>
              <a:rPr lang="en-US" dirty="0"/>
              <a:t>This Talk</a:t>
            </a:r>
            <a:endParaRPr lang="en-US" b="1" i="1" u="sng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D6836A-CFD0-3945-B3D2-384D2BFC5816}"/>
              </a:ext>
            </a:extLst>
          </p:cNvPr>
          <p:cNvSpPr txBox="1">
            <a:spLocks/>
          </p:cNvSpPr>
          <p:nvPr/>
        </p:nvSpPr>
        <p:spPr>
          <a:xfrm>
            <a:off x="677334" y="1472539"/>
            <a:ext cx="10152962" cy="4174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 introduction to an assortment of interesting and relevant ML and compiler literature leading to why the community is focused on LLM’s</a:t>
            </a:r>
          </a:p>
          <a:p>
            <a:r>
              <a:rPr lang="en-US" sz="2400" dirty="0"/>
              <a:t>Will provide an intuition for effectively combining compilers + ML through a series of personal case studies</a:t>
            </a:r>
          </a:p>
        </p:txBody>
      </p:sp>
    </p:spTree>
    <p:extLst>
      <p:ext uri="{BB962C8B-B14F-4D97-AF65-F5344CB8AC3E}">
        <p14:creationId xmlns:p14="http://schemas.microsoft.com/office/powerpoint/2010/main" val="3196957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18C2B7-3B8D-6140-853D-14746D63E63A}"/>
              </a:ext>
            </a:extLst>
          </p:cNvPr>
          <p:cNvSpPr txBox="1">
            <a:spLocks/>
          </p:cNvSpPr>
          <p:nvPr/>
        </p:nvSpPr>
        <p:spPr>
          <a:xfrm>
            <a:off x="4975668" y="3089189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6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C2E5CE7-F031-6343-A49E-5A0CE9AE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>
            <a:normAutofit/>
          </a:bodyPr>
          <a:lstStyle/>
          <a:p>
            <a:r>
              <a:rPr lang="en-US" dirty="0"/>
              <a:t>Data &amp;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8E75A-C0D6-FB46-9B8D-F92D08B34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05681"/>
            <a:ext cx="9364737" cy="3880773"/>
          </a:xfrm>
        </p:spPr>
        <p:txBody>
          <a:bodyPr>
            <a:normAutofit/>
          </a:bodyPr>
          <a:lstStyle/>
          <a:p>
            <a:r>
              <a:rPr lang="en-US" sz="2200" dirty="0" err="1"/>
              <a:t>Csmith</a:t>
            </a:r>
            <a:r>
              <a:rPr lang="en-US" sz="2200" dirty="0"/>
              <a:t> (randomly generated </a:t>
            </a:r>
            <a:r>
              <a:rPr lang="en-US" sz="2200" dirty="0" err="1"/>
              <a:t>compilable</a:t>
            </a:r>
            <a:r>
              <a:rPr lang="en-US" sz="2200" dirty="0"/>
              <a:t> C programs) (Yang et al., 2011)</a:t>
            </a:r>
          </a:p>
          <a:p>
            <a:r>
              <a:rPr lang="en-US" sz="2200" dirty="0"/>
              <a:t>Project </a:t>
            </a:r>
            <a:r>
              <a:rPr lang="en-US" sz="2200" dirty="0" err="1"/>
              <a:t>CodeNet</a:t>
            </a:r>
            <a:r>
              <a:rPr lang="en-US" sz="2200" dirty="0"/>
              <a:t> (web scrape of competitive programming online judging websites) (</a:t>
            </a:r>
            <a:r>
              <a:rPr lang="en-US" sz="2200" dirty="0" err="1"/>
              <a:t>Puri</a:t>
            </a:r>
            <a:r>
              <a:rPr lang="en-US" sz="2200" dirty="0"/>
              <a:t> et al., 2021)</a:t>
            </a:r>
          </a:p>
          <a:p>
            <a:r>
              <a:rPr lang="en-US" sz="2200" dirty="0" err="1"/>
              <a:t>AnghaBench</a:t>
            </a:r>
            <a:r>
              <a:rPr lang="en-US" sz="2200" dirty="0"/>
              <a:t> (1 million selected and cleaned </a:t>
            </a:r>
            <a:r>
              <a:rPr lang="en-US" sz="2200" dirty="0" err="1"/>
              <a:t>compilable</a:t>
            </a:r>
            <a:r>
              <a:rPr lang="en-US" sz="2200" dirty="0"/>
              <a:t> GitHub C programs) (de Silva et al., 2021)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EE72EB-68ED-CB48-B50C-2E5047130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224956"/>
              </p:ext>
            </p:extLst>
          </p:nvPr>
        </p:nvGraphicFramePr>
        <p:xfrm>
          <a:off x="1223599" y="4352729"/>
          <a:ext cx="950233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632">
                  <a:extLst>
                    <a:ext uri="{9D8B030D-6E8A-4147-A177-3AD203B41FA5}">
                      <a16:colId xmlns:a16="http://schemas.microsoft.com/office/drawing/2014/main" val="128762098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1111393364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068612338"/>
                    </a:ext>
                  </a:extLst>
                </a:gridCol>
                <a:gridCol w="2666999">
                  <a:extLst>
                    <a:ext uri="{9D8B030D-6E8A-4147-A177-3AD203B41FA5}">
                      <a16:colId xmlns:a16="http://schemas.microsoft.com/office/drawing/2014/main" val="556653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Csmith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Project </a:t>
                      </a:r>
                      <a:r>
                        <a:rPr lang="en-US" dirty="0" err="1"/>
                        <a:t>CodeNet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AnghaBench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543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Accuracy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90.73%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93.66%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99.03%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9686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Reference Match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13.33%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2983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BLEU Score (0~100)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69.21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4477293"/>
                  </a:ext>
                </a:extLst>
              </a:tr>
            </a:tbl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ADCADE1E-FC5F-C647-9F02-21521C73A4A1}"/>
              </a:ext>
            </a:extLst>
          </p:cNvPr>
          <p:cNvSpPr txBox="1"/>
          <p:nvPr/>
        </p:nvSpPr>
        <p:spPr>
          <a:xfrm>
            <a:off x="849935" y="3960354"/>
            <a:ext cx="934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Model evaluation result on the 3 datasets </a:t>
            </a:r>
          </a:p>
        </p:txBody>
      </p:sp>
    </p:spTree>
    <p:extLst>
      <p:ext uri="{BB962C8B-B14F-4D97-AF65-F5344CB8AC3E}">
        <p14:creationId xmlns:p14="http://schemas.microsoft.com/office/powerpoint/2010/main" val="3403498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7335-FDDC-1D46-8FC1-32CF8F72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7237"/>
            <a:ext cx="10605709" cy="1320800"/>
          </a:xfrm>
        </p:spPr>
        <p:txBody>
          <a:bodyPr/>
          <a:lstStyle/>
          <a:p>
            <a:r>
              <a:rPr lang="en-US" dirty="0"/>
              <a:t>Preprocessing Modification &amp; Optimizations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103A4-07EF-9B4B-AEB9-833EB3D6C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930" y="1165815"/>
            <a:ext cx="9796483" cy="5021229"/>
          </a:xfrm>
        </p:spPr>
        <p:txBody>
          <a:bodyPr>
            <a:normAutofit/>
          </a:bodyPr>
          <a:lstStyle/>
          <a:p>
            <a:r>
              <a:rPr lang="en-US" sz="2200" dirty="0"/>
              <a:t>Expanding preprocessing directives with clang –E such as pasting the definition of imported libraries, compile-time constants, and more.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Reduce redundancies in program grammar while making sure to faithfully restore the original</a:t>
            </a:r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endParaRPr lang="en-US" sz="2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22FD13-ACC1-414F-91A0-CB707B9153A4}"/>
              </a:ext>
            </a:extLst>
          </p:cNvPr>
          <p:cNvGrpSpPr/>
          <p:nvPr/>
        </p:nvGrpSpPr>
        <p:grpSpPr>
          <a:xfrm>
            <a:off x="1570481" y="5396831"/>
            <a:ext cx="7243473" cy="379593"/>
            <a:chOff x="1045504" y="2666615"/>
            <a:chExt cx="7243473" cy="379593"/>
          </a:xfrm>
        </p:grpSpPr>
        <p:sp>
          <p:nvSpPr>
            <p:cNvPr id="5" name="double relu3(double x) {…">
              <a:extLst>
                <a:ext uri="{FF2B5EF4-FFF2-40B4-BE49-F238E27FC236}">
                  <a16:creationId xmlns:a16="http://schemas.microsoft.com/office/drawing/2014/main" id="{6B6BF360-38A8-4349-AE8E-1974FBFAD2E7}"/>
                </a:ext>
              </a:extLst>
            </p:cNvPr>
            <p:cNvSpPr txBox="1"/>
            <p:nvPr/>
          </p:nvSpPr>
          <p:spPr>
            <a:xfrm>
              <a:off x="1045504" y="2666617"/>
              <a:ext cx="3496610" cy="379591"/>
            </a:xfrm>
            <a:prstGeom prst="rect">
              <a:avLst/>
            </a:prstGeom>
            <a:solidFill>
              <a:srgbClr val="F4EDE3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  <a:t>%4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load </a:t>
              </a:r>
              <a:r>
                <a:rPr lang="en-US" dirty="0">
                  <a:solidFill>
                    <a:srgbClr val="008080"/>
                  </a:solidFill>
                  <a:latin typeface="Consolas" panose="020B0609020204030204" pitchFamily="49" charset="0"/>
                </a:rPr>
                <a:t>i32**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, </a:t>
              </a:r>
              <a:r>
                <a:rPr lang="en-US" dirty="0">
                  <a:solidFill>
                    <a:srgbClr val="008080"/>
                  </a:solidFill>
                  <a:latin typeface="Consolas" panose="020B0609020204030204" pitchFamily="49" charset="0"/>
                </a:rPr>
                <a:t>i32***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  <a:t>%2</a:t>
              </a:r>
              <a:endParaRPr lang="en-US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121CDABD-4B81-6340-B758-D8C26707BE8E}"/>
                </a:ext>
              </a:extLst>
            </p:cNvPr>
            <p:cNvSpPr/>
            <p:nvPr/>
          </p:nvSpPr>
          <p:spPr>
            <a:xfrm rot="16200000">
              <a:off x="4942268" y="2463765"/>
              <a:ext cx="350476" cy="785293"/>
            </a:xfrm>
            <a:prstGeom prst="downArrow">
              <a:avLst>
                <a:gd name="adj1" fmla="val 38000"/>
                <a:gd name="adj2" fmla="val 4937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uble relu3(double x) {…">
              <a:extLst>
                <a:ext uri="{FF2B5EF4-FFF2-40B4-BE49-F238E27FC236}">
                  <a16:creationId xmlns:a16="http://schemas.microsoft.com/office/drawing/2014/main" id="{1751581E-FAB5-7F47-B121-5BF5A211CA01}"/>
                </a:ext>
              </a:extLst>
            </p:cNvPr>
            <p:cNvSpPr txBox="1"/>
            <p:nvPr/>
          </p:nvSpPr>
          <p:spPr>
            <a:xfrm>
              <a:off x="5789458" y="2666615"/>
              <a:ext cx="2499519" cy="379591"/>
            </a:xfrm>
            <a:prstGeom prst="rect">
              <a:avLst/>
            </a:prstGeom>
            <a:solidFill>
              <a:srgbClr val="F4EDE3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  <a:t>%4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load </a:t>
              </a:r>
              <a:r>
                <a:rPr lang="en-US" dirty="0">
                  <a:solidFill>
                    <a:srgbClr val="008080"/>
                  </a:solidFill>
                  <a:latin typeface="Consolas" panose="020B0609020204030204" pitchFamily="49" charset="0"/>
                </a:rPr>
                <a:t>i32**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  <a:t>%2</a:t>
              </a:r>
              <a:endParaRPr lang="en-US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C46429-AAC3-D94D-85CB-B7B623746D25}"/>
              </a:ext>
            </a:extLst>
          </p:cNvPr>
          <p:cNvGrpSpPr/>
          <p:nvPr/>
        </p:nvGrpSpPr>
        <p:grpSpPr>
          <a:xfrm>
            <a:off x="1570481" y="2042960"/>
            <a:ext cx="7243473" cy="1764586"/>
            <a:chOff x="1045504" y="2572868"/>
            <a:chExt cx="7243473" cy="567086"/>
          </a:xfrm>
        </p:grpSpPr>
        <p:sp>
          <p:nvSpPr>
            <p:cNvPr id="22" name="double relu3(double x) {…">
              <a:extLst>
                <a:ext uri="{FF2B5EF4-FFF2-40B4-BE49-F238E27FC236}">
                  <a16:creationId xmlns:a16="http://schemas.microsoft.com/office/drawing/2014/main" id="{72736FAA-446C-0A42-91BD-9241A0BA6C14}"/>
                </a:ext>
              </a:extLst>
            </p:cNvPr>
            <p:cNvSpPr txBox="1"/>
            <p:nvPr/>
          </p:nvSpPr>
          <p:spPr>
            <a:xfrm>
              <a:off x="1045504" y="2572868"/>
              <a:ext cx="3496610" cy="567086"/>
            </a:xfrm>
            <a:prstGeom prst="rect">
              <a:avLst/>
            </a:prstGeom>
            <a:solidFill>
              <a:srgbClr val="F4EDE3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onsolas" panose="020B0609020204030204" pitchFamily="49" charset="0"/>
                </a:rPr>
                <a:t>#ifdef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AARCH64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Consolas" panose="020B0609020204030204" pitchFamily="49" charset="0"/>
                </a:rPr>
                <a:t>#define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nsolas" panose="020B0609020204030204" pitchFamily="49" charset="0"/>
                </a:rPr>
                <a:t>size_t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int64_t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Consolas" panose="020B0609020204030204" pitchFamily="49" charset="0"/>
                </a:rPr>
                <a:t>#else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Consolas" panose="020B0609020204030204" pitchFamily="49" charset="0"/>
                </a:rPr>
                <a:t>#define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nsolas" panose="020B0609020204030204" pitchFamily="49" charset="0"/>
                </a:rPr>
                <a:t>size_t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int32_t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Consolas" panose="020B0609020204030204" pitchFamily="49" charset="0"/>
                </a:rPr>
                <a:t>#endif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</a:p>
            <a:p>
              <a:r>
                <a:rPr lang="en-US" dirty="0" err="1">
                  <a:solidFill>
                    <a:srgbClr val="000000"/>
                  </a:solidFill>
                  <a:latin typeface="Consolas" panose="020B0609020204030204" pitchFamily="49" charset="0"/>
                </a:rPr>
                <a:t>size_t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Consolas" panose="020B0609020204030204" pitchFamily="49" charset="0"/>
                </a:rPr>
                <a:t>getsize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();</a:t>
              </a: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21826A3F-353E-8E44-9360-C123D4D82FBB}"/>
                </a:ext>
              </a:extLst>
            </p:cNvPr>
            <p:cNvSpPr/>
            <p:nvPr/>
          </p:nvSpPr>
          <p:spPr>
            <a:xfrm rot="16200000">
              <a:off x="5056292" y="2463764"/>
              <a:ext cx="107803" cy="785293"/>
            </a:xfrm>
            <a:prstGeom prst="downArrow">
              <a:avLst>
                <a:gd name="adj1" fmla="val 38000"/>
                <a:gd name="adj2" fmla="val 4937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double relu3(double x) {…">
              <a:extLst>
                <a:ext uri="{FF2B5EF4-FFF2-40B4-BE49-F238E27FC236}">
                  <a16:creationId xmlns:a16="http://schemas.microsoft.com/office/drawing/2014/main" id="{02165A98-D0D7-6344-8EB9-E0F2E92F35F9}"/>
                </a:ext>
              </a:extLst>
            </p:cNvPr>
            <p:cNvSpPr txBox="1"/>
            <p:nvPr/>
          </p:nvSpPr>
          <p:spPr>
            <a:xfrm>
              <a:off x="5789458" y="2572868"/>
              <a:ext cx="2499519" cy="567086"/>
            </a:xfrm>
            <a:prstGeom prst="rect">
              <a:avLst/>
            </a:prstGeom>
            <a:solidFill>
              <a:srgbClr val="F4EDE3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b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</a:br>
              <a:b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</a:br>
              <a:b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</a:br>
              <a:b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</a:br>
              <a:b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</a:br>
              <a: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  <a:t>int64_t </a:t>
              </a:r>
              <a:r>
                <a:rPr lang="en-US" dirty="0" err="1">
                  <a:solidFill>
                    <a:srgbClr val="001188"/>
                  </a:solidFill>
                  <a:latin typeface="Consolas" panose="020B0609020204030204" pitchFamily="49" charset="0"/>
                </a:rPr>
                <a:t>getsize</a:t>
              </a:r>
              <a:r>
                <a:rPr lang="en-US" dirty="0">
                  <a:solidFill>
                    <a:srgbClr val="001188"/>
                  </a:solidFill>
                  <a:latin typeface="Consolas" panose="020B0609020204030204" pitchFamily="49" charset="0"/>
                </a:rPr>
                <a:t>();</a:t>
              </a:r>
              <a:endParaRPr lang="en-US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781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7335-FDDC-1D46-8FC1-32CF8F72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7237"/>
            <a:ext cx="9856079" cy="1320800"/>
          </a:xfrm>
        </p:spPr>
        <p:txBody>
          <a:bodyPr/>
          <a:lstStyle/>
          <a:p>
            <a:r>
              <a:rPr lang="en-US" dirty="0"/>
              <a:t>Preprocessing Modification, cont.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103A4-07EF-9B4B-AEB9-833EB3D6C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930" y="1165815"/>
            <a:ext cx="10317513" cy="5021229"/>
          </a:xfrm>
        </p:spPr>
        <p:txBody>
          <a:bodyPr>
            <a:normAutofit/>
          </a:bodyPr>
          <a:lstStyle/>
          <a:p>
            <a:r>
              <a:rPr lang="en-US" sz="2200" dirty="0"/>
              <a:t>Prefix Notation </a:t>
            </a:r>
          </a:p>
          <a:p>
            <a:pPr lvl="1"/>
            <a:r>
              <a:rPr lang="en-US" sz="2200" dirty="0"/>
              <a:t>A * B + C / D =&gt; + * A B / C D </a:t>
            </a:r>
          </a:p>
          <a:p>
            <a:pPr lvl="1"/>
            <a:r>
              <a:rPr lang="en-US" sz="2200" dirty="0"/>
              <a:t>Prefix notation previously shown effective for mathematics (Griffith &amp; </a:t>
            </a:r>
            <a:r>
              <a:rPr lang="en-US" sz="2200" dirty="0" err="1"/>
              <a:t>Kalita</a:t>
            </a:r>
            <a:r>
              <a:rPr lang="en-US" sz="2200" dirty="0"/>
              <a:t>, 2019)</a:t>
            </a:r>
          </a:p>
          <a:p>
            <a:pPr marL="457200" lvl="1" indent="0">
              <a:buNone/>
            </a:pPr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r>
              <a:rPr lang="en-US" sz="2200" dirty="0"/>
              <a:t>Writing out definitions of global variables so they can be recoverable on the function level, which makes the programs more complex</a:t>
            </a:r>
          </a:p>
          <a:p>
            <a:endParaRPr lang="en-US" sz="2200" dirty="0"/>
          </a:p>
        </p:txBody>
      </p:sp>
      <p:sp>
        <p:nvSpPr>
          <p:cNvPr id="11" name="double relu3(double x) {…">
            <a:extLst>
              <a:ext uri="{FF2B5EF4-FFF2-40B4-BE49-F238E27FC236}">
                <a16:creationId xmlns:a16="http://schemas.microsoft.com/office/drawing/2014/main" id="{438A32B2-32D4-BC47-A7D1-BA458DD5F4F3}"/>
              </a:ext>
            </a:extLst>
          </p:cNvPr>
          <p:cNvSpPr txBox="1"/>
          <p:nvPr/>
        </p:nvSpPr>
        <p:spPr>
          <a:xfrm>
            <a:off x="1221288" y="2648343"/>
            <a:ext cx="3745588" cy="379591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 [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x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i8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],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{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i8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}}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1FEE487-85E6-5941-9EBD-9050F37784B8}"/>
              </a:ext>
            </a:extLst>
          </p:cNvPr>
          <p:cNvSpPr/>
          <p:nvPr/>
        </p:nvSpPr>
        <p:spPr>
          <a:xfrm rot="16200000">
            <a:off x="5423713" y="2445493"/>
            <a:ext cx="350476" cy="785293"/>
          </a:xfrm>
          <a:prstGeom prst="downArrow">
            <a:avLst>
              <a:gd name="adj1" fmla="val 38000"/>
              <a:gd name="adj2" fmla="val 493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4965E5-3F02-E74F-98CF-E2ADC675973F}"/>
              </a:ext>
            </a:extLst>
          </p:cNvPr>
          <p:cNvSpPr/>
          <p:nvPr/>
        </p:nvSpPr>
        <p:spPr>
          <a:xfrm>
            <a:off x="6270902" y="255642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5" name="double relu3(double x) {…">
            <a:extLst>
              <a:ext uri="{FF2B5EF4-FFF2-40B4-BE49-F238E27FC236}">
                <a16:creationId xmlns:a16="http://schemas.microsoft.com/office/drawing/2014/main" id="{9BA1D548-A8A1-424A-B6FE-2D02DCF9B432}"/>
              </a:ext>
            </a:extLst>
          </p:cNvPr>
          <p:cNvSpPr txBox="1"/>
          <p:nvPr/>
        </p:nvSpPr>
        <p:spPr>
          <a:xfrm>
            <a:off x="6231026" y="2662901"/>
            <a:ext cx="5319545" cy="379591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STRUCT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ARR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x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i8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STRUCT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i8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</a:p>
        </p:txBody>
      </p:sp>
      <p:sp>
        <p:nvSpPr>
          <p:cNvPr id="17" name="double relu3(double x) {…">
            <a:extLst>
              <a:ext uri="{FF2B5EF4-FFF2-40B4-BE49-F238E27FC236}">
                <a16:creationId xmlns:a16="http://schemas.microsoft.com/office/drawing/2014/main" id="{CC1FFAB7-DCA1-524D-A253-9E40E7929276}"/>
              </a:ext>
            </a:extLst>
          </p:cNvPr>
          <p:cNvSpPr txBox="1"/>
          <p:nvPr/>
        </p:nvSpPr>
        <p:spPr>
          <a:xfrm>
            <a:off x="630271" y="5061911"/>
            <a:ext cx="4396062" cy="933589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dirty="0">
                <a:solidFill>
                  <a:srgbClr val="001188"/>
                </a:solidFill>
                <a:latin typeface="Consolas" panose="020B0609020204030204" pitchFamily="49" charset="0"/>
              </a:rPr>
              <a:t>%struct.1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}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</a:p>
          <a:p>
            <a:r>
              <a:rPr lang="en-US" dirty="0">
                <a:solidFill>
                  <a:srgbClr val="001188"/>
                </a:solidFill>
                <a:latin typeface="Consolas" panose="020B0609020204030204" pitchFamily="49" charset="0"/>
              </a:rPr>
              <a:t>%2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alloca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1188"/>
                </a:solidFill>
                <a:latin typeface="Consolas" panose="020B0609020204030204" pitchFamily="49" charset="0"/>
              </a:rPr>
              <a:t>%struct.1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1188"/>
                </a:solidFill>
                <a:latin typeface="Consolas" panose="020B0609020204030204" pitchFamily="49" charset="0"/>
              </a:rPr>
              <a:t>%1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D0332797-C0F7-034B-AA6D-B3C44ED5CA62}"/>
              </a:ext>
            </a:extLst>
          </p:cNvPr>
          <p:cNvSpPr/>
          <p:nvPr/>
        </p:nvSpPr>
        <p:spPr>
          <a:xfrm rot="16200000">
            <a:off x="5426487" y="5136058"/>
            <a:ext cx="350476" cy="785293"/>
          </a:xfrm>
          <a:prstGeom prst="downArrow">
            <a:avLst>
              <a:gd name="adj1" fmla="val 38000"/>
              <a:gd name="adj2" fmla="val 493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uble relu3(double x) {…">
            <a:extLst>
              <a:ext uri="{FF2B5EF4-FFF2-40B4-BE49-F238E27FC236}">
                <a16:creationId xmlns:a16="http://schemas.microsoft.com/office/drawing/2014/main" id="{3994C6D4-8866-0840-A1DE-FFD50613A10B}"/>
              </a:ext>
            </a:extLst>
          </p:cNvPr>
          <p:cNvSpPr txBox="1"/>
          <p:nvPr/>
        </p:nvSpPr>
        <p:spPr>
          <a:xfrm>
            <a:off x="6231026" y="5066333"/>
            <a:ext cx="4753488" cy="933589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dirty="0">
                <a:solidFill>
                  <a:srgbClr val="001188"/>
                </a:solidFill>
                <a:latin typeface="Consolas" panose="020B0609020204030204" pitchFamily="49" charset="0"/>
              </a:rPr>
              <a:t>%struct.1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type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}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...</a:t>
            </a:r>
          </a:p>
          <a:p>
            <a:r>
              <a:rPr lang="en-US" dirty="0">
                <a:solidFill>
                  <a:srgbClr val="001188"/>
                </a:solidFill>
                <a:latin typeface="Consolas" panose="020B0609020204030204" pitchFamily="49" charset="0"/>
              </a:rPr>
              <a:t>%2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alloca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{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i32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}, </a:t>
            </a:r>
            <a:r>
              <a:rPr lang="en-US" dirty="0">
                <a:solidFill>
                  <a:srgbClr val="008080"/>
                </a:solidFill>
                <a:latin typeface="Consolas" panose="020B0609020204030204" pitchFamily="49" charset="0"/>
              </a:rPr>
              <a:t>i64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1188"/>
                </a:solidFill>
                <a:latin typeface="Consolas" panose="020B0609020204030204" pitchFamily="49" charset="0"/>
              </a:rPr>
              <a:t>%1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3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16BC1-1B81-D943-8039-468187DAA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Analysis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F2B190-773E-4F42-B501-6647D966F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855640"/>
              </p:ext>
            </p:extLst>
          </p:nvPr>
        </p:nvGraphicFramePr>
        <p:xfrm>
          <a:off x="677334" y="2035161"/>
          <a:ext cx="1029546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773">
                  <a:extLst>
                    <a:ext uri="{9D8B030D-6E8A-4147-A177-3AD203B41FA5}">
                      <a16:colId xmlns:a16="http://schemas.microsoft.com/office/drawing/2014/main" val="128762098"/>
                    </a:ext>
                  </a:extLst>
                </a:gridCol>
                <a:gridCol w="1298855">
                  <a:extLst>
                    <a:ext uri="{9D8B030D-6E8A-4147-A177-3AD203B41FA5}">
                      <a16:colId xmlns:a16="http://schemas.microsoft.com/office/drawing/2014/main" val="1111393364"/>
                    </a:ext>
                  </a:extLst>
                </a:gridCol>
                <a:gridCol w="1959310">
                  <a:extLst>
                    <a:ext uri="{9D8B030D-6E8A-4147-A177-3AD203B41FA5}">
                      <a16:colId xmlns:a16="http://schemas.microsoft.com/office/drawing/2014/main" val="3068612338"/>
                    </a:ext>
                  </a:extLst>
                </a:gridCol>
                <a:gridCol w="1791509">
                  <a:extLst>
                    <a:ext uri="{9D8B030D-6E8A-4147-A177-3AD203B41FA5}">
                      <a16:colId xmlns:a16="http://schemas.microsoft.com/office/drawing/2014/main" val="556653818"/>
                    </a:ext>
                  </a:extLst>
                </a:gridCol>
                <a:gridCol w="1791509">
                  <a:extLst>
                    <a:ext uri="{9D8B030D-6E8A-4147-A177-3AD203B41FA5}">
                      <a16:colId xmlns:a16="http://schemas.microsoft.com/office/drawing/2014/main" val="3364683396"/>
                    </a:ext>
                  </a:extLst>
                </a:gridCol>
                <a:gridCol w="1791509">
                  <a:extLst>
                    <a:ext uri="{9D8B030D-6E8A-4147-A177-3AD203B41FA5}">
                      <a16:colId xmlns:a16="http://schemas.microsoft.com/office/drawing/2014/main" val="540670085"/>
                    </a:ext>
                  </a:extLst>
                </a:gridCol>
              </a:tblGrid>
              <a:tr h="321381">
                <a:tc>
                  <a:txBody>
                    <a:bodyPr/>
                    <a:lstStyle/>
                    <a:p>
                      <a:pPr algn="ctr"/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Original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Cleaned </a:t>
                      </a:r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Prefix </a:t>
                      </a:r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Prefix &amp; Global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-O1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5435606"/>
                  </a:ext>
                </a:extLst>
              </a:tr>
              <a:tr h="55471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Accuracy </a:t>
                      </a:r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99.03%</a:t>
                      </a:r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97.84%</a:t>
                      </a:r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99.60%</a:t>
                      </a:r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99.36</a:t>
                      </a:r>
                      <a:r>
                        <a:rPr lang="en-US" altLang="zh-CN" b="0" u="none" dirty="0"/>
                        <a:t>%</a:t>
                      </a:r>
                      <a:endParaRPr lang="en-US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u="none" dirty="0"/>
                        <a:t>97.87%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9686613"/>
                  </a:ext>
                </a:extLst>
              </a:tr>
              <a:tr h="554712"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Reference Match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13.33%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21.15%</a:t>
                      </a:r>
                      <a:endParaRPr lang="en-US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49.57%</a:t>
                      </a:r>
                      <a:endParaRPr lang="en-US" b="1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38.61%</a:t>
                      </a:r>
                      <a:endParaRPr lang="en-US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u="none" dirty="0"/>
                        <a:t>38.73%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2983161"/>
                  </a:ext>
                </a:extLst>
              </a:tr>
              <a:tr h="55471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/>
                        <a:t>BLEU Score (0~100)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69.21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72.48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none" dirty="0"/>
                        <a:t>87.68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none" dirty="0"/>
                        <a:t>82.55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none" dirty="0"/>
                        <a:t>77.03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4477293"/>
                  </a:ext>
                </a:extLst>
              </a:tr>
              <a:tr h="55471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/>
                        <a:t>Compilation Acc.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14.97%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none" dirty="0"/>
                        <a:t>43.07%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1866507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37D51922-7F91-2D45-AB52-703DECA34773}"/>
              </a:ext>
            </a:extLst>
          </p:cNvPr>
          <p:cNvSpPr txBox="1"/>
          <p:nvPr/>
        </p:nvSpPr>
        <p:spPr>
          <a:xfrm>
            <a:off x="1153068" y="1613449"/>
            <a:ext cx="934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Ablation studies of model evaluation result on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AnghaBench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dataset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4B5CEFD-1F35-8340-9BCF-311AEC7B2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8760"/>
            <a:ext cx="9364737" cy="1549240"/>
          </a:xfrm>
        </p:spPr>
        <p:txBody>
          <a:bodyPr>
            <a:normAutofit/>
          </a:bodyPr>
          <a:lstStyle/>
          <a:p>
            <a:r>
              <a:rPr lang="en-US" sz="2200" dirty="0"/>
              <a:t>The various cleanup simplifies LLVM IR programs and boosts accuracy, while the expansion of global variables ensures compilation but reduces accuracy</a:t>
            </a:r>
          </a:p>
        </p:txBody>
      </p:sp>
    </p:spTree>
    <p:extLst>
      <p:ext uri="{BB962C8B-B14F-4D97-AF65-F5344CB8AC3E}">
        <p14:creationId xmlns:p14="http://schemas.microsoft.com/office/powerpoint/2010/main" val="56335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Future of Optimization + ML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79B5C724-EFF0-4AF5-76B9-AA9EFBC862E5}"/>
              </a:ext>
            </a:extLst>
          </p:cNvPr>
          <p:cNvSpPr txBox="1">
            <a:spLocks/>
          </p:cNvSpPr>
          <p:nvPr/>
        </p:nvSpPr>
        <p:spPr>
          <a:xfrm>
            <a:off x="772026" y="1741794"/>
            <a:ext cx="10647947" cy="469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Automated Transformations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Neural Program Representation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Unlabeled Data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4590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Future of Optimization + ML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79B5C724-EFF0-4AF5-76B9-AA9EFBC862E5}"/>
              </a:ext>
            </a:extLst>
          </p:cNvPr>
          <p:cNvSpPr txBox="1">
            <a:spLocks/>
          </p:cNvSpPr>
          <p:nvPr/>
        </p:nvSpPr>
        <p:spPr>
          <a:xfrm>
            <a:off x="772026" y="1741794"/>
            <a:ext cx="10647947" cy="469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Automated Transformations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Neural Program Representation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Unlabeled Data [1]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[1] </a:t>
            </a:r>
            <a:r>
              <a:rPr lang="en-US" sz="2400" dirty="0" err="1"/>
              <a:t>ComPile</a:t>
            </a:r>
            <a:r>
              <a:rPr lang="en-US" sz="2400" dirty="0"/>
              <a:t>: A Large IR Dataset from Production Sources (2023), </a:t>
            </a:r>
            <a:br>
              <a:rPr lang="en-US" sz="2400" dirty="0"/>
            </a:br>
            <a:br>
              <a:rPr lang="en-US" sz="2400" dirty="0"/>
            </a:br>
            <a:r>
              <a:rPr lang="en-US" sz="1600" b="0" i="0" u="sng" dirty="0">
                <a:effectLst/>
                <a:latin typeface="Lucida Grande" panose="020B0600040502020204" pitchFamily="34" charset="0"/>
                <a:hlinkClick r:id="rId2"/>
              </a:rPr>
              <a:t>Aiden Grossman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600" b="0" i="0" u="none" strike="noStrike" dirty="0">
                <a:effectLst/>
                <a:latin typeface="Lucida Grande" panose="020B0600040502020204" pitchFamily="34" charset="0"/>
                <a:hlinkClick r:id="rId3"/>
              </a:rPr>
              <a:t>Ludger Paehler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600" b="0" i="0" u="none" strike="noStrike" dirty="0">
                <a:effectLst/>
                <a:latin typeface="Lucida Grande" panose="020B0600040502020204" pitchFamily="34" charset="0"/>
                <a:hlinkClick r:id="rId4"/>
              </a:rPr>
              <a:t>Konstantinos Parasyris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600" b="0" i="0" u="none" strike="noStrike" dirty="0">
                <a:effectLst/>
                <a:latin typeface="Lucida Grande" panose="020B0600040502020204" pitchFamily="34" charset="0"/>
                <a:hlinkClick r:id="rId5"/>
              </a:rPr>
              <a:t>Tal Ben-Nun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600" b="0" i="0" u="none" strike="noStrike" dirty="0">
                <a:effectLst/>
                <a:latin typeface="Lucida Grande" panose="020B0600040502020204" pitchFamily="34" charset="0"/>
                <a:hlinkClick r:id="rId6"/>
              </a:rPr>
              <a:t>Jacob Hegna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600" b="0" i="0" u="none" strike="noStrike" dirty="0">
                <a:effectLst/>
                <a:latin typeface="Lucida Grande" panose="020B0600040502020204" pitchFamily="34" charset="0"/>
                <a:hlinkClick r:id="rId7"/>
              </a:rPr>
              <a:t>William Moses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600" b="0" i="0" u="none" strike="noStrike" dirty="0">
                <a:effectLst/>
                <a:latin typeface="Lucida Grande" panose="020B0600040502020204" pitchFamily="34" charset="0"/>
                <a:hlinkClick r:id="rId8"/>
              </a:rPr>
              <a:t>Jose M Monsalve Diaz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600" b="0" i="0" u="none" strike="noStrike" dirty="0">
                <a:effectLst/>
                <a:latin typeface="Lucida Grande" panose="020B0600040502020204" pitchFamily="34" charset="0"/>
                <a:hlinkClick r:id="rId9"/>
              </a:rPr>
              <a:t>Mircea Trofin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600" b="0" i="0" u="none" strike="noStrike" dirty="0">
                <a:effectLst/>
                <a:latin typeface="Lucida Grande" panose="020B0600040502020204" pitchFamily="34" charset="0"/>
                <a:hlinkClick r:id="rId10"/>
              </a:rPr>
              <a:t>Johannes Doerfert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0787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Problems in AI (including for Code)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79B5C724-EFF0-4AF5-76B9-AA9EFBC862E5}"/>
              </a:ext>
            </a:extLst>
          </p:cNvPr>
          <p:cNvSpPr txBox="1">
            <a:spLocks/>
          </p:cNvSpPr>
          <p:nvPr/>
        </p:nvSpPr>
        <p:spPr>
          <a:xfrm>
            <a:off x="772026" y="1741794"/>
            <a:ext cx="10647947" cy="469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Language models are designed to predict tokens that are seem likely to appear at the next location</a:t>
            </a:r>
          </a:p>
          <a:p>
            <a:r>
              <a:rPr lang="en-US" sz="2400" dirty="0"/>
              <a:t>This means that when they respond to queries, they aren’t really ``solving’’ the problem in the conventional sense, and may output answers that seem reasonable, but make no sense (hallucinations).</a:t>
            </a:r>
          </a:p>
          <a:p>
            <a:r>
              <a:rPr lang="en-US" sz="2400" dirty="0"/>
              <a:t>This is exacerbated for symbolic reasoning tasks like math, or programming</a:t>
            </a:r>
            <a:br>
              <a:rPr lang="en-US" sz="2400" dirty="0"/>
            </a:br>
            <a:r>
              <a:rPr lang="en-US" sz="2400" dirty="0"/>
              <a:t>…the very tasks the first AI systems were designed to do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8162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Future of Optimization + ML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79B5C724-EFF0-4AF5-76B9-AA9EFBC862E5}"/>
              </a:ext>
            </a:extLst>
          </p:cNvPr>
          <p:cNvSpPr txBox="1">
            <a:spLocks/>
          </p:cNvSpPr>
          <p:nvPr/>
        </p:nvSpPr>
        <p:spPr>
          <a:xfrm>
            <a:off x="772026" y="1741794"/>
            <a:ext cx="10647947" cy="469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Automated Transformations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Neural </a:t>
            </a:r>
            <a:r>
              <a:rPr lang="en-US" sz="2400" b="1" i="1" dirty="0"/>
              <a:t>and Symbolic </a:t>
            </a:r>
            <a:r>
              <a:rPr lang="en-US" sz="2400" dirty="0"/>
              <a:t>Program Representation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Unlabeled Data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2846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209866" cy="957943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79B5C724-EFF0-4AF5-76B9-AA9EFBC862E5}"/>
              </a:ext>
            </a:extLst>
          </p:cNvPr>
          <p:cNvSpPr txBox="1">
            <a:spLocks/>
          </p:cNvSpPr>
          <p:nvPr/>
        </p:nvSpPr>
        <p:spPr>
          <a:xfrm>
            <a:off x="772026" y="1741794"/>
            <a:ext cx="10647947" cy="469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AI and optimization have a long, and very intertwined history</a:t>
            </a:r>
          </a:p>
          <a:p>
            <a:r>
              <a:rPr lang="en-US" sz="2400" dirty="0"/>
              <a:t>There have been many interesting optimization + ML studies, many of which have followed corresponding trends in AI</a:t>
            </a:r>
          </a:p>
          <a:p>
            <a:r>
              <a:rPr lang="en-US" sz="2400" dirty="0"/>
              <a:t>However, we’re still quite far from the “dream” compiler that auto optimizes all of your code perfectly well</a:t>
            </a:r>
          </a:p>
          <a:p>
            <a:r>
              <a:rPr lang="en-US" sz="2400" dirty="0"/>
              <a:t>To get there we will need to look not just at the current trends, but also the history of these fields</a:t>
            </a:r>
          </a:p>
          <a:p>
            <a:r>
              <a:rPr lang="en-US" sz="2400" dirty="0"/>
              <a:t>There’s a lot of opportunity for work here, please reach out if interested!</a:t>
            </a:r>
          </a:p>
        </p:txBody>
      </p:sp>
    </p:spTree>
    <p:extLst>
      <p:ext uri="{BB962C8B-B14F-4D97-AF65-F5344CB8AC3E}">
        <p14:creationId xmlns:p14="http://schemas.microsoft.com/office/powerpoint/2010/main" val="67528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597"/>
            <a:ext cx="9974832" cy="957943"/>
          </a:xfrm>
        </p:spPr>
        <p:txBody>
          <a:bodyPr>
            <a:normAutofit/>
          </a:bodyPr>
          <a:lstStyle/>
          <a:p>
            <a:r>
              <a:rPr lang="en-US" dirty="0"/>
              <a:t>This Talk</a:t>
            </a:r>
            <a:endParaRPr lang="en-US" b="1" i="1" u="sng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D6836A-CFD0-3945-B3D2-384D2BFC5816}"/>
              </a:ext>
            </a:extLst>
          </p:cNvPr>
          <p:cNvSpPr txBox="1">
            <a:spLocks/>
          </p:cNvSpPr>
          <p:nvPr/>
        </p:nvSpPr>
        <p:spPr>
          <a:xfrm>
            <a:off x="677334" y="1472539"/>
            <a:ext cx="10152962" cy="4174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 introduction to an assortment of interesting and relevant ML and compiler literature leading to why the community is focused on LLM’s</a:t>
            </a:r>
          </a:p>
          <a:p>
            <a:r>
              <a:rPr lang="en-US" sz="2400" dirty="0"/>
              <a:t>Will provide an intuition for effectively combining compilers + ML through a series of personal case studies</a:t>
            </a:r>
          </a:p>
          <a:p>
            <a:r>
              <a:rPr lang="en-US" sz="2400" dirty="0"/>
              <a:t>A biased view of interesting places for the field to go.</a:t>
            </a:r>
          </a:p>
        </p:txBody>
      </p:sp>
    </p:spTree>
    <p:extLst>
      <p:ext uri="{BB962C8B-B14F-4D97-AF65-F5344CB8AC3E}">
        <p14:creationId xmlns:p14="http://schemas.microsoft.com/office/powerpoint/2010/main" val="266812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597"/>
            <a:ext cx="9974832" cy="9579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Talk</a:t>
            </a:r>
            <a:endParaRPr lang="en-US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D6836A-CFD0-3945-B3D2-384D2BFC5816}"/>
              </a:ext>
            </a:extLst>
          </p:cNvPr>
          <p:cNvSpPr txBox="1">
            <a:spLocks/>
          </p:cNvSpPr>
          <p:nvPr/>
        </p:nvSpPr>
        <p:spPr>
          <a:xfrm>
            <a:off x="677334" y="1472539"/>
            <a:ext cx="10152962" cy="2834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introduction to an assortment of interesting and relevant ML and compiler literature leading to why the community is focused on LLM’s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Will provide an intuition for effectively combining compilers + ML through a series of personal case studies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biased view of interesting places for the field to go.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D6C345-D6C0-889F-EC32-F7AB726F248C}"/>
              </a:ext>
            </a:extLst>
          </p:cNvPr>
          <p:cNvSpPr txBox="1">
            <a:spLocks/>
          </p:cNvSpPr>
          <p:nvPr/>
        </p:nvSpPr>
        <p:spPr>
          <a:xfrm>
            <a:off x="499204" y="3453167"/>
            <a:ext cx="9974832" cy="9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This Talk is </a:t>
            </a:r>
            <a:r>
              <a:rPr lang="en-US" b="1" i="1" u="sng" dirty="0"/>
              <a:t>Not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A191E7-2EE4-E090-032C-BB11418B8AEF}"/>
              </a:ext>
            </a:extLst>
          </p:cNvPr>
          <p:cNvSpPr txBox="1">
            <a:spLocks/>
          </p:cNvSpPr>
          <p:nvPr/>
        </p:nvSpPr>
        <p:spPr>
          <a:xfrm>
            <a:off x="499204" y="4307409"/>
            <a:ext cx="10842564" cy="252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645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597"/>
            <a:ext cx="9974832" cy="9579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Talk</a:t>
            </a:r>
            <a:endParaRPr lang="en-US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D6836A-CFD0-3945-B3D2-384D2BFC5816}"/>
              </a:ext>
            </a:extLst>
          </p:cNvPr>
          <p:cNvSpPr txBox="1">
            <a:spLocks/>
          </p:cNvSpPr>
          <p:nvPr/>
        </p:nvSpPr>
        <p:spPr>
          <a:xfrm>
            <a:off x="677334" y="1472539"/>
            <a:ext cx="10152962" cy="2834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introduction to an assortment of interesting and relevant ML and compiler literature leading to why the community is focused on LLM’s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Will provide an intuition for effectively combining compilers + ML through a series of personal case studies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biased view of interesting places for the field to go.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D6C345-D6C0-889F-EC32-F7AB726F248C}"/>
              </a:ext>
            </a:extLst>
          </p:cNvPr>
          <p:cNvSpPr txBox="1">
            <a:spLocks/>
          </p:cNvSpPr>
          <p:nvPr/>
        </p:nvSpPr>
        <p:spPr>
          <a:xfrm>
            <a:off x="499204" y="3453167"/>
            <a:ext cx="9974832" cy="9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This Talk is </a:t>
            </a:r>
            <a:r>
              <a:rPr lang="en-US" b="1" i="1" u="sng" dirty="0"/>
              <a:t>Not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A191E7-2EE4-E090-032C-BB11418B8AEF}"/>
              </a:ext>
            </a:extLst>
          </p:cNvPr>
          <p:cNvSpPr txBox="1">
            <a:spLocks/>
          </p:cNvSpPr>
          <p:nvPr/>
        </p:nvSpPr>
        <p:spPr>
          <a:xfrm>
            <a:off x="499204" y="4307409"/>
            <a:ext cx="10842564" cy="252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 comprehensive look at all the related literature (aka not your next paper’s related work section)</a:t>
            </a:r>
          </a:p>
        </p:txBody>
      </p:sp>
    </p:spTree>
    <p:extLst>
      <p:ext uri="{BB962C8B-B14F-4D97-AF65-F5344CB8AC3E}">
        <p14:creationId xmlns:p14="http://schemas.microsoft.com/office/powerpoint/2010/main" val="157806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597"/>
            <a:ext cx="9974832" cy="9579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Talk</a:t>
            </a:r>
            <a:endParaRPr lang="en-US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D6836A-CFD0-3945-B3D2-384D2BFC5816}"/>
              </a:ext>
            </a:extLst>
          </p:cNvPr>
          <p:cNvSpPr txBox="1">
            <a:spLocks/>
          </p:cNvSpPr>
          <p:nvPr/>
        </p:nvSpPr>
        <p:spPr>
          <a:xfrm>
            <a:off x="677334" y="1472539"/>
            <a:ext cx="10152962" cy="2834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introduction to an assortment of interesting and relevant ML and compiler literature leading to why the community is focused on LLM’s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Will provide an intuition for effectively combining compilers + ML through a series of personal case studies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biased view of interesting places for the field to go.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D6C345-D6C0-889F-EC32-F7AB726F248C}"/>
              </a:ext>
            </a:extLst>
          </p:cNvPr>
          <p:cNvSpPr txBox="1">
            <a:spLocks/>
          </p:cNvSpPr>
          <p:nvPr/>
        </p:nvSpPr>
        <p:spPr>
          <a:xfrm>
            <a:off x="499204" y="3453167"/>
            <a:ext cx="9974832" cy="9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This Talk is </a:t>
            </a:r>
            <a:r>
              <a:rPr lang="en-US" b="1" i="1" u="sng" dirty="0"/>
              <a:t>Not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A191E7-2EE4-E090-032C-BB11418B8AEF}"/>
              </a:ext>
            </a:extLst>
          </p:cNvPr>
          <p:cNvSpPr txBox="1">
            <a:spLocks/>
          </p:cNvSpPr>
          <p:nvPr/>
        </p:nvSpPr>
        <p:spPr>
          <a:xfrm>
            <a:off x="499204" y="4307409"/>
            <a:ext cx="10842564" cy="252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 comprehensive look at all the related literature (aka not your next paper’s related work section)</a:t>
            </a:r>
          </a:p>
          <a:p>
            <a:r>
              <a:rPr lang="en-US" sz="2400" dirty="0"/>
              <a:t>An intro course on ML for HPC</a:t>
            </a:r>
          </a:p>
        </p:txBody>
      </p:sp>
    </p:spTree>
    <p:extLst>
      <p:ext uri="{BB962C8B-B14F-4D97-AF65-F5344CB8AC3E}">
        <p14:creationId xmlns:p14="http://schemas.microsoft.com/office/powerpoint/2010/main" val="32786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2FB1-FA36-AF43-816B-86511CFD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597"/>
            <a:ext cx="9974832" cy="9579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Talk</a:t>
            </a:r>
            <a:endParaRPr lang="en-US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D6836A-CFD0-3945-B3D2-384D2BFC5816}"/>
              </a:ext>
            </a:extLst>
          </p:cNvPr>
          <p:cNvSpPr txBox="1">
            <a:spLocks/>
          </p:cNvSpPr>
          <p:nvPr/>
        </p:nvSpPr>
        <p:spPr>
          <a:xfrm>
            <a:off x="677334" y="1472539"/>
            <a:ext cx="10152962" cy="2834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introduction to an assortment of interesting and relevant ML and compiler literature leading to why the community is focused on LLM’s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Will provide an intuition for effectively combining compilers + ML through a series of personal case studies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biased view of interesting places for the field to go.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D6C345-D6C0-889F-EC32-F7AB726F248C}"/>
              </a:ext>
            </a:extLst>
          </p:cNvPr>
          <p:cNvSpPr txBox="1">
            <a:spLocks/>
          </p:cNvSpPr>
          <p:nvPr/>
        </p:nvSpPr>
        <p:spPr>
          <a:xfrm>
            <a:off x="499204" y="3453167"/>
            <a:ext cx="9974832" cy="9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This Talk is </a:t>
            </a:r>
            <a:r>
              <a:rPr lang="en-US" b="1" i="1" u="sng" dirty="0"/>
              <a:t>Not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A191E7-2EE4-E090-032C-BB11418B8AEF}"/>
              </a:ext>
            </a:extLst>
          </p:cNvPr>
          <p:cNvSpPr txBox="1">
            <a:spLocks/>
          </p:cNvSpPr>
          <p:nvPr/>
        </p:nvSpPr>
        <p:spPr>
          <a:xfrm>
            <a:off x="499204" y="4307409"/>
            <a:ext cx="10842564" cy="2529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 comprehensive look at all the related literature (aka not your next paper’s related work section)</a:t>
            </a:r>
          </a:p>
          <a:p>
            <a:r>
              <a:rPr lang="en-US" sz="2400" dirty="0"/>
              <a:t>An intro course on ML for HPC</a:t>
            </a:r>
          </a:p>
          <a:p>
            <a:r>
              <a:rPr lang="en-US" sz="2400" dirty="0"/>
              <a:t>Your PhD thesis</a:t>
            </a:r>
          </a:p>
        </p:txBody>
      </p:sp>
    </p:spTree>
    <p:extLst>
      <p:ext uri="{BB962C8B-B14F-4D97-AF65-F5344CB8AC3E}">
        <p14:creationId xmlns:p14="http://schemas.microsoft.com/office/powerpoint/2010/main" val="4110351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3916</TotalTime>
  <Words>5439</Words>
  <Application>Microsoft Macintosh PowerPoint</Application>
  <PresentationFormat>Widescreen</PresentationFormat>
  <Paragraphs>575</Paragraphs>
  <Slides>48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Consolas</vt:lpstr>
      <vt:lpstr>Courier New</vt:lpstr>
      <vt:lpstr>Inconsolata</vt:lpstr>
      <vt:lpstr>Inconsolata Regular</vt:lpstr>
      <vt:lpstr>Lucida Grande</vt:lpstr>
      <vt:lpstr>Menlo</vt:lpstr>
      <vt:lpstr>Office Theme</vt:lpstr>
      <vt:lpstr>LLVM in the age of LLMs: Machine Learning for IR, Optimization, &amp; More</vt:lpstr>
      <vt:lpstr>This Talk</vt:lpstr>
      <vt:lpstr>This Talk</vt:lpstr>
      <vt:lpstr>This Talk</vt:lpstr>
      <vt:lpstr>This Talk</vt:lpstr>
      <vt:lpstr>This Talk</vt:lpstr>
      <vt:lpstr>This Talk</vt:lpstr>
      <vt:lpstr>This Talk</vt:lpstr>
      <vt:lpstr>This Talk</vt:lpstr>
      <vt:lpstr>This Talk</vt:lpstr>
      <vt:lpstr>PowerPoint Presentation</vt:lpstr>
      <vt:lpstr>PowerPoint Presentation</vt:lpstr>
      <vt:lpstr>Why is AI so successful now (and not 20 years ago)?</vt:lpstr>
      <vt:lpstr>Why is AI so successful now (and not 20 years ago)?</vt:lpstr>
      <vt:lpstr>Why is AI so successful now (and not 20 years ago)?</vt:lpstr>
      <vt:lpstr>Early Successful Efforts in AI</vt:lpstr>
      <vt:lpstr>Early Successful Efforts in AI</vt:lpstr>
      <vt:lpstr>Early Successful Efforts in AI</vt:lpstr>
      <vt:lpstr>Early Successful Efforts in AI</vt:lpstr>
      <vt:lpstr>Early AI &lt;-&gt; Compiler Optimization</vt:lpstr>
      <vt:lpstr>Early AI &lt;-&gt; Compiler Optimization</vt:lpstr>
      <vt:lpstr>Early AI &lt;-&gt; Compiler Optimization</vt:lpstr>
      <vt:lpstr>Early AI &lt;-&gt; Compiler Optimization</vt:lpstr>
      <vt:lpstr>Early Successful Efforts in AI</vt:lpstr>
      <vt:lpstr>Early Successful Efforts in AI</vt:lpstr>
      <vt:lpstr>Early Successful Efforts in AI</vt:lpstr>
      <vt:lpstr>Early Successful Efforts in AI</vt:lpstr>
      <vt:lpstr>Early Successful Efforts in AI</vt:lpstr>
      <vt:lpstr>Extending the reasoning of compilers</vt:lpstr>
      <vt:lpstr>Automated transformations within compilers</vt:lpstr>
      <vt:lpstr>Future of Optimization + ML</vt:lpstr>
      <vt:lpstr>(Deep) Reinforcement Learning</vt:lpstr>
      <vt:lpstr>(Deep) Reinforcement Learning</vt:lpstr>
      <vt:lpstr>Reinforcement Learning for Compilers</vt:lpstr>
      <vt:lpstr>Future of Optimization + ML</vt:lpstr>
      <vt:lpstr>Unsupervised Learning + Transformers</vt:lpstr>
      <vt:lpstr>How well can Transformers compile code?</vt:lpstr>
      <vt:lpstr>Why ML on Low-Level Code Is Hard</vt:lpstr>
      <vt:lpstr>Case study: Translating C to (Optimized) LLVM</vt:lpstr>
      <vt:lpstr>Data &amp; Results</vt:lpstr>
      <vt:lpstr>Preprocessing Modification &amp; Optimizations</vt:lpstr>
      <vt:lpstr>Preprocessing Modification, cont. </vt:lpstr>
      <vt:lpstr>Ablation Analysis</vt:lpstr>
      <vt:lpstr>Future of Optimization + ML</vt:lpstr>
      <vt:lpstr>Future of Optimization + ML</vt:lpstr>
      <vt:lpstr>Problems in AI (including for Code)</vt:lpstr>
      <vt:lpstr>Future of Optimization + ML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Guo Carl</dc:creator>
  <cp:lastModifiedBy>William S Moses</cp:lastModifiedBy>
  <cp:revision>145</cp:revision>
  <cp:lastPrinted>2022-11-07T15:57:43Z</cp:lastPrinted>
  <dcterms:created xsi:type="dcterms:W3CDTF">2022-02-10T14:35:27Z</dcterms:created>
  <dcterms:modified xsi:type="dcterms:W3CDTF">2023-11-14T04:51:02Z</dcterms:modified>
</cp:coreProperties>
</file>