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 id="2147483704" r:id="rId6"/>
    <p:sldMasterId id="214748370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5143500" cx="9144000"/>
  <p:notesSz cx="6858000" cy="9144000"/>
  <p:embeddedFontLst>
    <p:embeddedFont>
      <p:font typeface="Roboto"/>
      <p:regular r:id="rId59"/>
      <p:bold r:id="rId60"/>
      <p:italic r:id="rId61"/>
      <p:boldItalic r:id="rId62"/>
    </p:embeddedFont>
    <p:embeddedFont>
      <p:font typeface="Roboto Mono Light"/>
      <p:regular r:id="rId63"/>
      <p:bold r:id="rId64"/>
      <p:italic r:id="rId65"/>
      <p:boldItalic r:id="rId66"/>
    </p:embeddedFont>
    <p:embeddedFont>
      <p:font typeface="Helvetica Neue"/>
      <p:regular r:id="rId67"/>
      <p:bold r:id="rId68"/>
      <p:italic r:id="rId69"/>
      <p:boldItalic r:id="rId70"/>
    </p:embeddedFont>
    <p:embeddedFont>
      <p:font typeface="Helvetica Neue Light"/>
      <p:regular r:id="rId71"/>
      <p:bold r:id="rId72"/>
      <p:italic r:id="rId73"/>
      <p:boldItalic r:id="rId74"/>
    </p:embeddedFont>
    <p:embeddedFont>
      <p:font typeface="Roboto Mono"/>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3.xml"/><Relationship Id="rId75" Type="http://schemas.openxmlformats.org/officeDocument/2006/relationships/font" Target="fonts/RobotoMono-regular.fntdata"/><Relationship Id="rId30" Type="http://schemas.openxmlformats.org/officeDocument/2006/relationships/slide" Target="slides/slide22.xml"/><Relationship Id="rId74" Type="http://schemas.openxmlformats.org/officeDocument/2006/relationships/font" Target="fonts/HelveticaNeueLight-boldItalic.fntdata"/><Relationship Id="rId33" Type="http://schemas.openxmlformats.org/officeDocument/2006/relationships/slide" Target="slides/slide25.xml"/><Relationship Id="rId77" Type="http://schemas.openxmlformats.org/officeDocument/2006/relationships/font" Target="fonts/RobotoMono-italic.fntdata"/><Relationship Id="rId32" Type="http://schemas.openxmlformats.org/officeDocument/2006/relationships/slide" Target="slides/slide24.xml"/><Relationship Id="rId76" Type="http://schemas.openxmlformats.org/officeDocument/2006/relationships/font" Target="fonts/RobotoMono-bold.fntdata"/><Relationship Id="rId35" Type="http://schemas.openxmlformats.org/officeDocument/2006/relationships/slide" Target="slides/slide27.xml"/><Relationship Id="rId34" Type="http://schemas.openxmlformats.org/officeDocument/2006/relationships/slide" Target="slides/slide26.xml"/><Relationship Id="rId78" Type="http://schemas.openxmlformats.org/officeDocument/2006/relationships/font" Target="fonts/RobotoMono-boldItalic.fntdata"/><Relationship Id="rId71" Type="http://schemas.openxmlformats.org/officeDocument/2006/relationships/font" Target="fonts/HelveticaNeueLight-regular.fntdata"/><Relationship Id="rId70" Type="http://schemas.openxmlformats.org/officeDocument/2006/relationships/font" Target="fonts/HelveticaNeue-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2.xml"/><Relationship Id="rId64" Type="http://schemas.openxmlformats.org/officeDocument/2006/relationships/font" Target="fonts/RobotoMonoLight-bold.fntdata"/><Relationship Id="rId63" Type="http://schemas.openxmlformats.org/officeDocument/2006/relationships/font" Target="fonts/RobotoMonoLight-regular.fntdata"/><Relationship Id="rId22" Type="http://schemas.openxmlformats.org/officeDocument/2006/relationships/slide" Target="slides/slide14.xml"/><Relationship Id="rId66" Type="http://schemas.openxmlformats.org/officeDocument/2006/relationships/font" Target="fonts/RobotoMonoLight-boldItalic.fntdata"/><Relationship Id="rId21" Type="http://schemas.openxmlformats.org/officeDocument/2006/relationships/slide" Target="slides/slide13.xml"/><Relationship Id="rId65" Type="http://schemas.openxmlformats.org/officeDocument/2006/relationships/font" Target="fonts/RobotoMonoLight-italic.fntdata"/><Relationship Id="rId24" Type="http://schemas.openxmlformats.org/officeDocument/2006/relationships/slide" Target="slides/slide16.xml"/><Relationship Id="rId68" Type="http://schemas.openxmlformats.org/officeDocument/2006/relationships/font" Target="fonts/HelveticaNeue-bold.fntdata"/><Relationship Id="rId23" Type="http://schemas.openxmlformats.org/officeDocument/2006/relationships/slide" Target="slides/slide15.xml"/><Relationship Id="rId67" Type="http://schemas.openxmlformats.org/officeDocument/2006/relationships/font" Target="fonts/HelveticaNeue-regular.fntdata"/><Relationship Id="rId60" Type="http://schemas.openxmlformats.org/officeDocument/2006/relationships/font" Target="fonts/Roboto-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HelveticaNeue-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Roboto-regular.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c5eddc0e6f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c5eddc0e6f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bdb62c787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3bdb62c7877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bdb62c7877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g3bdb62c7877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bdb62c787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3bdb62c7877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bdb62c7877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3bdb62c7877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c724aa7d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3c724aa7d7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c724aa7d7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3c724aa7d75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Differential number counts from 70 μm to 500 μm. The counts are multiplied by S 2.5 to reduce the dynamic range of the plot and to ν</a:t>
            </a:r>
            <a:endParaRPr/>
          </a:p>
          <a:p>
            <a:pPr indent="0" lvl="0" marL="0" rtl="0" algn="l">
              <a:spcBef>
                <a:spcPts val="0"/>
              </a:spcBef>
              <a:spcAft>
                <a:spcPts val="0"/>
              </a:spcAft>
              <a:buNone/>
            </a:pPr>
            <a:r>
              <a:rPr lang="en"/>
              <a:t>highlight the plateau at high flux densities where the Euclidian approximation is valid (e.g., Planck Collaboration Int. VII 2013). The solid black line is the prediction from our simulated catalog. The red line is derived from the extraction of sources in simulated Herschel maps using a method similar to that used by Béthermin et al. (2012a). The error bars on the prediction of the simulation are derived assuming Poisson statistics. The source extraction procedure is limited by confusion and only bright sources can be extracted reliably. From 70 μm to 160 μm, the light blue circles, the dark blue diamonds, and the green triangles are the Spizter counts of Béthermin et al. (2010a), Herschel/PEP counts of Berta et al. (2011), and Herschel/GOODS counts of Magnelli et al. (2013), respectively. From 250 μm to 500 μm, the light blue circles, the dark blue diamonds, the green triangles, turquoise squares, and purple asterisks are the Herschel/SPIRE measurements of Béthermin et al. (2012c), Oliver et al. (2010), Glenn et al. (2010), Clements et al. (2010), and Valiante et al. (2016), respectively. The SCUBA2 measurements at 450 μm of Chen et al. (2013), Casey et al. (2013), Geach et al. (2013), and Zavala et al. (2017) are shown using gold down-facing triangles, orange right-facing triangles, red open circles, and brown stars, respectively.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c724aa7d7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3c724aa7d75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More compatible with Julia refer to Billy</a:t>
            </a:r>
            <a:br>
              <a:rPr lang="en"/>
            </a:br>
            <a:r>
              <a:rPr lang="en"/>
              <a:t>Easier to combine with hardware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c724aa7d7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3c724aa7d75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c724aa7d75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3c724aa7d75_3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c724aa7d75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g3c724aa7d75_3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bdb62c78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3bdb62c787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c724aa7d75_3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3c724aa7d75_3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c724aa7d75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3c724aa7d75_3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c724aa7d75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3c724aa7d75_4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c724aa7d75_4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3c724aa7d75_4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c724aa7d75_4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g3c724aa7d75_4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c724aa7d75_4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g3c724aa7d75_4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c724aa7d75_4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g3c724aa7d75_4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c724aa7d75_4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3c724aa7d75_4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c724aa7d75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3c724aa7d75_3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c724aa7d75_3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3c724aa7d75_3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c724aa7d75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3c724aa7d75_0_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c9a34dc6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3c9a34dc6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c724aa7d75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3c724aa7d75_3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c724aa7d75_3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3c724aa7d75_3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c724aa7d75_3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2" name="Google Shape;622;g3c724aa7d75_3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BayesMMfwd Benchmark Results</a:t>
            </a:r>
            <a:endParaRPr/>
          </a:p>
          <a:p>
            <a:pPr indent="0" lvl="0" marL="0" rtl="0" algn="l">
              <a:spcBef>
                <a:spcPts val="0"/>
              </a:spcBef>
              <a:spcAft>
                <a:spcPts val="0"/>
              </a:spcAft>
              <a:buClr>
                <a:schemeClr val="dk1"/>
              </a:buClr>
              <a:buSzPts val="1100"/>
              <a:buFont typeface="Arial"/>
              <a:buNone/>
            </a:pPr>
            <a:r>
              <a:rPr lang="en"/>
              <a:t>Generated: 2026-02-10 22:04:23</a:t>
            </a:r>
            <a:endParaRPr/>
          </a:p>
          <a:p>
            <a:pPr indent="0" lvl="0" marL="0" rtl="0" algn="l">
              <a:spcBef>
                <a:spcPts val="0"/>
              </a:spcBef>
              <a:spcAft>
                <a:spcPts val="0"/>
              </a:spcAft>
              <a:buClr>
                <a:schemeClr val="dk1"/>
              </a:buClr>
              <a:buSzPts val="1100"/>
              <a:buFont typeface="Arial"/>
              <a:buNone/>
            </a:pPr>
            <a:r>
              <a:rPr lang="en"/>
              <a:t>Dataset: data/SIDES_Bethermin2017_short2.csv (1000 galaxies) </a:t>
            </a:r>
            <a:endParaRPr/>
          </a:p>
          <a:p>
            <a:pPr indent="0" lvl="0" marL="0" rtl="0" algn="l">
              <a:spcBef>
                <a:spcPts val="0"/>
              </a:spcBef>
              <a:spcAft>
                <a:spcPts val="0"/>
              </a:spcAft>
              <a:buClr>
                <a:schemeClr val="dk1"/>
              </a:buClr>
              <a:buSzPts val="1100"/>
              <a:buFont typeface="Arial"/>
              <a:buNone/>
            </a:pPr>
            <a:r>
              <a:rPr lang="en"/>
              <a:t>Backend: cpu</a:t>
            </a:r>
            <a:endParaRPr/>
          </a:p>
          <a:p>
            <a:pPr indent="0" lvl="0" marL="0" rtl="0" algn="l">
              <a:spcBef>
                <a:spcPts val="0"/>
              </a:spcBef>
              <a:spcAft>
                <a:spcPts val="0"/>
              </a:spcAft>
              <a:buClr>
                <a:schemeClr val="dk1"/>
              </a:buClr>
              <a:buSzPts val="1100"/>
              <a:buFont typeface="Arial"/>
              <a:buNone/>
            </a:pPr>
            <a:r>
              <a:rPr lang="en"/>
              <a:t>Seed: 1234</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Metric                              Time (s)</a:t>
            </a:r>
            <a:endParaRPr/>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lang="en"/>
              <a:t>process! (Julia cold JIT)           2.301411</a:t>
            </a:r>
            <a:endParaRPr/>
          </a:p>
          <a:p>
            <a:pPr indent="0" lvl="0" marL="0" rtl="0" algn="l">
              <a:spcBef>
                <a:spcPts val="0"/>
              </a:spcBef>
              <a:spcAft>
                <a:spcPts val="0"/>
              </a:spcAft>
              <a:buClr>
                <a:schemeClr val="dk1"/>
              </a:buClr>
              <a:buSzPts val="1100"/>
              <a:buFont typeface="Arial"/>
              <a:buNone/>
            </a:pPr>
            <a:r>
              <a:rPr lang="en"/>
              <a:t>process! (Julia warm JIT)           0.031544</a:t>
            </a:r>
            <a:endParaRPr/>
          </a:p>
          <a:p>
            <a:pPr indent="0" lvl="0" marL="0" rtl="0" algn="l">
              <a:spcBef>
                <a:spcPts val="0"/>
              </a:spcBef>
              <a:spcAft>
                <a:spcPts val="0"/>
              </a:spcAft>
              <a:buClr>
                <a:schemeClr val="dk1"/>
              </a:buClr>
              <a:buSzPts val="1100"/>
              <a:buFont typeface="Arial"/>
              <a:buNone/>
            </a:pPr>
            <a:r>
              <a:rPr lang="en"/>
              <a:t>process! (Reactant cold run)        0.422247</a:t>
            </a:r>
            <a:endParaRPr/>
          </a:p>
          <a:p>
            <a:pPr indent="0" lvl="0" marL="0" rtl="0" algn="l">
              <a:spcBef>
                <a:spcPts val="0"/>
              </a:spcBef>
              <a:spcAft>
                <a:spcPts val="0"/>
              </a:spcAft>
              <a:buClr>
                <a:schemeClr val="dk1"/>
              </a:buClr>
              <a:buSzPts val="1100"/>
              <a:buFont typeface="Arial"/>
              <a:buNone/>
            </a:pPr>
            <a:r>
              <a:rPr lang="en"/>
              <a:t>process! (Reactant warm run)        0.014666</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Derived ratios</a:t>
            </a:r>
            <a:endParaRPr/>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lang="en"/>
              <a:t>Julia cold/warm: 72.958x</a:t>
            </a:r>
            <a:endParaRPr/>
          </a:p>
          <a:p>
            <a:pPr indent="0" lvl="0" marL="0" rtl="0" algn="l">
              <a:spcBef>
                <a:spcPts val="0"/>
              </a:spcBef>
              <a:spcAft>
                <a:spcPts val="0"/>
              </a:spcAft>
              <a:buClr>
                <a:schemeClr val="dk1"/>
              </a:buClr>
              <a:buSzPts val="1100"/>
              <a:buFont typeface="Arial"/>
              <a:buNone/>
            </a:pPr>
            <a:r>
              <a:rPr lang="en"/>
              <a:t>Reactant cold/warm: 28.791x</a:t>
            </a:r>
            <a:endParaRPr/>
          </a:p>
          <a:p>
            <a:pPr indent="0" lvl="0" marL="0" rtl="0" algn="l">
              <a:spcBef>
                <a:spcPts val="0"/>
              </a:spcBef>
              <a:spcAft>
                <a:spcPts val="0"/>
              </a:spcAft>
              <a:buClr>
                <a:schemeClr val="dk1"/>
              </a:buClr>
              <a:buSzPts val="1100"/>
              <a:buFont typeface="Arial"/>
              <a:buNone/>
            </a:pPr>
            <a:r>
              <a:rPr lang="en"/>
              <a:t>Warm Reactant/Julia: 0.465x</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c724aa7d75_3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3c724aa7d75_3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More compatible with Julia refer to Billy</a:t>
            </a:r>
            <a:br>
              <a:rPr lang="en"/>
            </a:br>
            <a:r>
              <a:rPr lang="en"/>
              <a:t>Easier to combine with hardware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c724aa7d75_3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g3c724aa7d75_3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More compatible with Julia refer to Billy</a:t>
            </a:r>
            <a:br>
              <a:rPr lang="en"/>
            </a:br>
            <a:r>
              <a:rPr lang="en"/>
              <a:t>Easier to combine with hardware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c724aa7d75_3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3c724aa7d75_3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More compatible with Julia refer to Billy</a:t>
            </a:r>
            <a:br>
              <a:rPr lang="en"/>
            </a:br>
            <a:r>
              <a:rPr lang="en"/>
              <a:t>Easier to combine with hardware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bdc7574b57_6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3bdc7574b57_6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be5292889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6" name="Google Shape;676;g3be52928890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bdc7574b57_6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6" name="Google Shape;686;g3bdc7574b57_6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BayesMMfwd Benchmark Results</a:t>
            </a:r>
            <a:endParaRPr/>
          </a:p>
          <a:p>
            <a:pPr indent="0" lvl="0" marL="0" rtl="0" algn="l">
              <a:spcBef>
                <a:spcPts val="0"/>
              </a:spcBef>
              <a:spcAft>
                <a:spcPts val="0"/>
              </a:spcAft>
              <a:buClr>
                <a:schemeClr val="dk1"/>
              </a:buClr>
              <a:buSzPts val="1100"/>
              <a:buFont typeface="Arial"/>
              <a:buNone/>
            </a:pPr>
            <a:r>
              <a:rPr lang="en"/>
              <a:t>Generated: 2026-02-10 22:04:23</a:t>
            </a:r>
            <a:endParaRPr/>
          </a:p>
          <a:p>
            <a:pPr indent="0" lvl="0" marL="0" rtl="0" algn="l">
              <a:spcBef>
                <a:spcPts val="0"/>
              </a:spcBef>
              <a:spcAft>
                <a:spcPts val="0"/>
              </a:spcAft>
              <a:buClr>
                <a:schemeClr val="dk1"/>
              </a:buClr>
              <a:buSzPts val="1100"/>
              <a:buFont typeface="Arial"/>
              <a:buNone/>
            </a:pPr>
            <a:r>
              <a:rPr lang="en"/>
              <a:t>Dataset: data/SIDES_Bethermin2017_short2.csv (1000 galaxies) </a:t>
            </a:r>
            <a:endParaRPr/>
          </a:p>
          <a:p>
            <a:pPr indent="0" lvl="0" marL="0" rtl="0" algn="l">
              <a:spcBef>
                <a:spcPts val="0"/>
              </a:spcBef>
              <a:spcAft>
                <a:spcPts val="0"/>
              </a:spcAft>
              <a:buClr>
                <a:schemeClr val="dk1"/>
              </a:buClr>
              <a:buSzPts val="1100"/>
              <a:buFont typeface="Arial"/>
              <a:buNone/>
            </a:pPr>
            <a:r>
              <a:rPr lang="en"/>
              <a:t>Backend: cpu</a:t>
            </a:r>
            <a:endParaRPr/>
          </a:p>
          <a:p>
            <a:pPr indent="0" lvl="0" marL="0" rtl="0" algn="l">
              <a:spcBef>
                <a:spcPts val="0"/>
              </a:spcBef>
              <a:spcAft>
                <a:spcPts val="0"/>
              </a:spcAft>
              <a:buClr>
                <a:schemeClr val="dk1"/>
              </a:buClr>
              <a:buSzPts val="1100"/>
              <a:buFont typeface="Arial"/>
              <a:buNone/>
            </a:pPr>
            <a:r>
              <a:rPr lang="en"/>
              <a:t>Seed: 1234</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Metric                              Time (s)</a:t>
            </a:r>
            <a:endParaRPr/>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lang="en"/>
              <a:t>process! (Julia cold JIT)           2.301411</a:t>
            </a:r>
            <a:endParaRPr/>
          </a:p>
          <a:p>
            <a:pPr indent="0" lvl="0" marL="0" rtl="0" algn="l">
              <a:spcBef>
                <a:spcPts val="0"/>
              </a:spcBef>
              <a:spcAft>
                <a:spcPts val="0"/>
              </a:spcAft>
              <a:buClr>
                <a:schemeClr val="dk1"/>
              </a:buClr>
              <a:buSzPts val="1100"/>
              <a:buFont typeface="Arial"/>
              <a:buNone/>
            </a:pPr>
            <a:r>
              <a:rPr lang="en"/>
              <a:t>process! (Julia warm JIT)           0.031544</a:t>
            </a:r>
            <a:endParaRPr/>
          </a:p>
          <a:p>
            <a:pPr indent="0" lvl="0" marL="0" rtl="0" algn="l">
              <a:spcBef>
                <a:spcPts val="0"/>
              </a:spcBef>
              <a:spcAft>
                <a:spcPts val="0"/>
              </a:spcAft>
              <a:buClr>
                <a:schemeClr val="dk1"/>
              </a:buClr>
              <a:buSzPts val="1100"/>
              <a:buFont typeface="Arial"/>
              <a:buNone/>
            </a:pPr>
            <a:r>
              <a:rPr lang="en"/>
              <a:t>process! (Reactant cold run)        0.422247</a:t>
            </a:r>
            <a:endParaRPr/>
          </a:p>
          <a:p>
            <a:pPr indent="0" lvl="0" marL="0" rtl="0" algn="l">
              <a:spcBef>
                <a:spcPts val="0"/>
              </a:spcBef>
              <a:spcAft>
                <a:spcPts val="0"/>
              </a:spcAft>
              <a:buClr>
                <a:schemeClr val="dk1"/>
              </a:buClr>
              <a:buSzPts val="1100"/>
              <a:buFont typeface="Arial"/>
              <a:buNone/>
            </a:pPr>
            <a:r>
              <a:rPr lang="en"/>
              <a:t>process! (Reactant warm run)        0.014666</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Derived ratios</a:t>
            </a:r>
            <a:endParaRPr/>
          </a:p>
          <a:p>
            <a:pPr indent="0" lvl="0" marL="0" rtl="0" algn="l">
              <a:spcBef>
                <a:spcPts val="0"/>
              </a:spcBef>
              <a:spcAft>
                <a:spcPts val="0"/>
              </a:spcAft>
              <a:buClr>
                <a:schemeClr val="dk1"/>
              </a:buClr>
              <a:buSzPts val="1100"/>
              <a:buFont typeface="Arial"/>
              <a:buNone/>
            </a:pPr>
            <a:r>
              <a:rPr lang="en"/>
              <a:t>----------------------------------------------------</a:t>
            </a:r>
            <a:endParaRPr/>
          </a:p>
          <a:p>
            <a:pPr indent="0" lvl="0" marL="0" rtl="0" algn="l">
              <a:spcBef>
                <a:spcPts val="0"/>
              </a:spcBef>
              <a:spcAft>
                <a:spcPts val="0"/>
              </a:spcAft>
              <a:buClr>
                <a:schemeClr val="dk1"/>
              </a:buClr>
              <a:buSzPts val="1100"/>
              <a:buFont typeface="Arial"/>
              <a:buNone/>
            </a:pPr>
            <a:r>
              <a:rPr lang="en"/>
              <a:t>Julia cold/warm: 72.958x</a:t>
            </a:r>
            <a:endParaRPr/>
          </a:p>
          <a:p>
            <a:pPr indent="0" lvl="0" marL="0" rtl="0" algn="l">
              <a:spcBef>
                <a:spcPts val="0"/>
              </a:spcBef>
              <a:spcAft>
                <a:spcPts val="0"/>
              </a:spcAft>
              <a:buClr>
                <a:schemeClr val="dk1"/>
              </a:buClr>
              <a:buSzPts val="1100"/>
              <a:buFont typeface="Arial"/>
              <a:buNone/>
            </a:pPr>
            <a:r>
              <a:rPr lang="en"/>
              <a:t>Reactant cold/warm: 28.791x</a:t>
            </a:r>
            <a:endParaRPr/>
          </a:p>
          <a:p>
            <a:pPr indent="0" lvl="0" marL="0" rtl="0" algn="l">
              <a:spcBef>
                <a:spcPts val="0"/>
              </a:spcBef>
              <a:spcAft>
                <a:spcPts val="0"/>
              </a:spcAft>
              <a:buClr>
                <a:schemeClr val="dk1"/>
              </a:buClr>
              <a:buSzPts val="1100"/>
              <a:buFont typeface="Arial"/>
              <a:buNone/>
            </a:pPr>
            <a:r>
              <a:rPr lang="en"/>
              <a:t>Warm Reactant/Julia: 0.465x</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bdb62c787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g3bdb62c787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c71d99cbb7_0_10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3c71d99cbb7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b8455eed87_5_38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3b8455eed87_5_3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b8455eed87_5_23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3b8455eed87_5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b8455eed87_5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b8455eed87_5_24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3b8455eed87_5_2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3b8455eed87_5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b8455eed87_5_3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3b8455eed87_5_3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c71d99cbb7_0_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3c71d99cbb7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bdc7574b57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bdc7574b57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3bdc7574b57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g3bdc7574b57_6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3bdc7574b57_6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3bdc7574b57_6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bdb62c787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3bdb62c7877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c9a34dc6f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c9a34dc6f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bdb62c787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3bdb62c7877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c724aa7d75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3c724aa7d75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bdb62c787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3bdb62c7877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bdb62c787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3bdb62c7877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sz="1100"/>
            </a:lvl1pPr>
            <a:lvl2pPr indent="-317500" lvl="1" marL="914400" algn="l">
              <a:lnSpc>
                <a:spcPct val="90000"/>
              </a:lnSpc>
              <a:spcBef>
                <a:spcPts val="1200"/>
              </a:spcBef>
              <a:spcAft>
                <a:spcPts val="0"/>
              </a:spcAft>
              <a:buClr>
                <a:schemeClr val="dk1"/>
              </a:buClr>
              <a:buSzPts val="1400"/>
              <a:buChar char="○"/>
              <a:defRPr sz="1100"/>
            </a:lvl2pPr>
            <a:lvl3pPr indent="-317500" lvl="2" marL="1371600" algn="l">
              <a:lnSpc>
                <a:spcPct val="90000"/>
              </a:lnSpc>
              <a:spcBef>
                <a:spcPts val="1200"/>
              </a:spcBef>
              <a:spcAft>
                <a:spcPts val="0"/>
              </a:spcAft>
              <a:buClr>
                <a:schemeClr val="dk1"/>
              </a:buClr>
              <a:buSzPts val="1400"/>
              <a:buChar char="■"/>
              <a:defRPr sz="1100"/>
            </a:lvl3pPr>
            <a:lvl4pPr indent="-317500" lvl="3" marL="1828800" algn="l">
              <a:lnSpc>
                <a:spcPct val="90000"/>
              </a:lnSpc>
              <a:spcBef>
                <a:spcPts val="1200"/>
              </a:spcBef>
              <a:spcAft>
                <a:spcPts val="0"/>
              </a:spcAft>
              <a:buClr>
                <a:schemeClr val="dk1"/>
              </a:buClr>
              <a:buSzPts val="1400"/>
              <a:buChar char="●"/>
              <a:defRPr sz="1100"/>
            </a:lvl4pPr>
            <a:lvl5pPr indent="-317500" lvl="4" marL="2286000" algn="l">
              <a:lnSpc>
                <a:spcPct val="90000"/>
              </a:lnSpc>
              <a:spcBef>
                <a:spcPts val="1200"/>
              </a:spcBef>
              <a:spcAft>
                <a:spcPts val="0"/>
              </a:spcAft>
              <a:buClr>
                <a:schemeClr val="dk1"/>
              </a:buClr>
              <a:buSzPts val="1400"/>
              <a:buChar char="○"/>
              <a:defRPr sz="1100"/>
            </a:lvl5pPr>
            <a:lvl6pPr indent="-317500" lvl="5" marL="2743200" algn="l">
              <a:lnSpc>
                <a:spcPct val="90000"/>
              </a:lnSpc>
              <a:spcBef>
                <a:spcPts val="1200"/>
              </a:spcBef>
              <a:spcAft>
                <a:spcPts val="0"/>
              </a:spcAft>
              <a:buClr>
                <a:schemeClr val="dk1"/>
              </a:buClr>
              <a:buSzPts val="1400"/>
              <a:buChar char="■"/>
              <a:defRPr sz="1100"/>
            </a:lvl6pPr>
            <a:lvl7pPr indent="-317500" lvl="6" marL="3200400" algn="l">
              <a:lnSpc>
                <a:spcPct val="90000"/>
              </a:lnSpc>
              <a:spcBef>
                <a:spcPts val="1200"/>
              </a:spcBef>
              <a:spcAft>
                <a:spcPts val="0"/>
              </a:spcAft>
              <a:buClr>
                <a:schemeClr val="dk1"/>
              </a:buClr>
              <a:buSzPts val="1400"/>
              <a:buChar char="●"/>
              <a:defRPr sz="1100"/>
            </a:lvl7pPr>
            <a:lvl8pPr indent="-317500" lvl="7" marL="3657600" algn="l">
              <a:lnSpc>
                <a:spcPct val="90000"/>
              </a:lnSpc>
              <a:spcBef>
                <a:spcPts val="1200"/>
              </a:spcBef>
              <a:spcAft>
                <a:spcPts val="0"/>
              </a:spcAft>
              <a:buClr>
                <a:schemeClr val="dk1"/>
              </a:buClr>
              <a:buSzPts val="1400"/>
              <a:buChar char="○"/>
              <a:defRPr sz="1100"/>
            </a:lvl8pPr>
            <a:lvl9pPr indent="-317500" lvl="8" marL="4114800" algn="l">
              <a:lnSpc>
                <a:spcPct val="90000"/>
              </a:lnSpc>
              <a:spcBef>
                <a:spcPts val="1200"/>
              </a:spcBef>
              <a:spcAft>
                <a:spcPts val="1200"/>
              </a:spcAft>
              <a:buClr>
                <a:schemeClr val="dk1"/>
              </a:buClr>
              <a:buSzPts val="1400"/>
              <a:buChar char="■"/>
              <a:defRPr sz="1100"/>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sz="1100"/>
            </a:lvl1pPr>
            <a:lvl2pPr indent="0" lvl="1" marL="0" algn="r">
              <a:spcBef>
                <a:spcPts val="0"/>
              </a:spcBef>
              <a:buNone/>
              <a:defRPr sz="1100"/>
            </a:lvl2pPr>
            <a:lvl3pPr indent="0" lvl="2" marL="0" algn="r">
              <a:spcBef>
                <a:spcPts val="0"/>
              </a:spcBef>
              <a:buNone/>
              <a:defRPr sz="1100"/>
            </a:lvl3pPr>
            <a:lvl4pPr indent="0" lvl="3" marL="0" algn="r">
              <a:spcBef>
                <a:spcPts val="0"/>
              </a:spcBef>
              <a:buNone/>
              <a:defRPr sz="1100"/>
            </a:lvl4pPr>
            <a:lvl5pPr indent="0" lvl="4" marL="0" algn="r">
              <a:spcBef>
                <a:spcPts val="0"/>
              </a:spcBef>
              <a:buNone/>
              <a:defRPr sz="1100"/>
            </a:lvl5pPr>
            <a:lvl6pPr indent="0" lvl="5" marL="0" algn="r">
              <a:spcBef>
                <a:spcPts val="0"/>
              </a:spcBef>
              <a:buNone/>
              <a:defRPr sz="1100"/>
            </a:lvl6pPr>
            <a:lvl7pPr indent="0" lvl="6" marL="0" algn="r">
              <a:spcBef>
                <a:spcPts val="0"/>
              </a:spcBef>
              <a:buNone/>
              <a:defRPr sz="1100"/>
            </a:lvl7pPr>
            <a:lvl8pPr indent="0" lvl="7" marL="0" algn="r">
              <a:spcBef>
                <a:spcPts val="0"/>
              </a:spcBef>
              <a:buNone/>
              <a:defRPr sz="1100"/>
            </a:lvl8pPr>
            <a:lvl9pPr indent="0" lvl="8" mar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60" name="Shape 60"/>
        <p:cNvGrpSpPr/>
        <p:nvPr/>
      </p:nvGrpSpPr>
      <p:grpSpPr>
        <a:xfrm>
          <a:off x="0" y="0"/>
          <a:ext cx="0" cy="0"/>
          <a:chOff x="0" y="0"/>
          <a:chExt cx="0" cy="0"/>
        </a:xfrm>
      </p:grpSpPr>
      <p:sp>
        <p:nvSpPr>
          <p:cNvPr id="61" name="Google Shape;61;p15"/>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62" name="Shape 62"/>
        <p:cNvGrpSpPr/>
        <p:nvPr/>
      </p:nvGrpSpPr>
      <p:grpSpPr>
        <a:xfrm>
          <a:off x="0" y="0"/>
          <a:ext cx="0" cy="0"/>
          <a:chOff x="0" y="0"/>
          <a:chExt cx="0" cy="0"/>
        </a:xfrm>
      </p:grpSpPr>
      <p:sp>
        <p:nvSpPr>
          <p:cNvPr id="63" name="Google Shape;63;p16"/>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64" name="Google Shape;64;p16"/>
          <p:cNvSpPr txBox="1"/>
          <p:nvPr>
            <p:ph idx="1" type="body"/>
          </p:nvPr>
        </p:nvSpPr>
        <p:spPr>
          <a:xfrm>
            <a:off x="669727" y="1366242"/>
            <a:ext cx="7804547" cy="3315146"/>
          </a:xfrm>
          <a:prstGeom prst="rect">
            <a:avLst/>
          </a:prstGeom>
          <a:noFill/>
          <a:ln>
            <a:noFill/>
          </a:ln>
        </p:spPr>
        <p:txBody>
          <a:bodyPr anchorCtr="0" anchor="ctr" bIns="32750" lIns="32750" spcFirstLastPara="1" rIns="32750" wrap="square" tIns="32750">
            <a:normAutofit/>
          </a:bodyPr>
          <a:lstStyle>
            <a:lvl1pPr indent="-336550" lvl="0" marL="457200" algn="l">
              <a:lnSpc>
                <a:spcPct val="100000"/>
              </a:lnSpc>
              <a:spcBef>
                <a:spcPts val="2700"/>
              </a:spcBef>
              <a:spcAft>
                <a:spcPts val="0"/>
              </a:spcAft>
              <a:buClr>
                <a:srgbClr val="000000"/>
              </a:buClr>
              <a:buSzPts val="1700"/>
              <a:buChar char="•"/>
              <a:defRPr/>
            </a:lvl1pPr>
            <a:lvl2pPr indent="-336550" lvl="1" marL="914400" algn="l">
              <a:lnSpc>
                <a:spcPct val="100000"/>
              </a:lnSpc>
              <a:spcBef>
                <a:spcPts val="2700"/>
              </a:spcBef>
              <a:spcAft>
                <a:spcPts val="0"/>
              </a:spcAft>
              <a:buClr>
                <a:srgbClr val="000000"/>
              </a:buClr>
              <a:buSzPts val="1700"/>
              <a:buChar char="•"/>
              <a:defRPr/>
            </a:lvl2pPr>
            <a:lvl3pPr indent="-336550" lvl="2" marL="1371600" algn="l">
              <a:lnSpc>
                <a:spcPct val="100000"/>
              </a:lnSpc>
              <a:spcBef>
                <a:spcPts val="2700"/>
              </a:spcBef>
              <a:spcAft>
                <a:spcPts val="0"/>
              </a:spcAft>
              <a:buClr>
                <a:srgbClr val="000000"/>
              </a:buClr>
              <a:buSzPts val="1700"/>
              <a:buChar char="•"/>
              <a:defRPr/>
            </a:lvl3pPr>
            <a:lvl4pPr indent="-336550" lvl="3" marL="1828800" algn="l">
              <a:lnSpc>
                <a:spcPct val="100000"/>
              </a:lnSpc>
              <a:spcBef>
                <a:spcPts val="2700"/>
              </a:spcBef>
              <a:spcAft>
                <a:spcPts val="0"/>
              </a:spcAft>
              <a:buClr>
                <a:srgbClr val="000000"/>
              </a:buClr>
              <a:buSzPts val="1700"/>
              <a:buChar char="•"/>
              <a:defRPr/>
            </a:lvl4pPr>
            <a:lvl5pPr indent="-336550" lvl="4" marL="2286000" algn="l">
              <a:lnSpc>
                <a:spcPct val="100000"/>
              </a:lnSpc>
              <a:spcBef>
                <a:spcPts val="2700"/>
              </a:spcBef>
              <a:spcAft>
                <a:spcPts val="0"/>
              </a:spcAft>
              <a:buClr>
                <a:srgbClr val="000000"/>
              </a:buClr>
              <a:buSzPts val="1700"/>
              <a:buChar char="•"/>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65" name="Google Shape;65;p16"/>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66" name="Shape 66"/>
        <p:cNvGrpSpPr/>
        <p:nvPr/>
      </p:nvGrpSpPr>
      <p:grpSpPr>
        <a:xfrm>
          <a:off x="0" y="0"/>
          <a:ext cx="0" cy="0"/>
          <a:chOff x="0" y="0"/>
          <a:chExt cx="0" cy="0"/>
        </a:xfrm>
      </p:grpSpPr>
      <p:sp>
        <p:nvSpPr>
          <p:cNvPr id="67" name="Google Shape;67;p17"/>
          <p:cNvSpPr txBox="1"/>
          <p:nvPr>
            <p:ph type="title"/>
          </p:nvPr>
        </p:nvSpPr>
        <p:spPr>
          <a:xfrm>
            <a:off x="892969" y="863947"/>
            <a:ext cx="7358063" cy="1741289"/>
          </a:xfrm>
          <a:prstGeom prst="rect">
            <a:avLst/>
          </a:prstGeom>
          <a:noFill/>
          <a:ln>
            <a:noFill/>
          </a:ln>
        </p:spPr>
        <p:txBody>
          <a:bodyPr anchorCtr="0" anchor="b" bIns="32750" lIns="32750" spcFirstLastPara="1" rIns="32750" wrap="square" tIns="32750">
            <a:normAutofit/>
          </a:bodyPr>
          <a:lstStyle>
            <a:lvl1pPr lvl="0" algn="ctr">
              <a:lnSpc>
                <a:spcPct val="100000"/>
              </a:lnSpc>
              <a:spcBef>
                <a:spcPts val="0"/>
              </a:spcBef>
              <a:spcAft>
                <a:spcPts val="0"/>
              </a:spcAft>
              <a:buClr>
                <a:srgbClr val="000000"/>
              </a:buClr>
              <a:buSzPts val="5200"/>
              <a:buFont typeface="Helvetica Neue Light"/>
              <a:buNone/>
              <a:defRPr>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68" name="Google Shape;68;p17"/>
          <p:cNvSpPr txBox="1"/>
          <p:nvPr>
            <p:ph idx="1" type="body"/>
          </p:nvPr>
        </p:nvSpPr>
        <p:spPr>
          <a:xfrm>
            <a:off x="892969" y="2652117"/>
            <a:ext cx="7358063" cy="596057"/>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1pPr>
            <a:lvl2pPr indent="-228600" lvl="1" marL="9144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2pPr>
            <a:lvl3pPr indent="-228600" lvl="2" marL="13716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3pPr>
            <a:lvl4pPr indent="-228600" lvl="3" marL="18288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4pPr>
            <a:lvl5pPr indent="-228600" lvl="4" marL="22860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69" name="Google Shape;69;p17"/>
          <p:cNvSpPr txBox="1"/>
          <p:nvPr>
            <p:ph idx="12" type="sldNum"/>
          </p:nvPr>
        </p:nvSpPr>
        <p:spPr>
          <a:xfrm>
            <a:off x="4437983" y="4878958"/>
            <a:ext cx="259104" cy="200918"/>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2">
    <p:spTree>
      <p:nvGrpSpPr>
        <p:cNvPr id="70" name="Shape 70"/>
        <p:cNvGrpSpPr/>
        <p:nvPr/>
      </p:nvGrpSpPr>
      <p:grpSpPr>
        <a:xfrm>
          <a:off x="0" y="0"/>
          <a:ext cx="0" cy="0"/>
          <a:chOff x="0" y="0"/>
          <a:chExt cx="0" cy="0"/>
        </a:xfrm>
      </p:grpSpPr>
      <p:sp>
        <p:nvSpPr>
          <p:cNvPr id="71" name="Google Shape;71;p18"/>
          <p:cNvSpPr txBox="1"/>
          <p:nvPr>
            <p:ph type="title"/>
          </p:nvPr>
        </p:nvSpPr>
        <p:spPr>
          <a:xfrm>
            <a:off x="892969" y="863947"/>
            <a:ext cx="7358063" cy="1741289"/>
          </a:xfrm>
          <a:prstGeom prst="rect">
            <a:avLst/>
          </a:prstGeom>
          <a:noFill/>
          <a:ln>
            <a:noFill/>
          </a:ln>
        </p:spPr>
        <p:txBody>
          <a:bodyPr anchorCtr="0" anchor="b"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72" name="Google Shape;72;p18"/>
          <p:cNvSpPr txBox="1"/>
          <p:nvPr>
            <p:ph idx="1" type="body"/>
          </p:nvPr>
        </p:nvSpPr>
        <p:spPr>
          <a:xfrm>
            <a:off x="892969" y="2658814"/>
            <a:ext cx="7358063" cy="596057"/>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73" name="Google Shape;73;p18"/>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74" name="Shape 74"/>
        <p:cNvGrpSpPr/>
        <p:nvPr/>
      </p:nvGrpSpPr>
      <p:grpSpPr>
        <a:xfrm>
          <a:off x="0" y="0"/>
          <a:ext cx="0" cy="0"/>
          <a:chOff x="0" y="0"/>
          <a:chExt cx="0" cy="0"/>
        </a:xfrm>
      </p:grpSpPr>
      <p:sp>
        <p:nvSpPr>
          <p:cNvPr id="75" name="Google Shape;75;p19"/>
          <p:cNvSpPr txBox="1"/>
          <p:nvPr>
            <p:ph type="title"/>
          </p:nvPr>
        </p:nvSpPr>
        <p:spPr>
          <a:xfrm>
            <a:off x="892969" y="863947"/>
            <a:ext cx="7358063" cy="1741289"/>
          </a:xfrm>
          <a:prstGeom prst="rect">
            <a:avLst/>
          </a:prstGeom>
          <a:noFill/>
          <a:ln>
            <a:noFill/>
          </a:ln>
        </p:spPr>
        <p:txBody>
          <a:bodyPr anchorCtr="0" anchor="b"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76" name="Google Shape;76;p19"/>
          <p:cNvSpPr txBox="1"/>
          <p:nvPr>
            <p:ph idx="1" type="body"/>
          </p:nvPr>
        </p:nvSpPr>
        <p:spPr>
          <a:xfrm>
            <a:off x="892969" y="2658814"/>
            <a:ext cx="7358063" cy="596057"/>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77" name="Google Shape;77;p19"/>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2">
    <p:spTree>
      <p:nvGrpSpPr>
        <p:cNvPr id="78" name="Shape 78"/>
        <p:cNvGrpSpPr/>
        <p:nvPr/>
      </p:nvGrpSpPr>
      <p:grpSpPr>
        <a:xfrm>
          <a:off x="0" y="0"/>
          <a:ext cx="0" cy="0"/>
          <a:chOff x="0" y="0"/>
          <a:chExt cx="0" cy="0"/>
        </a:xfrm>
      </p:grpSpPr>
      <p:sp>
        <p:nvSpPr>
          <p:cNvPr id="79" name="Google Shape;79;p20"/>
          <p:cNvSpPr txBox="1"/>
          <p:nvPr>
            <p:ph type="title"/>
          </p:nvPr>
        </p:nvSpPr>
        <p:spPr>
          <a:xfrm>
            <a:off x="669727" y="234404"/>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5200"/>
              <a:buFont typeface="Helvetica Neue Light"/>
              <a:buNone/>
              <a:defRPr>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80" name="Google Shape;80;p20"/>
          <p:cNvSpPr txBox="1"/>
          <p:nvPr>
            <p:ph idx="1" type="body"/>
          </p:nvPr>
        </p:nvSpPr>
        <p:spPr>
          <a:xfrm>
            <a:off x="669727" y="1372939"/>
            <a:ext cx="7804547" cy="3315146"/>
          </a:xfrm>
          <a:prstGeom prst="rect">
            <a:avLst/>
          </a:prstGeom>
          <a:noFill/>
          <a:ln>
            <a:noFill/>
          </a:ln>
        </p:spPr>
        <p:txBody>
          <a:bodyPr anchorCtr="0" anchor="ctr" bIns="32750" lIns="32750" spcFirstLastPara="1" rIns="32750" wrap="square" tIns="32750">
            <a:normAutofit/>
          </a:bodyPr>
          <a:lstStyle>
            <a:lvl1pPr indent="-336550" lvl="0" marL="457200" algn="l">
              <a:lnSpc>
                <a:spcPct val="100000"/>
              </a:lnSpc>
              <a:spcBef>
                <a:spcPts val="27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1pPr>
            <a:lvl2pPr indent="-336550" lvl="1" marL="914400" algn="l">
              <a:lnSpc>
                <a:spcPct val="100000"/>
              </a:lnSpc>
              <a:spcBef>
                <a:spcPts val="27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2pPr>
            <a:lvl3pPr indent="-336550" lvl="2" marL="1371600" algn="l">
              <a:lnSpc>
                <a:spcPct val="100000"/>
              </a:lnSpc>
              <a:spcBef>
                <a:spcPts val="27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3pPr>
            <a:lvl4pPr indent="-336550" lvl="3" marL="1828800" algn="l">
              <a:lnSpc>
                <a:spcPct val="100000"/>
              </a:lnSpc>
              <a:spcBef>
                <a:spcPts val="27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4pPr>
            <a:lvl5pPr indent="-336550" lvl="4" marL="2286000" algn="l">
              <a:lnSpc>
                <a:spcPct val="100000"/>
              </a:lnSpc>
              <a:spcBef>
                <a:spcPts val="27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81" name="Google Shape;81;p20"/>
          <p:cNvSpPr txBox="1"/>
          <p:nvPr>
            <p:ph idx="12" type="sldNum"/>
          </p:nvPr>
        </p:nvSpPr>
        <p:spPr>
          <a:xfrm>
            <a:off x="4437983" y="4878958"/>
            <a:ext cx="259104" cy="200918"/>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82" name="Shape 82"/>
        <p:cNvGrpSpPr/>
        <p:nvPr/>
      </p:nvGrpSpPr>
      <p:grpSpPr>
        <a:xfrm>
          <a:off x="0" y="0"/>
          <a:ext cx="0" cy="0"/>
          <a:chOff x="0" y="0"/>
          <a:chExt cx="0" cy="0"/>
        </a:xfrm>
      </p:grpSpPr>
      <p:sp>
        <p:nvSpPr>
          <p:cNvPr id="83" name="Google Shape;83;p21"/>
          <p:cNvSpPr/>
          <p:nvPr>
            <p:ph idx="2" type="pic"/>
          </p:nvPr>
        </p:nvSpPr>
        <p:spPr>
          <a:xfrm>
            <a:off x="1143000" y="354955"/>
            <a:ext cx="6858000" cy="3114229"/>
          </a:xfrm>
          <a:prstGeom prst="rect">
            <a:avLst/>
          </a:prstGeom>
          <a:noFill/>
          <a:ln>
            <a:noFill/>
          </a:ln>
        </p:spPr>
      </p:sp>
      <p:sp>
        <p:nvSpPr>
          <p:cNvPr id="84" name="Google Shape;84;p21"/>
          <p:cNvSpPr txBox="1"/>
          <p:nvPr>
            <p:ph type="title"/>
          </p:nvPr>
        </p:nvSpPr>
        <p:spPr>
          <a:xfrm>
            <a:off x="892969" y="3542854"/>
            <a:ext cx="7358063" cy="750094"/>
          </a:xfrm>
          <a:prstGeom prst="rect">
            <a:avLst/>
          </a:prstGeom>
          <a:noFill/>
          <a:ln>
            <a:noFill/>
          </a:ln>
        </p:spPr>
        <p:txBody>
          <a:bodyPr anchorCtr="0" anchor="b"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85" name="Google Shape;85;p21"/>
          <p:cNvSpPr txBox="1"/>
          <p:nvPr>
            <p:ph idx="1" type="body"/>
          </p:nvPr>
        </p:nvSpPr>
        <p:spPr>
          <a:xfrm>
            <a:off x="892969" y="4299645"/>
            <a:ext cx="7358063" cy="596057"/>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86" name="Google Shape;86;p21"/>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87" name="Shape 87"/>
        <p:cNvGrpSpPr/>
        <p:nvPr/>
      </p:nvGrpSpPr>
      <p:grpSpPr>
        <a:xfrm>
          <a:off x="0" y="0"/>
          <a:ext cx="0" cy="0"/>
          <a:chOff x="0" y="0"/>
          <a:chExt cx="0" cy="0"/>
        </a:xfrm>
      </p:grpSpPr>
      <p:sp>
        <p:nvSpPr>
          <p:cNvPr id="88" name="Google Shape;88;p22"/>
          <p:cNvSpPr txBox="1"/>
          <p:nvPr>
            <p:ph type="title"/>
          </p:nvPr>
        </p:nvSpPr>
        <p:spPr>
          <a:xfrm>
            <a:off x="892969" y="1701105"/>
            <a:ext cx="7358063" cy="1741289"/>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89" name="Google Shape;89;p22"/>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90" name="Shape 90"/>
        <p:cNvGrpSpPr/>
        <p:nvPr/>
      </p:nvGrpSpPr>
      <p:grpSpPr>
        <a:xfrm>
          <a:off x="0" y="0"/>
          <a:ext cx="0" cy="0"/>
          <a:chOff x="0" y="0"/>
          <a:chExt cx="0" cy="0"/>
        </a:xfrm>
      </p:grpSpPr>
      <p:sp>
        <p:nvSpPr>
          <p:cNvPr id="91" name="Google Shape;91;p23"/>
          <p:cNvSpPr/>
          <p:nvPr>
            <p:ph idx="2" type="pic"/>
          </p:nvPr>
        </p:nvSpPr>
        <p:spPr>
          <a:xfrm>
            <a:off x="4723805" y="334863"/>
            <a:ext cx="3750469" cy="4333131"/>
          </a:xfrm>
          <a:prstGeom prst="rect">
            <a:avLst/>
          </a:prstGeom>
          <a:noFill/>
          <a:ln>
            <a:noFill/>
          </a:ln>
        </p:spPr>
      </p:sp>
      <p:sp>
        <p:nvSpPr>
          <p:cNvPr id="92" name="Google Shape;92;p23"/>
          <p:cNvSpPr txBox="1"/>
          <p:nvPr>
            <p:ph type="title"/>
          </p:nvPr>
        </p:nvSpPr>
        <p:spPr>
          <a:xfrm>
            <a:off x="669727" y="334863"/>
            <a:ext cx="3750469" cy="2102941"/>
          </a:xfrm>
          <a:prstGeom prst="rect">
            <a:avLst/>
          </a:prstGeom>
          <a:noFill/>
          <a:ln>
            <a:noFill/>
          </a:ln>
        </p:spPr>
        <p:txBody>
          <a:bodyPr anchorCtr="0" anchor="b" bIns="32750" lIns="32750" spcFirstLastPara="1" rIns="32750" wrap="square" tIns="32750">
            <a:normAutofit/>
          </a:bodyPr>
          <a:lstStyle>
            <a:lvl1pPr lvl="0" algn="ctr">
              <a:lnSpc>
                <a:spcPct val="100000"/>
              </a:lnSpc>
              <a:spcBef>
                <a:spcPts val="0"/>
              </a:spcBef>
              <a:spcAft>
                <a:spcPts val="0"/>
              </a:spcAft>
              <a:buClr>
                <a:srgbClr val="000000"/>
              </a:buClr>
              <a:buSzPts val="3900"/>
              <a:buFont typeface="Helvetica Neue"/>
              <a:buNone/>
              <a:defRPr sz="3900"/>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93" name="Google Shape;93;p23"/>
          <p:cNvSpPr txBox="1"/>
          <p:nvPr>
            <p:ph idx="1" type="body"/>
          </p:nvPr>
        </p:nvSpPr>
        <p:spPr>
          <a:xfrm>
            <a:off x="669727" y="2491383"/>
            <a:ext cx="3750469" cy="2169914"/>
          </a:xfrm>
          <a:prstGeom prst="rect">
            <a:avLst/>
          </a:prstGeom>
          <a:noFill/>
          <a:ln>
            <a:noFill/>
          </a:ln>
        </p:spPr>
        <p:txBody>
          <a:bodyPr anchorCtr="0" anchor="t" bIns="32750" lIns="32750" spcFirstLastPara="1" rIns="32750" wrap="square" tIns="327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94" name="Google Shape;94;p23"/>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95" name="Shape 95"/>
        <p:cNvGrpSpPr/>
        <p:nvPr/>
      </p:nvGrpSpPr>
      <p:grpSpPr>
        <a:xfrm>
          <a:off x="0" y="0"/>
          <a:ext cx="0" cy="0"/>
          <a:chOff x="0" y="0"/>
          <a:chExt cx="0" cy="0"/>
        </a:xfrm>
      </p:grpSpPr>
      <p:sp>
        <p:nvSpPr>
          <p:cNvPr id="96" name="Google Shape;96;p24"/>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97" name="Google Shape;97;p24"/>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98" name="Shape 98"/>
        <p:cNvGrpSpPr/>
        <p:nvPr/>
      </p:nvGrpSpPr>
      <p:grpSpPr>
        <a:xfrm>
          <a:off x="0" y="0"/>
          <a:ext cx="0" cy="0"/>
          <a:chOff x="0" y="0"/>
          <a:chExt cx="0" cy="0"/>
        </a:xfrm>
      </p:grpSpPr>
      <p:sp>
        <p:nvSpPr>
          <p:cNvPr id="99" name="Google Shape;99;p25"/>
          <p:cNvSpPr/>
          <p:nvPr>
            <p:ph idx="2" type="pic"/>
          </p:nvPr>
        </p:nvSpPr>
        <p:spPr>
          <a:xfrm>
            <a:off x="4723805" y="1366242"/>
            <a:ext cx="3750469" cy="3315146"/>
          </a:xfrm>
          <a:prstGeom prst="rect">
            <a:avLst/>
          </a:prstGeom>
          <a:noFill/>
          <a:ln>
            <a:noFill/>
          </a:ln>
        </p:spPr>
      </p:sp>
      <p:sp>
        <p:nvSpPr>
          <p:cNvPr id="100" name="Google Shape;100;p25"/>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01" name="Google Shape;101;p25"/>
          <p:cNvSpPr txBox="1"/>
          <p:nvPr>
            <p:ph idx="1" type="body"/>
          </p:nvPr>
        </p:nvSpPr>
        <p:spPr>
          <a:xfrm>
            <a:off x="669727" y="1366242"/>
            <a:ext cx="3750469" cy="3315146"/>
          </a:xfrm>
          <a:prstGeom prst="rect">
            <a:avLst/>
          </a:prstGeom>
          <a:noFill/>
          <a:ln>
            <a:noFill/>
          </a:ln>
        </p:spPr>
        <p:txBody>
          <a:bodyPr anchorCtr="0" anchor="ctr" bIns="32750" lIns="32750" spcFirstLastPara="1" rIns="32750" wrap="square" tIns="327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02" name="Google Shape;102;p25"/>
          <p:cNvSpPr txBox="1"/>
          <p:nvPr>
            <p:ph idx="12" type="sldNum"/>
          </p:nvPr>
        </p:nvSpPr>
        <p:spPr>
          <a:xfrm>
            <a:off x="4449997" y="4902398"/>
            <a:ext cx="239245" cy="180826"/>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Small">
  <p:cSld name="Title, Bullets &amp; Live Video Small">
    <p:spTree>
      <p:nvGrpSpPr>
        <p:cNvPr id="103" name="Shape 103"/>
        <p:cNvGrpSpPr/>
        <p:nvPr/>
      </p:nvGrpSpPr>
      <p:grpSpPr>
        <a:xfrm>
          <a:off x="0" y="0"/>
          <a:ext cx="0" cy="0"/>
          <a:chOff x="0" y="0"/>
          <a:chExt cx="0" cy="0"/>
        </a:xfrm>
      </p:grpSpPr>
      <p:sp>
        <p:nvSpPr>
          <p:cNvPr id="104" name="Google Shape;104;p26"/>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05" name="Google Shape;105;p26"/>
          <p:cNvSpPr txBox="1"/>
          <p:nvPr>
            <p:ph idx="1" type="body"/>
          </p:nvPr>
        </p:nvSpPr>
        <p:spPr>
          <a:xfrm>
            <a:off x="669727" y="1366242"/>
            <a:ext cx="3750469" cy="3315146"/>
          </a:xfrm>
          <a:prstGeom prst="rect">
            <a:avLst/>
          </a:prstGeom>
          <a:noFill/>
          <a:ln>
            <a:noFill/>
          </a:ln>
        </p:spPr>
        <p:txBody>
          <a:bodyPr anchorCtr="0" anchor="ctr" bIns="32750" lIns="32750" spcFirstLastPara="1" rIns="32750" wrap="square" tIns="327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06" name="Google Shape;106;p26"/>
          <p:cNvSpPr/>
          <p:nvPr>
            <p:ph idx="2" type="media"/>
          </p:nvPr>
        </p:nvSpPr>
        <p:spPr>
          <a:xfrm>
            <a:off x="5527477" y="2491383"/>
            <a:ext cx="2946797" cy="2190006"/>
          </a:xfrm>
          <a:prstGeom prst="rect">
            <a:avLst/>
          </a:prstGeom>
          <a:noFill/>
          <a:ln>
            <a:noFill/>
          </a:ln>
        </p:spPr>
        <p:txBody>
          <a:bodyPr anchorCtr="0" anchor="t" bIns="29450" lIns="58925" spcFirstLastPara="1" rIns="58925" wrap="square" tIns="29450">
            <a:noAutofit/>
          </a:bodyPr>
          <a:lstStyle>
            <a:lvl1pPr lvl="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9pPr>
          </a:lstStyle>
          <a:p/>
        </p:txBody>
      </p:sp>
      <p:sp>
        <p:nvSpPr>
          <p:cNvPr id="107" name="Google Shape;107;p26"/>
          <p:cNvSpPr txBox="1"/>
          <p:nvPr>
            <p:ph idx="12" type="sldNum"/>
          </p:nvPr>
        </p:nvSpPr>
        <p:spPr>
          <a:xfrm>
            <a:off x="4449997" y="4902398"/>
            <a:ext cx="239245" cy="180826"/>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Large">
  <p:cSld name="Title, Bullets &amp; Live Video Large">
    <p:spTree>
      <p:nvGrpSpPr>
        <p:cNvPr id="108" name="Shape 108"/>
        <p:cNvGrpSpPr/>
        <p:nvPr/>
      </p:nvGrpSpPr>
      <p:grpSpPr>
        <a:xfrm>
          <a:off x="0" y="0"/>
          <a:ext cx="0" cy="0"/>
          <a:chOff x="0" y="0"/>
          <a:chExt cx="0" cy="0"/>
        </a:xfrm>
      </p:grpSpPr>
      <p:sp>
        <p:nvSpPr>
          <p:cNvPr id="109" name="Google Shape;109;p27"/>
          <p:cNvSpPr/>
          <p:nvPr>
            <p:ph idx="2" type="media"/>
          </p:nvPr>
        </p:nvSpPr>
        <p:spPr>
          <a:xfrm>
            <a:off x="4723805" y="1366242"/>
            <a:ext cx="3750469" cy="3315146"/>
          </a:xfrm>
          <a:prstGeom prst="rect">
            <a:avLst/>
          </a:prstGeom>
          <a:noFill/>
          <a:ln>
            <a:noFill/>
          </a:ln>
        </p:spPr>
        <p:txBody>
          <a:bodyPr anchorCtr="0" anchor="t" bIns="29450" lIns="58925" spcFirstLastPara="1" rIns="58925" wrap="square" tIns="29450">
            <a:noAutofit/>
          </a:bodyPr>
          <a:lstStyle>
            <a:lvl1pPr lvl="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9pPr>
          </a:lstStyle>
          <a:p/>
        </p:txBody>
      </p:sp>
      <p:sp>
        <p:nvSpPr>
          <p:cNvPr id="110" name="Google Shape;110;p27"/>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11" name="Google Shape;111;p27"/>
          <p:cNvSpPr txBox="1"/>
          <p:nvPr>
            <p:ph idx="1" type="body"/>
          </p:nvPr>
        </p:nvSpPr>
        <p:spPr>
          <a:xfrm>
            <a:off x="669727" y="1366242"/>
            <a:ext cx="3750469" cy="3315146"/>
          </a:xfrm>
          <a:prstGeom prst="rect">
            <a:avLst/>
          </a:prstGeom>
          <a:noFill/>
          <a:ln>
            <a:noFill/>
          </a:ln>
        </p:spPr>
        <p:txBody>
          <a:bodyPr anchorCtr="0" anchor="ctr" bIns="32750" lIns="32750" spcFirstLastPara="1" rIns="32750" wrap="square" tIns="327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12" name="Google Shape;112;p27"/>
          <p:cNvSpPr txBox="1"/>
          <p:nvPr>
            <p:ph idx="12" type="sldNum"/>
          </p:nvPr>
        </p:nvSpPr>
        <p:spPr>
          <a:xfrm>
            <a:off x="4449997" y="4902398"/>
            <a:ext cx="239245" cy="180826"/>
          </a:xfrm>
          <a:prstGeom prst="rect">
            <a:avLst/>
          </a:prstGeom>
          <a:noFill/>
          <a:ln>
            <a:noFill/>
          </a:ln>
        </p:spPr>
        <p:txBody>
          <a:bodyPr anchorCtr="0" anchor="t" bIns="32750" lIns="32750" spcFirstLastPara="1" rIns="32750" wrap="square" tIns="327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13" name="Shape 113"/>
        <p:cNvGrpSpPr/>
        <p:nvPr/>
      </p:nvGrpSpPr>
      <p:grpSpPr>
        <a:xfrm>
          <a:off x="0" y="0"/>
          <a:ext cx="0" cy="0"/>
          <a:chOff x="0" y="0"/>
          <a:chExt cx="0" cy="0"/>
        </a:xfrm>
      </p:grpSpPr>
      <p:sp>
        <p:nvSpPr>
          <p:cNvPr id="114" name="Google Shape;114;p28"/>
          <p:cNvSpPr txBox="1"/>
          <p:nvPr>
            <p:ph idx="1" type="body"/>
          </p:nvPr>
        </p:nvSpPr>
        <p:spPr>
          <a:xfrm>
            <a:off x="669727" y="669727"/>
            <a:ext cx="7804547" cy="3804047"/>
          </a:xfrm>
          <a:prstGeom prst="rect">
            <a:avLst/>
          </a:prstGeom>
          <a:noFill/>
          <a:ln>
            <a:noFill/>
          </a:ln>
        </p:spPr>
        <p:txBody>
          <a:bodyPr anchorCtr="0" anchor="ctr" bIns="32750" lIns="32750" spcFirstLastPara="1" rIns="32750" wrap="square" tIns="32750">
            <a:normAutofit/>
          </a:bodyPr>
          <a:lstStyle>
            <a:lvl1pPr indent="-336550" lvl="0" marL="457200" algn="l">
              <a:lnSpc>
                <a:spcPct val="100000"/>
              </a:lnSpc>
              <a:spcBef>
                <a:spcPts val="2700"/>
              </a:spcBef>
              <a:spcAft>
                <a:spcPts val="0"/>
              </a:spcAft>
              <a:buClr>
                <a:srgbClr val="000000"/>
              </a:buClr>
              <a:buSzPts val="1700"/>
              <a:buChar char="•"/>
              <a:defRPr/>
            </a:lvl1pPr>
            <a:lvl2pPr indent="-336550" lvl="1" marL="914400" algn="l">
              <a:lnSpc>
                <a:spcPct val="100000"/>
              </a:lnSpc>
              <a:spcBef>
                <a:spcPts val="2700"/>
              </a:spcBef>
              <a:spcAft>
                <a:spcPts val="0"/>
              </a:spcAft>
              <a:buClr>
                <a:srgbClr val="000000"/>
              </a:buClr>
              <a:buSzPts val="1700"/>
              <a:buChar char="•"/>
              <a:defRPr/>
            </a:lvl2pPr>
            <a:lvl3pPr indent="-336550" lvl="2" marL="1371600" algn="l">
              <a:lnSpc>
                <a:spcPct val="100000"/>
              </a:lnSpc>
              <a:spcBef>
                <a:spcPts val="2700"/>
              </a:spcBef>
              <a:spcAft>
                <a:spcPts val="0"/>
              </a:spcAft>
              <a:buClr>
                <a:srgbClr val="000000"/>
              </a:buClr>
              <a:buSzPts val="1700"/>
              <a:buChar char="•"/>
              <a:defRPr/>
            </a:lvl3pPr>
            <a:lvl4pPr indent="-336550" lvl="3" marL="1828800" algn="l">
              <a:lnSpc>
                <a:spcPct val="100000"/>
              </a:lnSpc>
              <a:spcBef>
                <a:spcPts val="2700"/>
              </a:spcBef>
              <a:spcAft>
                <a:spcPts val="0"/>
              </a:spcAft>
              <a:buClr>
                <a:srgbClr val="000000"/>
              </a:buClr>
              <a:buSzPts val="1700"/>
              <a:buChar char="•"/>
              <a:defRPr/>
            </a:lvl4pPr>
            <a:lvl5pPr indent="-336550" lvl="4" marL="2286000" algn="l">
              <a:lnSpc>
                <a:spcPct val="100000"/>
              </a:lnSpc>
              <a:spcBef>
                <a:spcPts val="2700"/>
              </a:spcBef>
              <a:spcAft>
                <a:spcPts val="0"/>
              </a:spcAft>
              <a:buClr>
                <a:srgbClr val="000000"/>
              </a:buClr>
              <a:buSzPts val="1700"/>
              <a:buChar char="•"/>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15" name="Google Shape;115;p28"/>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16" name="Shape 116"/>
        <p:cNvGrpSpPr/>
        <p:nvPr/>
      </p:nvGrpSpPr>
      <p:grpSpPr>
        <a:xfrm>
          <a:off x="0" y="0"/>
          <a:ext cx="0" cy="0"/>
          <a:chOff x="0" y="0"/>
          <a:chExt cx="0" cy="0"/>
        </a:xfrm>
      </p:grpSpPr>
      <p:sp>
        <p:nvSpPr>
          <p:cNvPr id="117" name="Google Shape;117;p29"/>
          <p:cNvSpPr/>
          <p:nvPr>
            <p:ph idx="2" type="pic"/>
          </p:nvPr>
        </p:nvSpPr>
        <p:spPr>
          <a:xfrm>
            <a:off x="4723805" y="2685604"/>
            <a:ext cx="3750469" cy="1989088"/>
          </a:xfrm>
          <a:prstGeom prst="rect">
            <a:avLst/>
          </a:prstGeom>
          <a:noFill/>
          <a:ln>
            <a:noFill/>
          </a:ln>
        </p:spPr>
      </p:sp>
      <p:sp>
        <p:nvSpPr>
          <p:cNvPr id="118" name="Google Shape;118;p29"/>
          <p:cNvSpPr/>
          <p:nvPr>
            <p:ph idx="3" type="pic"/>
          </p:nvPr>
        </p:nvSpPr>
        <p:spPr>
          <a:xfrm>
            <a:off x="4723805" y="468809"/>
            <a:ext cx="3750469" cy="1989088"/>
          </a:xfrm>
          <a:prstGeom prst="rect">
            <a:avLst/>
          </a:prstGeom>
          <a:noFill/>
          <a:ln>
            <a:noFill/>
          </a:ln>
        </p:spPr>
      </p:sp>
      <p:sp>
        <p:nvSpPr>
          <p:cNvPr id="119" name="Google Shape;119;p29"/>
          <p:cNvSpPr/>
          <p:nvPr>
            <p:ph idx="4" type="pic"/>
          </p:nvPr>
        </p:nvSpPr>
        <p:spPr>
          <a:xfrm>
            <a:off x="669727" y="468809"/>
            <a:ext cx="3750469" cy="4205883"/>
          </a:xfrm>
          <a:prstGeom prst="rect">
            <a:avLst/>
          </a:prstGeom>
          <a:noFill/>
          <a:ln>
            <a:noFill/>
          </a:ln>
        </p:spPr>
      </p:sp>
      <p:sp>
        <p:nvSpPr>
          <p:cNvPr id="120" name="Google Shape;120;p29"/>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21" name="Shape 121"/>
        <p:cNvGrpSpPr/>
        <p:nvPr/>
      </p:nvGrpSpPr>
      <p:grpSpPr>
        <a:xfrm>
          <a:off x="0" y="0"/>
          <a:ext cx="0" cy="0"/>
          <a:chOff x="0" y="0"/>
          <a:chExt cx="0" cy="0"/>
        </a:xfrm>
      </p:grpSpPr>
      <p:sp>
        <p:nvSpPr>
          <p:cNvPr id="122" name="Google Shape;122;p30"/>
          <p:cNvSpPr txBox="1"/>
          <p:nvPr>
            <p:ph idx="1" type="body"/>
          </p:nvPr>
        </p:nvSpPr>
        <p:spPr>
          <a:xfrm>
            <a:off x="892969" y="3355330"/>
            <a:ext cx="7358063" cy="243298"/>
          </a:xfrm>
          <a:prstGeom prst="rect">
            <a:avLst/>
          </a:prstGeom>
          <a:noFill/>
          <a:ln>
            <a:noFill/>
          </a:ln>
        </p:spPr>
        <p:txBody>
          <a:bodyPr anchorCtr="0" anchor="t" bIns="32750" lIns="32750" spcFirstLastPara="1" rIns="32750" wrap="square" tIns="32750">
            <a:spAutoFit/>
          </a:bodyPr>
          <a:lstStyle>
            <a:lvl1pPr indent="-228600" lvl="0" marL="457200" algn="ctr">
              <a:lnSpc>
                <a:spcPct val="100000"/>
              </a:lnSpc>
              <a:spcBef>
                <a:spcPts val="0"/>
              </a:spcBef>
              <a:spcAft>
                <a:spcPts val="0"/>
              </a:spcAft>
              <a:buClr>
                <a:srgbClr val="000000"/>
              </a:buClr>
              <a:buSzPts val="1500"/>
              <a:buFont typeface="Helvetica Neue"/>
              <a:buNone/>
              <a:defRPr i="1" sz="1500"/>
            </a:lvl1pPr>
            <a:lvl2pPr indent="-336550" lvl="1" marL="914400" algn="l">
              <a:lnSpc>
                <a:spcPct val="100000"/>
              </a:lnSpc>
              <a:spcBef>
                <a:spcPts val="2700"/>
              </a:spcBef>
              <a:spcAft>
                <a:spcPts val="0"/>
              </a:spcAft>
              <a:buClr>
                <a:srgbClr val="000000"/>
              </a:buClr>
              <a:buSzPts val="1700"/>
              <a:buChar char="•"/>
              <a:defRPr/>
            </a:lvl2pPr>
            <a:lvl3pPr indent="-336550" lvl="2" marL="1371600" algn="l">
              <a:lnSpc>
                <a:spcPct val="100000"/>
              </a:lnSpc>
              <a:spcBef>
                <a:spcPts val="2700"/>
              </a:spcBef>
              <a:spcAft>
                <a:spcPts val="0"/>
              </a:spcAft>
              <a:buClr>
                <a:srgbClr val="000000"/>
              </a:buClr>
              <a:buSzPts val="1700"/>
              <a:buChar char="•"/>
              <a:defRPr/>
            </a:lvl3pPr>
            <a:lvl4pPr indent="-336550" lvl="3" marL="1828800" algn="l">
              <a:lnSpc>
                <a:spcPct val="100000"/>
              </a:lnSpc>
              <a:spcBef>
                <a:spcPts val="2700"/>
              </a:spcBef>
              <a:spcAft>
                <a:spcPts val="0"/>
              </a:spcAft>
              <a:buClr>
                <a:srgbClr val="000000"/>
              </a:buClr>
              <a:buSzPts val="1700"/>
              <a:buChar char="•"/>
              <a:defRPr/>
            </a:lvl4pPr>
            <a:lvl5pPr indent="-336550" lvl="4" marL="2286000" algn="l">
              <a:lnSpc>
                <a:spcPct val="100000"/>
              </a:lnSpc>
              <a:spcBef>
                <a:spcPts val="2700"/>
              </a:spcBef>
              <a:spcAft>
                <a:spcPts val="0"/>
              </a:spcAft>
              <a:buClr>
                <a:srgbClr val="000000"/>
              </a:buClr>
              <a:buSzPts val="1700"/>
              <a:buChar char="•"/>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23" name="Google Shape;123;p30"/>
          <p:cNvSpPr txBox="1"/>
          <p:nvPr>
            <p:ph idx="2" type="body"/>
          </p:nvPr>
        </p:nvSpPr>
        <p:spPr>
          <a:xfrm>
            <a:off x="892969" y="2250235"/>
            <a:ext cx="7358063" cy="321562"/>
          </a:xfrm>
          <a:prstGeom prst="rect">
            <a:avLst/>
          </a:prstGeom>
          <a:noFill/>
          <a:ln>
            <a:noFill/>
          </a:ln>
        </p:spPr>
        <p:txBody>
          <a:bodyPr anchorCtr="0" anchor="ctr" bIns="32750" lIns="32750" spcFirstLastPara="1" rIns="32750" wrap="square" tIns="32750">
            <a:spAutoFit/>
          </a:bodyPr>
          <a:lstStyle>
            <a:lvl1pPr indent="-228600" lvl="0" marL="457200" algn="ctr">
              <a:lnSpc>
                <a:spcPct val="100000"/>
              </a:lnSpc>
              <a:spcBef>
                <a:spcPts val="0"/>
              </a:spcBef>
              <a:spcAft>
                <a:spcPts val="0"/>
              </a:spcAft>
              <a:buClr>
                <a:srgbClr val="000000"/>
              </a:buClr>
              <a:buSzPts val="2200"/>
              <a:buFont typeface="Helvetica Neue"/>
              <a:buNone/>
              <a:defRPr sz="2200">
                <a:latin typeface="Helvetica Neue"/>
                <a:ea typeface="Helvetica Neue"/>
                <a:cs typeface="Helvetica Neue"/>
                <a:sym typeface="Helvetica Neue"/>
              </a:defRPr>
            </a:lvl1pPr>
            <a:lvl2pPr indent="-336550" lvl="1" marL="914400" algn="l">
              <a:lnSpc>
                <a:spcPct val="100000"/>
              </a:lnSpc>
              <a:spcBef>
                <a:spcPts val="2700"/>
              </a:spcBef>
              <a:spcAft>
                <a:spcPts val="0"/>
              </a:spcAft>
              <a:buClr>
                <a:srgbClr val="000000"/>
              </a:buClr>
              <a:buSzPts val="1700"/>
              <a:buChar char="•"/>
              <a:defRPr/>
            </a:lvl2pPr>
            <a:lvl3pPr indent="-336550" lvl="2" marL="1371600" algn="l">
              <a:lnSpc>
                <a:spcPct val="100000"/>
              </a:lnSpc>
              <a:spcBef>
                <a:spcPts val="2700"/>
              </a:spcBef>
              <a:spcAft>
                <a:spcPts val="0"/>
              </a:spcAft>
              <a:buClr>
                <a:srgbClr val="000000"/>
              </a:buClr>
              <a:buSzPts val="1700"/>
              <a:buChar char="•"/>
              <a:defRPr/>
            </a:lvl3pPr>
            <a:lvl4pPr indent="-336550" lvl="3" marL="1828800" algn="l">
              <a:lnSpc>
                <a:spcPct val="100000"/>
              </a:lnSpc>
              <a:spcBef>
                <a:spcPts val="2700"/>
              </a:spcBef>
              <a:spcAft>
                <a:spcPts val="0"/>
              </a:spcAft>
              <a:buClr>
                <a:srgbClr val="000000"/>
              </a:buClr>
              <a:buSzPts val="1700"/>
              <a:buChar char="•"/>
              <a:defRPr/>
            </a:lvl4pPr>
            <a:lvl5pPr indent="-336550" lvl="4" marL="2286000" algn="l">
              <a:lnSpc>
                <a:spcPct val="100000"/>
              </a:lnSpc>
              <a:spcBef>
                <a:spcPts val="2700"/>
              </a:spcBef>
              <a:spcAft>
                <a:spcPts val="0"/>
              </a:spcAft>
              <a:buClr>
                <a:srgbClr val="000000"/>
              </a:buClr>
              <a:buSzPts val="1700"/>
              <a:buChar char="•"/>
              <a:defRPr/>
            </a:lvl5pPr>
            <a:lvl6pPr indent="-336550" lvl="5" marL="2743200" algn="l">
              <a:lnSpc>
                <a:spcPct val="100000"/>
              </a:lnSpc>
              <a:spcBef>
                <a:spcPts val="2700"/>
              </a:spcBef>
              <a:spcAft>
                <a:spcPts val="0"/>
              </a:spcAft>
              <a:buClr>
                <a:srgbClr val="000000"/>
              </a:buClr>
              <a:buSzPts val="1700"/>
              <a:buChar char="•"/>
              <a:defRPr/>
            </a:lvl6pPr>
            <a:lvl7pPr indent="-336550" lvl="6" marL="3200400" algn="l">
              <a:lnSpc>
                <a:spcPct val="100000"/>
              </a:lnSpc>
              <a:spcBef>
                <a:spcPts val="2700"/>
              </a:spcBef>
              <a:spcAft>
                <a:spcPts val="0"/>
              </a:spcAft>
              <a:buClr>
                <a:srgbClr val="000000"/>
              </a:buClr>
              <a:buSzPts val="1700"/>
              <a:buChar char="•"/>
              <a:defRPr/>
            </a:lvl7pPr>
            <a:lvl8pPr indent="-336550" lvl="7" marL="3657600" algn="l">
              <a:lnSpc>
                <a:spcPct val="100000"/>
              </a:lnSpc>
              <a:spcBef>
                <a:spcPts val="2700"/>
              </a:spcBef>
              <a:spcAft>
                <a:spcPts val="0"/>
              </a:spcAft>
              <a:buClr>
                <a:srgbClr val="000000"/>
              </a:buClr>
              <a:buSzPts val="1700"/>
              <a:buChar char="•"/>
              <a:defRPr/>
            </a:lvl8pPr>
            <a:lvl9pPr indent="-336550" lvl="8" marL="4114800" algn="l">
              <a:lnSpc>
                <a:spcPct val="100000"/>
              </a:lnSpc>
              <a:spcBef>
                <a:spcPts val="2700"/>
              </a:spcBef>
              <a:spcAft>
                <a:spcPts val="0"/>
              </a:spcAft>
              <a:buClr>
                <a:srgbClr val="000000"/>
              </a:buClr>
              <a:buSzPts val="1700"/>
              <a:buChar char="•"/>
              <a:defRPr/>
            </a:lvl9pPr>
          </a:lstStyle>
          <a:p/>
        </p:txBody>
      </p:sp>
      <p:sp>
        <p:nvSpPr>
          <p:cNvPr id="124" name="Google Shape;124;p30"/>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25" name="Shape 125"/>
        <p:cNvGrpSpPr/>
        <p:nvPr/>
      </p:nvGrpSpPr>
      <p:grpSpPr>
        <a:xfrm>
          <a:off x="0" y="0"/>
          <a:ext cx="0" cy="0"/>
          <a:chOff x="0" y="0"/>
          <a:chExt cx="0" cy="0"/>
        </a:xfrm>
      </p:grpSpPr>
      <p:sp>
        <p:nvSpPr>
          <p:cNvPr id="126" name="Google Shape;126;p31"/>
          <p:cNvSpPr/>
          <p:nvPr>
            <p:ph idx="2" type="pic"/>
          </p:nvPr>
        </p:nvSpPr>
        <p:spPr>
          <a:xfrm>
            <a:off x="0" y="0"/>
            <a:ext cx="9144000" cy="5143500"/>
          </a:xfrm>
          <a:prstGeom prst="rect">
            <a:avLst/>
          </a:prstGeom>
          <a:noFill/>
          <a:ln>
            <a:noFill/>
          </a:ln>
        </p:spPr>
      </p:sp>
      <p:sp>
        <p:nvSpPr>
          <p:cNvPr id="127" name="Google Shape;127;p31"/>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132" name="Shape 132"/>
        <p:cNvGrpSpPr/>
        <p:nvPr/>
      </p:nvGrpSpPr>
      <p:grpSpPr>
        <a:xfrm>
          <a:off x="0" y="0"/>
          <a:ext cx="0" cy="0"/>
          <a:chOff x="0" y="0"/>
          <a:chExt cx="0" cy="0"/>
        </a:xfrm>
      </p:grpSpPr>
      <p:sp>
        <p:nvSpPr>
          <p:cNvPr id="133" name="Google Shape;133;p33"/>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34" name="Shape 134"/>
        <p:cNvGrpSpPr/>
        <p:nvPr/>
      </p:nvGrpSpPr>
      <p:grpSpPr>
        <a:xfrm>
          <a:off x="0" y="0"/>
          <a:ext cx="0" cy="0"/>
          <a:chOff x="0" y="0"/>
          <a:chExt cx="0" cy="0"/>
        </a:xfrm>
      </p:grpSpPr>
      <p:sp>
        <p:nvSpPr>
          <p:cNvPr id="135" name="Google Shape;135;p34"/>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36" name="Google Shape;136;p34"/>
          <p:cNvSpPr txBox="1"/>
          <p:nvPr>
            <p:ph idx="1" type="body"/>
          </p:nvPr>
        </p:nvSpPr>
        <p:spPr>
          <a:xfrm>
            <a:off x="669727" y="1366242"/>
            <a:ext cx="7804477" cy="3314988"/>
          </a:xfrm>
          <a:prstGeom prst="rect">
            <a:avLst/>
          </a:prstGeom>
          <a:noFill/>
          <a:ln>
            <a:noFill/>
          </a:ln>
        </p:spPr>
        <p:txBody>
          <a:bodyPr anchorCtr="0" anchor="ctr" bIns="33350" lIns="33350" spcFirstLastPara="1" rIns="33350" wrap="square" tIns="33350">
            <a:normAutofit/>
          </a:bodyPr>
          <a:lstStyle>
            <a:lvl1pPr indent="-336550" lvl="0" marL="457200" algn="l">
              <a:lnSpc>
                <a:spcPct val="100000"/>
              </a:lnSpc>
              <a:spcBef>
                <a:spcPts val="2800"/>
              </a:spcBef>
              <a:spcAft>
                <a:spcPts val="0"/>
              </a:spcAft>
              <a:buClr>
                <a:srgbClr val="000000"/>
              </a:buClr>
              <a:buSzPts val="1700"/>
              <a:buChar char="•"/>
              <a:defRPr/>
            </a:lvl1pPr>
            <a:lvl2pPr indent="-336550" lvl="1" marL="914400" algn="l">
              <a:lnSpc>
                <a:spcPct val="100000"/>
              </a:lnSpc>
              <a:spcBef>
                <a:spcPts val="2800"/>
              </a:spcBef>
              <a:spcAft>
                <a:spcPts val="0"/>
              </a:spcAft>
              <a:buClr>
                <a:srgbClr val="000000"/>
              </a:buClr>
              <a:buSzPts val="1700"/>
              <a:buChar char="•"/>
              <a:defRPr/>
            </a:lvl2pPr>
            <a:lvl3pPr indent="-336550" lvl="2" marL="1371600" algn="l">
              <a:lnSpc>
                <a:spcPct val="100000"/>
              </a:lnSpc>
              <a:spcBef>
                <a:spcPts val="2800"/>
              </a:spcBef>
              <a:spcAft>
                <a:spcPts val="0"/>
              </a:spcAft>
              <a:buClr>
                <a:srgbClr val="000000"/>
              </a:buClr>
              <a:buSzPts val="1700"/>
              <a:buChar char="•"/>
              <a:defRPr/>
            </a:lvl3pPr>
            <a:lvl4pPr indent="-336550" lvl="3" marL="1828800" algn="l">
              <a:lnSpc>
                <a:spcPct val="100000"/>
              </a:lnSpc>
              <a:spcBef>
                <a:spcPts val="2800"/>
              </a:spcBef>
              <a:spcAft>
                <a:spcPts val="0"/>
              </a:spcAft>
              <a:buClr>
                <a:srgbClr val="000000"/>
              </a:buClr>
              <a:buSzPts val="1700"/>
              <a:buChar char="•"/>
              <a:defRPr/>
            </a:lvl4pPr>
            <a:lvl5pPr indent="-336550" lvl="4" marL="2286000" algn="l">
              <a:lnSpc>
                <a:spcPct val="100000"/>
              </a:lnSpc>
              <a:spcBef>
                <a:spcPts val="2800"/>
              </a:spcBef>
              <a:spcAft>
                <a:spcPts val="0"/>
              </a:spcAft>
              <a:buClr>
                <a:srgbClr val="000000"/>
              </a:buClr>
              <a:buSzPts val="1700"/>
              <a:buChar char="•"/>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37" name="Google Shape;137;p34"/>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138" name="Shape 138"/>
        <p:cNvGrpSpPr/>
        <p:nvPr/>
      </p:nvGrpSpPr>
      <p:grpSpPr>
        <a:xfrm>
          <a:off x="0" y="0"/>
          <a:ext cx="0" cy="0"/>
          <a:chOff x="0" y="0"/>
          <a:chExt cx="0" cy="0"/>
        </a:xfrm>
      </p:grpSpPr>
      <p:sp>
        <p:nvSpPr>
          <p:cNvPr id="139" name="Google Shape;139;p35"/>
          <p:cNvSpPr txBox="1"/>
          <p:nvPr>
            <p:ph type="title"/>
          </p:nvPr>
        </p:nvSpPr>
        <p:spPr>
          <a:xfrm>
            <a:off x="892969" y="863947"/>
            <a:ext cx="7358133" cy="1741184"/>
          </a:xfrm>
          <a:prstGeom prst="rect">
            <a:avLst/>
          </a:prstGeom>
          <a:noFill/>
          <a:ln>
            <a:noFill/>
          </a:ln>
        </p:spPr>
        <p:txBody>
          <a:bodyPr anchorCtr="0" anchor="b" bIns="33350" lIns="33350" spcFirstLastPara="1" rIns="33350" wrap="square" tIns="33350">
            <a:normAutofit/>
          </a:bodyPr>
          <a:lstStyle>
            <a:lvl1pPr lvl="0" algn="ctr">
              <a:lnSpc>
                <a:spcPct val="100000"/>
              </a:lnSpc>
              <a:spcBef>
                <a:spcPts val="0"/>
              </a:spcBef>
              <a:spcAft>
                <a:spcPts val="0"/>
              </a:spcAft>
              <a:buClr>
                <a:srgbClr val="000000"/>
              </a:buClr>
              <a:buSzPts val="5300"/>
              <a:buFont typeface="Helvetica Neue Light"/>
              <a:buNone/>
              <a:defRPr>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40" name="Google Shape;140;p35"/>
          <p:cNvSpPr txBox="1"/>
          <p:nvPr>
            <p:ph idx="1" type="body"/>
          </p:nvPr>
        </p:nvSpPr>
        <p:spPr>
          <a:xfrm>
            <a:off x="892969" y="2652117"/>
            <a:ext cx="7358133" cy="596109"/>
          </a:xfrm>
          <a:prstGeom prst="rect">
            <a:avLst/>
          </a:prstGeom>
          <a:noFill/>
          <a:ln>
            <a:noFill/>
          </a:ln>
        </p:spPr>
        <p:txBody>
          <a:bodyPr anchorCtr="0" anchor="t" bIns="33350" lIns="33350" spcFirstLastPara="1" rIns="33350" wrap="square" tIns="33350">
            <a:normAutofit/>
          </a:bodyPr>
          <a:lstStyle>
            <a:lvl1pPr indent="-228600" lvl="0" marL="4572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1pPr>
            <a:lvl2pPr indent="-228600" lvl="1" marL="9144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2pPr>
            <a:lvl3pPr indent="-228600" lvl="2" marL="13716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3pPr>
            <a:lvl4pPr indent="-228600" lvl="3" marL="18288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4pPr>
            <a:lvl5pPr indent="-228600" lvl="4" marL="2286000" algn="ctr">
              <a:lnSpc>
                <a:spcPct val="100000"/>
              </a:lnSpc>
              <a:spcBef>
                <a:spcPts val="0"/>
              </a:spcBef>
              <a:spcAft>
                <a:spcPts val="0"/>
              </a:spcAft>
              <a:buClr>
                <a:srgbClr val="000000"/>
              </a:buClr>
              <a:buSzPts val="2100"/>
              <a:buFont typeface="Helvetica Neue Light"/>
              <a:buNone/>
              <a:defRPr>
                <a:latin typeface="Helvetica Neue Light"/>
                <a:ea typeface="Helvetica Neue Light"/>
                <a:cs typeface="Helvetica Neue Light"/>
                <a:sym typeface="Helvetica Neue Light"/>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41" name="Google Shape;141;p35"/>
          <p:cNvSpPr txBox="1"/>
          <p:nvPr>
            <p:ph idx="12" type="sldNum"/>
          </p:nvPr>
        </p:nvSpPr>
        <p:spPr>
          <a:xfrm>
            <a:off x="4437983" y="4878958"/>
            <a:ext cx="259242" cy="209303"/>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2">
    <p:spTree>
      <p:nvGrpSpPr>
        <p:cNvPr id="142" name="Shape 142"/>
        <p:cNvGrpSpPr/>
        <p:nvPr/>
      </p:nvGrpSpPr>
      <p:grpSpPr>
        <a:xfrm>
          <a:off x="0" y="0"/>
          <a:ext cx="0" cy="0"/>
          <a:chOff x="0" y="0"/>
          <a:chExt cx="0" cy="0"/>
        </a:xfrm>
      </p:grpSpPr>
      <p:sp>
        <p:nvSpPr>
          <p:cNvPr id="143" name="Google Shape;143;p36"/>
          <p:cNvSpPr txBox="1"/>
          <p:nvPr>
            <p:ph type="title"/>
          </p:nvPr>
        </p:nvSpPr>
        <p:spPr>
          <a:xfrm>
            <a:off x="892969" y="863947"/>
            <a:ext cx="7358133" cy="1741184"/>
          </a:xfrm>
          <a:prstGeom prst="rect">
            <a:avLst/>
          </a:prstGeom>
          <a:noFill/>
          <a:ln>
            <a:noFill/>
          </a:ln>
        </p:spPr>
        <p:txBody>
          <a:bodyPr anchorCtr="0" anchor="b"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44" name="Google Shape;144;p36"/>
          <p:cNvSpPr txBox="1"/>
          <p:nvPr>
            <p:ph idx="1" type="body"/>
          </p:nvPr>
        </p:nvSpPr>
        <p:spPr>
          <a:xfrm>
            <a:off x="892969" y="2658814"/>
            <a:ext cx="7358133" cy="596109"/>
          </a:xfrm>
          <a:prstGeom prst="rect">
            <a:avLst/>
          </a:prstGeom>
          <a:noFill/>
          <a:ln>
            <a:noFill/>
          </a:ln>
        </p:spPr>
        <p:txBody>
          <a:bodyPr anchorCtr="0" anchor="t" bIns="33350" lIns="33350" spcFirstLastPara="1" rIns="33350" wrap="square" tIns="333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45" name="Google Shape;145;p36"/>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46" name="Shape 146"/>
        <p:cNvGrpSpPr/>
        <p:nvPr/>
      </p:nvGrpSpPr>
      <p:grpSpPr>
        <a:xfrm>
          <a:off x="0" y="0"/>
          <a:ext cx="0" cy="0"/>
          <a:chOff x="0" y="0"/>
          <a:chExt cx="0" cy="0"/>
        </a:xfrm>
      </p:grpSpPr>
      <p:sp>
        <p:nvSpPr>
          <p:cNvPr id="147" name="Google Shape;147;p37"/>
          <p:cNvSpPr txBox="1"/>
          <p:nvPr>
            <p:ph type="title"/>
          </p:nvPr>
        </p:nvSpPr>
        <p:spPr>
          <a:xfrm>
            <a:off x="892969" y="863947"/>
            <a:ext cx="7358133" cy="1741184"/>
          </a:xfrm>
          <a:prstGeom prst="rect">
            <a:avLst/>
          </a:prstGeom>
          <a:noFill/>
          <a:ln>
            <a:noFill/>
          </a:ln>
        </p:spPr>
        <p:txBody>
          <a:bodyPr anchorCtr="0" anchor="b"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48" name="Google Shape;148;p37"/>
          <p:cNvSpPr txBox="1"/>
          <p:nvPr>
            <p:ph idx="1" type="body"/>
          </p:nvPr>
        </p:nvSpPr>
        <p:spPr>
          <a:xfrm>
            <a:off x="892969" y="2658814"/>
            <a:ext cx="7358133" cy="596109"/>
          </a:xfrm>
          <a:prstGeom prst="rect">
            <a:avLst/>
          </a:prstGeom>
          <a:noFill/>
          <a:ln>
            <a:noFill/>
          </a:ln>
        </p:spPr>
        <p:txBody>
          <a:bodyPr anchorCtr="0" anchor="t" bIns="33350" lIns="33350" spcFirstLastPara="1" rIns="33350" wrap="square" tIns="333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49" name="Google Shape;149;p37"/>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2">
    <p:spTree>
      <p:nvGrpSpPr>
        <p:cNvPr id="150" name="Shape 150"/>
        <p:cNvGrpSpPr/>
        <p:nvPr/>
      </p:nvGrpSpPr>
      <p:grpSpPr>
        <a:xfrm>
          <a:off x="0" y="0"/>
          <a:ext cx="0" cy="0"/>
          <a:chOff x="0" y="0"/>
          <a:chExt cx="0" cy="0"/>
        </a:xfrm>
      </p:grpSpPr>
      <p:sp>
        <p:nvSpPr>
          <p:cNvPr id="151" name="Google Shape;151;p38"/>
          <p:cNvSpPr txBox="1"/>
          <p:nvPr>
            <p:ph type="title"/>
          </p:nvPr>
        </p:nvSpPr>
        <p:spPr>
          <a:xfrm>
            <a:off x="669727" y="234404"/>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5300"/>
              <a:buFont typeface="Helvetica Neue Light"/>
              <a:buNone/>
              <a:defRPr>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52" name="Google Shape;152;p38"/>
          <p:cNvSpPr txBox="1"/>
          <p:nvPr>
            <p:ph idx="1" type="body"/>
          </p:nvPr>
        </p:nvSpPr>
        <p:spPr>
          <a:xfrm>
            <a:off x="669727" y="1372939"/>
            <a:ext cx="7804477" cy="3314988"/>
          </a:xfrm>
          <a:prstGeom prst="rect">
            <a:avLst/>
          </a:prstGeom>
          <a:noFill/>
          <a:ln>
            <a:noFill/>
          </a:ln>
        </p:spPr>
        <p:txBody>
          <a:bodyPr anchorCtr="0" anchor="ctr" bIns="33350" lIns="33350" spcFirstLastPara="1" rIns="33350" wrap="square" tIns="33350">
            <a:normAutofit/>
          </a:bodyPr>
          <a:lstStyle>
            <a:lvl1pPr indent="-336550" lvl="0" marL="457200" algn="l">
              <a:lnSpc>
                <a:spcPct val="100000"/>
              </a:lnSpc>
              <a:spcBef>
                <a:spcPts val="28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1pPr>
            <a:lvl2pPr indent="-336550" lvl="1" marL="914400" algn="l">
              <a:lnSpc>
                <a:spcPct val="100000"/>
              </a:lnSpc>
              <a:spcBef>
                <a:spcPts val="28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2pPr>
            <a:lvl3pPr indent="-336550" lvl="2" marL="1371600" algn="l">
              <a:lnSpc>
                <a:spcPct val="100000"/>
              </a:lnSpc>
              <a:spcBef>
                <a:spcPts val="28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3pPr>
            <a:lvl4pPr indent="-336550" lvl="3" marL="1828800" algn="l">
              <a:lnSpc>
                <a:spcPct val="100000"/>
              </a:lnSpc>
              <a:spcBef>
                <a:spcPts val="28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4pPr>
            <a:lvl5pPr indent="-336550" lvl="4" marL="2286000" algn="l">
              <a:lnSpc>
                <a:spcPct val="100000"/>
              </a:lnSpc>
              <a:spcBef>
                <a:spcPts val="2800"/>
              </a:spcBef>
              <a:spcAft>
                <a:spcPts val="0"/>
              </a:spcAft>
              <a:buClr>
                <a:srgbClr val="000000"/>
              </a:buClr>
              <a:buSzPts val="1700"/>
              <a:buFont typeface="Helvetica Neue Light"/>
              <a:buChar char="•"/>
              <a:defRPr sz="2300">
                <a:latin typeface="Helvetica Neue Light"/>
                <a:ea typeface="Helvetica Neue Light"/>
                <a:cs typeface="Helvetica Neue Light"/>
                <a:sym typeface="Helvetica Neue Light"/>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53" name="Google Shape;153;p38"/>
          <p:cNvSpPr txBox="1"/>
          <p:nvPr>
            <p:ph idx="12" type="sldNum"/>
          </p:nvPr>
        </p:nvSpPr>
        <p:spPr>
          <a:xfrm>
            <a:off x="4437983" y="4878958"/>
            <a:ext cx="259242" cy="209303"/>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200"/>
              <a:buFont typeface="Helvetica Neue Light"/>
              <a:buNone/>
              <a:defRPr sz="1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154" name="Shape 154"/>
        <p:cNvGrpSpPr/>
        <p:nvPr/>
      </p:nvGrpSpPr>
      <p:grpSpPr>
        <a:xfrm>
          <a:off x="0" y="0"/>
          <a:ext cx="0" cy="0"/>
          <a:chOff x="0" y="0"/>
          <a:chExt cx="0" cy="0"/>
        </a:xfrm>
      </p:grpSpPr>
      <p:sp>
        <p:nvSpPr>
          <p:cNvPr id="155" name="Google Shape;155;p39"/>
          <p:cNvSpPr/>
          <p:nvPr>
            <p:ph idx="2" type="pic"/>
          </p:nvPr>
        </p:nvSpPr>
        <p:spPr>
          <a:xfrm>
            <a:off x="1143000" y="197569"/>
            <a:ext cx="6858000" cy="3429053"/>
          </a:xfrm>
          <a:prstGeom prst="rect">
            <a:avLst/>
          </a:prstGeom>
          <a:noFill/>
          <a:ln>
            <a:noFill/>
          </a:ln>
        </p:spPr>
      </p:sp>
      <p:sp>
        <p:nvSpPr>
          <p:cNvPr id="156" name="Google Shape;156;p39"/>
          <p:cNvSpPr txBox="1"/>
          <p:nvPr>
            <p:ph type="title"/>
          </p:nvPr>
        </p:nvSpPr>
        <p:spPr>
          <a:xfrm>
            <a:off x="892969" y="3542854"/>
            <a:ext cx="7358133" cy="750041"/>
          </a:xfrm>
          <a:prstGeom prst="rect">
            <a:avLst/>
          </a:prstGeom>
          <a:noFill/>
          <a:ln>
            <a:noFill/>
          </a:ln>
        </p:spPr>
        <p:txBody>
          <a:bodyPr anchorCtr="0" anchor="b"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57" name="Google Shape;157;p39"/>
          <p:cNvSpPr txBox="1"/>
          <p:nvPr>
            <p:ph idx="1" type="body"/>
          </p:nvPr>
        </p:nvSpPr>
        <p:spPr>
          <a:xfrm>
            <a:off x="892969" y="4299645"/>
            <a:ext cx="7358133" cy="596109"/>
          </a:xfrm>
          <a:prstGeom prst="rect">
            <a:avLst/>
          </a:prstGeom>
          <a:noFill/>
          <a:ln>
            <a:noFill/>
          </a:ln>
        </p:spPr>
        <p:txBody>
          <a:bodyPr anchorCtr="0" anchor="t" bIns="33350" lIns="33350" spcFirstLastPara="1" rIns="33350" wrap="square" tIns="333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58" name="Google Shape;158;p39"/>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 - Center">
    <p:spTree>
      <p:nvGrpSpPr>
        <p:cNvPr id="159" name="Shape 159"/>
        <p:cNvGrpSpPr/>
        <p:nvPr/>
      </p:nvGrpSpPr>
      <p:grpSpPr>
        <a:xfrm>
          <a:off x="0" y="0"/>
          <a:ext cx="0" cy="0"/>
          <a:chOff x="0" y="0"/>
          <a:chExt cx="0" cy="0"/>
        </a:xfrm>
      </p:grpSpPr>
      <p:sp>
        <p:nvSpPr>
          <p:cNvPr id="160" name="Google Shape;160;p40"/>
          <p:cNvSpPr txBox="1"/>
          <p:nvPr>
            <p:ph type="title"/>
          </p:nvPr>
        </p:nvSpPr>
        <p:spPr>
          <a:xfrm>
            <a:off x="892969" y="1701105"/>
            <a:ext cx="7358133" cy="1741184"/>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61" name="Google Shape;161;p40"/>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62" name="Shape 162"/>
        <p:cNvGrpSpPr/>
        <p:nvPr/>
      </p:nvGrpSpPr>
      <p:grpSpPr>
        <a:xfrm>
          <a:off x="0" y="0"/>
          <a:ext cx="0" cy="0"/>
          <a:chOff x="0" y="0"/>
          <a:chExt cx="0" cy="0"/>
        </a:xfrm>
      </p:grpSpPr>
      <p:sp>
        <p:nvSpPr>
          <p:cNvPr id="163" name="Google Shape;163;p41"/>
          <p:cNvSpPr/>
          <p:nvPr>
            <p:ph idx="2" type="pic"/>
          </p:nvPr>
        </p:nvSpPr>
        <p:spPr>
          <a:xfrm>
            <a:off x="4482703" y="334863"/>
            <a:ext cx="3249967" cy="3249967"/>
          </a:xfrm>
          <a:prstGeom prst="rect">
            <a:avLst/>
          </a:prstGeom>
          <a:noFill/>
          <a:ln>
            <a:noFill/>
          </a:ln>
        </p:spPr>
      </p:sp>
      <p:sp>
        <p:nvSpPr>
          <p:cNvPr id="164" name="Google Shape;164;p41"/>
          <p:cNvSpPr txBox="1"/>
          <p:nvPr>
            <p:ph type="title"/>
          </p:nvPr>
        </p:nvSpPr>
        <p:spPr>
          <a:xfrm>
            <a:off x="669727" y="334863"/>
            <a:ext cx="3750680" cy="2102994"/>
          </a:xfrm>
          <a:prstGeom prst="rect">
            <a:avLst/>
          </a:prstGeom>
          <a:noFill/>
          <a:ln>
            <a:noFill/>
          </a:ln>
        </p:spPr>
        <p:txBody>
          <a:bodyPr anchorCtr="0" anchor="b" bIns="33350" lIns="33350" spcFirstLastPara="1" rIns="33350" wrap="square" tIns="33350">
            <a:normAutofit/>
          </a:bodyPr>
          <a:lstStyle>
            <a:lvl1pPr lvl="0" algn="ctr">
              <a:lnSpc>
                <a:spcPct val="100000"/>
              </a:lnSpc>
              <a:spcBef>
                <a:spcPts val="0"/>
              </a:spcBef>
              <a:spcAft>
                <a:spcPts val="0"/>
              </a:spcAft>
              <a:buClr>
                <a:srgbClr val="000000"/>
              </a:buClr>
              <a:buSzPts val="4000"/>
              <a:buFont typeface="Helvetica Neue"/>
              <a:buNone/>
              <a:defRPr sz="4000"/>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65" name="Google Shape;165;p41"/>
          <p:cNvSpPr txBox="1"/>
          <p:nvPr>
            <p:ph idx="1" type="body"/>
          </p:nvPr>
        </p:nvSpPr>
        <p:spPr>
          <a:xfrm>
            <a:off x="669727" y="2491383"/>
            <a:ext cx="3750680" cy="2169914"/>
          </a:xfrm>
          <a:prstGeom prst="rect">
            <a:avLst/>
          </a:prstGeom>
          <a:noFill/>
          <a:ln>
            <a:noFill/>
          </a:ln>
        </p:spPr>
        <p:txBody>
          <a:bodyPr anchorCtr="0" anchor="t" bIns="33350" lIns="33350" spcFirstLastPara="1" rIns="33350" wrap="square" tIns="33350">
            <a:normAutofit/>
          </a:bodyPr>
          <a:lstStyle>
            <a:lvl1pPr indent="-228600" lvl="0" marL="457200" algn="ctr">
              <a:lnSpc>
                <a:spcPct val="100000"/>
              </a:lnSpc>
              <a:spcBef>
                <a:spcPts val="0"/>
              </a:spcBef>
              <a:spcAft>
                <a:spcPts val="0"/>
              </a:spcAft>
              <a:buClr>
                <a:srgbClr val="000000"/>
              </a:buClr>
              <a:buSzPts val="2400"/>
              <a:buFont typeface="Helvetica Neue"/>
              <a:buNone/>
              <a:defRPr sz="2400"/>
            </a:lvl1pPr>
            <a:lvl2pPr indent="-228600" lvl="1" marL="914400" algn="ctr">
              <a:lnSpc>
                <a:spcPct val="100000"/>
              </a:lnSpc>
              <a:spcBef>
                <a:spcPts val="0"/>
              </a:spcBef>
              <a:spcAft>
                <a:spcPts val="0"/>
              </a:spcAft>
              <a:buClr>
                <a:srgbClr val="000000"/>
              </a:buClr>
              <a:buSzPts val="2400"/>
              <a:buFont typeface="Helvetica Neue"/>
              <a:buNone/>
              <a:defRPr sz="2400"/>
            </a:lvl2pPr>
            <a:lvl3pPr indent="-228600" lvl="2" marL="1371600" algn="ctr">
              <a:lnSpc>
                <a:spcPct val="100000"/>
              </a:lnSpc>
              <a:spcBef>
                <a:spcPts val="0"/>
              </a:spcBef>
              <a:spcAft>
                <a:spcPts val="0"/>
              </a:spcAft>
              <a:buClr>
                <a:srgbClr val="000000"/>
              </a:buClr>
              <a:buSzPts val="2400"/>
              <a:buFont typeface="Helvetica Neue"/>
              <a:buNone/>
              <a:defRPr sz="2400"/>
            </a:lvl3pPr>
            <a:lvl4pPr indent="-228600" lvl="3" marL="1828800" algn="ctr">
              <a:lnSpc>
                <a:spcPct val="100000"/>
              </a:lnSpc>
              <a:spcBef>
                <a:spcPts val="0"/>
              </a:spcBef>
              <a:spcAft>
                <a:spcPts val="0"/>
              </a:spcAft>
              <a:buClr>
                <a:srgbClr val="000000"/>
              </a:buClr>
              <a:buSzPts val="2400"/>
              <a:buFont typeface="Helvetica Neue"/>
              <a:buNone/>
              <a:defRPr sz="2400"/>
            </a:lvl4pPr>
            <a:lvl5pPr indent="-228600" lvl="4" marL="2286000" algn="ctr">
              <a:lnSpc>
                <a:spcPct val="100000"/>
              </a:lnSpc>
              <a:spcBef>
                <a:spcPts val="0"/>
              </a:spcBef>
              <a:spcAft>
                <a:spcPts val="0"/>
              </a:spcAft>
              <a:buClr>
                <a:srgbClr val="000000"/>
              </a:buClr>
              <a:buSzPts val="2400"/>
              <a:buFont typeface="Helvetica Neue"/>
              <a:buNone/>
              <a:defRPr sz="24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66" name="Google Shape;166;p41"/>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p:cSld name="Title - Top">
    <p:spTree>
      <p:nvGrpSpPr>
        <p:cNvPr id="167" name="Shape 167"/>
        <p:cNvGrpSpPr/>
        <p:nvPr/>
      </p:nvGrpSpPr>
      <p:grpSpPr>
        <a:xfrm>
          <a:off x="0" y="0"/>
          <a:ext cx="0" cy="0"/>
          <a:chOff x="0" y="0"/>
          <a:chExt cx="0" cy="0"/>
        </a:xfrm>
      </p:grpSpPr>
      <p:sp>
        <p:nvSpPr>
          <p:cNvPr id="168" name="Google Shape;168;p42"/>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69" name="Google Shape;169;p42"/>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70" name="Shape 170"/>
        <p:cNvGrpSpPr/>
        <p:nvPr/>
      </p:nvGrpSpPr>
      <p:grpSpPr>
        <a:xfrm>
          <a:off x="0" y="0"/>
          <a:ext cx="0" cy="0"/>
          <a:chOff x="0" y="0"/>
          <a:chExt cx="0" cy="0"/>
        </a:xfrm>
      </p:grpSpPr>
      <p:sp>
        <p:nvSpPr>
          <p:cNvPr id="171" name="Google Shape;171;p43"/>
          <p:cNvSpPr/>
          <p:nvPr>
            <p:ph idx="2" type="pic"/>
          </p:nvPr>
        </p:nvSpPr>
        <p:spPr>
          <a:xfrm>
            <a:off x="2678906" y="1366242"/>
            <a:ext cx="6630398" cy="3314988"/>
          </a:xfrm>
          <a:prstGeom prst="rect">
            <a:avLst/>
          </a:prstGeom>
          <a:noFill/>
          <a:ln>
            <a:noFill/>
          </a:ln>
        </p:spPr>
      </p:sp>
      <p:sp>
        <p:nvSpPr>
          <p:cNvPr id="172" name="Google Shape;172;p43"/>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73" name="Google Shape;173;p43"/>
          <p:cNvSpPr txBox="1"/>
          <p:nvPr>
            <p:ph idx="1" type="body"/>
          </p:nvPr>
        </p:nvSpPr>
        <p:spPr>
          <a:xfrm>
            <a:off x="669727" y="1366242"/>
            <a:ext cx="3750680" cy="3314988"/>
          </a:xfrm>
          <a:prstGeom prst="rect">
            <a:avLst/>
          </a:prstGeom>
          <a:noFill/>
          <a:ln>
            <a:noFill/>
          </a:ln>
        </p:spPr>
        <p:txBody>
          <a:bodyPr anchorCtr="0" anchor="ctr" bIns="33350" lIns="33350" spcFirstLastPara="1" rIns="33350" wrap="square" tIns="333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74" name="Google Shape;174;p43"/>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Small">
  <p:cSld name="Title, Bullets &amp; Live Video Small">
    <p:spTree>
      <p:nvGrpSpPr>
        <p:cNvPr id="175" name="Shape 175"/>
        <p:cNvGrpSpPr/>
        <p:nvPr/>
      </p:nvGrpSpPr>
      <p:grpSpPr>
        <a:xfrm>
          <a:off x="0" y="0"/>
          <a:ext cx="0" cy="0"/>
          <a:chOff x="0" y="0"/>
          <a:chExt cx="0" cy="0"/>
        </a:xfrm>
      </p:grpSpPr>
      <p:sp>
        <p:nvSpPr>
          <p:cNvPr id="176" name="Google Shape;176;p44"/>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77" name="Google Shape;177;p44"/>
          <p:cNvSpPr txBox="1"/>
          <p:nvPr>
            <p:ph idx="1" type="body"/>
          </p:nvPr>
        </p:nvSpPr>
        <p:spPr>
          <a:xfrm>
            <a:off x="669727" y="1366242"/>
            <a:ext cx="3750680" cy="3314988"/>
          </a:xfrm>
          <a:prstGeom prst="rect">
            <a:avLst/>
          </a:prstGeom>
          <a:noFill/>
          <a:ln>
            <a:noFill/>
          </a:ln>
        </p:spPr>
        <p:txBody>
          <a:bodyPr anchorCtr="0" anchor="ctr" bIns="33350" lIns="33350" spcFirstLastPara="1" rIns="33350" wrap="square" tIns="333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78" name="Google Shape;178;p44"/>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Live Video Large">
  <p:cSld name="Title, Bullets &amp; Live Video Large">
    <p:spTree>
      <p:nvGrpSpPr>
        <p:cNvPr id="179" name="Shape 179"/>
        <p:cNvGrpSpPr/>
        <p:nvPr/>
      </p:nvGrpSpPr>
      <p:grpSpPr>
        <a:xfrm>
          <a:off x="0" y="0"/>
          <a:ext cx="0" cy="0"/>
          <a:chOff x="0" y="0"/>
          <a:chExt cx="0" cy="0"/>
        </a:xfrm>
      </p:grpSpPr>
      <p:sp>
        <p:nvSpPr>
          <p:cNvPr id="180" name="Google Shape;180;p45"/>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algn="ctr">
              <a:lnSpc>
                <a:spcPct val="100000"/>
              </a:lnSpc>
              <a:spcBef>
                <a:spcPts val="0"/>
              </a:spcBef>
              <a:spcAft>
                <a:spcPts val="0"/>
              </a:spcAft>
              <a:buClr>
                <a:srgbClr val="000000"/>
              </a:buClr>
              <a:buSzPts val="1200"/>
              <a:buNone/>
              <a:defRPr/>
            </a:lvl1pPr>
            <a:lvl2pPr lvl="1" algn="ctr">
              <a:lnSpc>
                <a:spcPct val="100000"/>
              </a:lnSpc>
              <a:spcBef>
                <a:spcPts val="0"/>
              </a:spcBef>
              <a:spcAft>
                <a:spcPts val="0"/>
              </a:spcAft>
              <a:buClr>
                <a:srgbClr val="000000"/>
              </a:buClr>
              <a:buSzPts val="1200"/>
              <a:buNone/>
              <a:defRPr/>
            </a:lvl2pPr>
            <a:lvl3pPr lvl="2" algn="ctr">
              <a:lnSpc>
                <a:spcPct val="100000"/>
              </a:lnSpc>
              <a:spcBef>
                <a:spcPts val="0"/>
              </a:spcBef>
              <a:spcAft>
                <a:spcPts val="0"/>
              </a:spcAft>
              <a:buClr>
                <a:srgbClr val="000000"/>
              </a:buClr>
              <a:buSzPts val="1200"/>
              <a:buNone/>
              <a:defRPr/>
            </a:lvl3pPr>
            <a:lvl4pPr lvl="3" algn="ctr">
              <a:lnSpc>
                <a:spcPct val="100000"/>
              </a:lnSpc>
              <a:spcBef>
                <a:spcPts val="0"/>
              </a:spcBef>
              <a:spcAft>
                <a:spcPts val="0"/>
              </a:spcAft>
              <a:buClr>
                <a:srgbClr val="000000"/>
              </a:buClr>
              <a:buSzPts val="1200"/>
              <a:buNone/>
              <a:defRPr/>
            </a:lvl4pPr>
            <a:lvl5pPr lvl="4" algn="ctr">
              <a:lnSpc>
                <a:spcPct val="100000"/>
              </a:lnSpc>
              <a:spcBef>
                <a:spcPts val="0"/>
              </a:spcBef>
              <a:spcAft>
                <a:spcPts val="0"/>
              </a:spcAft>
              <a:buClr>
                <a:srgbClr val="000000"/>
              </a:buClr>
              <a:buSzPts val="1200"/>
              <a:buNone/>
              <a:defRPr/>
            </a:lvl5pPr>
            <a:lvl6pPr lvl="5" algn="ctr">
              <a:lnSpc>
                <a:spcPct val="100000"/>
              </a:lnSpc>
              <a:spcBef>
                <a:spcPts val="0"/>
              </a:spcBef>
              <a:spcAft>
                <a:spcPts val="0"/>
              </a:spcAft>
              <a:buClr>
                <a:srgbClr val="000000"/>
              </a:buClr>
              <a:buSzPts val="1200"/>
              <a:buNone/>
              <a:defRPr/>
            </a:lvl6pPr>
            <a:lvl7pPr lvl="6" algn="ctr">
              <a:lnSpc>
                <a:spcPct val="100000"/>
              </a:lnSpc>
              <a:spcBef>
                <a:spcPts val="0"/>
              </a:spcBef>
              <a:spcAft>
                <a:spcPts val="0"/>
              </a:spcAft>
              <a:buClr>
                <a:srgbClr val="000000"/>
              </a:buClr>
              <a:buSzPts val="1200"/>
              <a:buNone/>
              <a:defRPr/>
            </a:lvl7pPr>
            <a:lvl8pPr lvl="7" algn="ctr">
              <a:lnSpc>
                <a:spcPct val="100000"/>
              </a:lnSpc>
              <a:spcBef>
                <a:spcPts val="0"/>
              </a:spcBef>
              <a:spcAft>
                <a:spcPts val="0"/>
              </a:spcAft>
              <a:buClr>
                <a:srgbClr val="000000"/>
              </a:buClr>
              <a:buSzPts val="1200"/>
              <a:buNone/>
              <a:defRPr/>
            </a:lvl8pPr>
            <a:lvl9pPr lvl="8" algn="ctr">
              <a:lnSpc>
                <a:spcPct val="100000"/>
              </a:lnSpc>
              <a:spcBef>
                <a:spcPts val="0"/>
              </a:spcBef>
              <a:spcAft>
                <a:spcPts val="0"/>
              </a:spcAft>
              <a:buClr>
                <a:srgbClr val="000000"/>
              </a:buClr>
              <a:buSzPts val="1200"/>
              <a:buNone/>
              <a:defRPr/>
            </a:lvl9pPr>
          </a:lstStyle>
          <a:p/>
        </p:txBody>
      </p:sp>
      <p:sp>
        <p:nvSpPr>
          <p:cNvPr id="181" name="Google Shape;181;p45"/>
          <p:cNvSpPr txBox="1"/>
          <p:nvPr>
            <p:ph idx="1" type="body"/>
          </p:nvPr>
        </p:nvSpPr>
        <p:spPr>
          <a:xfrm>
            <a:off x="669727" y="1366242"/>
            <a:ext cx="3750680" cy="3314988"/>
          </a:xfrm>
          <a:prstGeom prst="rect">
            <a:avLst/>
          </a:prstGeom>
          <a:noFill/>
          <a:ln>
            <a:noFill/>
          </a:ln>
        </p:spPr>
        <p:txBody>
          <a:bodyPr anchorCtr="0" anchor="ctr" bIns="33350" lIns="33350" spcFirstLastPara="1" rIns="33350" wrap="square" tIns="33350">
            <a:normAutofit/>
          </a:bodyPr>
          <a:lstStyle>
            <a:lvl1pPr indent="-393700" lvl="0" marL="457200" algn="l">
              <a:lnSpc>
                <a:spcPct val="100000"/>
              </a:lnSpc>
              <a:spcBef>
                <a:spcPts val="2100"/>
              </a:spcBef>
              <a:spcAft>
                <a:spcPts val="0"/>
              </a:spcAft>
              <a:buClr>
                <a:srgbClr val="000000"/>
              </a:buClr>
              <a:buSzPts val="2600"/>
              <a:buFont typeface="Helvetica Neue"/>
              <a:buChar char="•"/>
              <a:defRPr sz="1800"/>
            </a:lvl1pPr>
            <a:lvl2pPr indent="-393700" lvl="1" marL="914400" algn="l">
              <a:lnSpc>
                <a:spcPct val="100000"/>
              </a:lnSpc>
              <a:spcBef>
                <a:spcPts val="2100"/>
              </a:spcBef>
              <a:spcAft>
                <a:spcPts val="0"/>
              </a:spcAft>
              <a:buClr>
                <a:srgbClr val="000000"/>
              </a:buClr>
              <a:buSzPts val="2600"/>
              <a:buFont typeface="Helvetica Neue"/>
              <a:buChar char="•"/>
              <a:defRPr sz="1800"/>
            </a:lvl2pPr>
            <a:lvl3pPr indent="-393700" lvl="2" marL="1371600" algn="l">
              <a:lnSpc>
                <a:spcPct val="100000"/>
              </a:lnSpc>
              <a:spcBef>
                <a:spcPts val="2100"/>
              </a:spcBef>
              <a:spcAft>
                <a:spcPts val="0"/>
              </a:spcAft>
              <a:buClr>
                <a:srgbClr val="000000"/>
              </a:buClr>
              <a:buSzPts val="2600"/>
              <a:buFont typeface="Helvetica Neue"/>
              <a:buChar char="•"/>
              <a:defRPr sz="1800"/>
            </a:lvl3pPr>
            <a:lvl4pPr indent="-393700" lvl="3" marL="1828800" algn="l">
              <a:lnSpc>
                <a:spcPct val="100000"/>
              </a:lnSpc>
              <a:spcBef>
                <a:spcPts val="2100"/>
              </a:spcBef>
              <a:spcAft>
                <a:spcPts val="0"/>
              </a:spcAft>
              <a:buClr>
                <a:srgbClr val="000000"/>
              </a:buClr>
              <a:buSzPts val="2600"/>
              <a:buFont typeface="Helvetica Neue"/>
              <a:buChar char="•"/>
              <a:defRPr sz="1800"/>
            </a:lvl4pPr>
            <a:lvl5pPr indent="-393700" lvl="4" marL="2286000" algn="l">
              <a:lnSpc>
                <a:spcPct val="100000"/>
              </a:lnSpc>
              <a:spcBef>
                <a:spcPts val="2100"/>
              </a:spcBef>
              <a:spcAft>
                <a:spcPts val="0"/>
              </a:spcAft>
              <a:buClr>
                <a:srgbClr val="000000"/>
              </a:buClr>
              <a:buSzPts val="2600"/>
              <a:buFont typeface="Helvetica Neue"/>
              <a:buChar char="•"/>
              <a:defRPr sz="1800"/>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82" name="Google Shape;182;p45"/>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183" name="Shape 183"/>
        <p:cNvGrpSpPr/>
        <p:nvPr/>
      </p:nvGrpSpPr>
      <p:grpSpPr>
        <a:xfrm>
          <a:off x="0" y="0"/>
          <a:ext cx="0" cy="0"/>
          <a:chOff x="0" y="0"/>
          <a:chExt cx="0" cy="0"/>
        </a:xfrm>
      </p:grpSpPr>
      <p:sp>
        <p:nvSpPr>
          <p:cNvPr id="184" name="Google Shape;184;p46"/>
          <p:cNvSpPr txBox="1"/>
          <p:nvPr>
            <p:ph idx="1" type="body"/>
          </p:nvPr>
        </p:nvSpPr>
        <p:spPr>
          <a:xfrm>
            <a:off x="669727" y="669727"/>
            <a:ext cx="7804477" cy="3803994"/>
          </a:xfrm>
          <a:prstGeom prst="rect">
            <a:avLst/>
          </a:prstGeom>
          <a:noFill/>
          <a:ln>
            <a:noFill/>
          </a:ln>
        </p:spPr>
        <p:txBody>
          <a:bodyPr anchorCtr="0" anchor="ctr" bIns="33350" lIns="33350" spcFirstLastPara="1" rIns="33350" wrap="square" tIns="33350">
            <a:normAutofit/>
          </a:bodyPr>
          <a:lstStyle>
            <a:lvl1pPr indent="-336550" lvl="0" marL="457200" algn="l">
              <a:lnSpc>
                <a:spcPct val="100000"/>
              </a:lnSpc>
              <a:spcBef>
                <a:spcPts val="2800"/>
              </a:spcBef>
              <a:spcAft>
                <a:spcPts val="0"/>
              </a:spcAft>
              <a:buClr>
                <a:srgbClr val="000000"/>
              </a:buClr>
              <a:buSzPts val="1700"/>
              <a:buChar char="•"/>
              <a:defRPr/>
            </a:lvl1pPr>
            <a:lvl2pPr indent="-336550" lvl="1" marL="914400" algn="l">
              <a:lnSpc>
                <a:spcPct val="100000"/>
              </a:lnSpc>
              <a:spcBef>
                <a:spcPts val="2800"/>
              </a:spcBef>
              <a:spcAft>
                <a:spcPts val="0"/>
              </a:spcAft>
              <a:buClr>
                <a:srgbClr val="000000"/>
              </a:buClr>
              <a:buSzPts val="1700"/>
              <a:buChar char="•"/>
              <a:defRPr/>
            </a:lvl2pPr>
            <a:lvl3pPr indent="-336550" lvl="2" marL="1371600" algn="l">
              <a:lnSpc>
                <a:spcPct val="100000"/>
              </a:lnSpc>
              <a:spcBef>
                <a:spcPts val="2800"/>
              </a:spcBef>
              <a:spcAft>
                <a:spcPts val="0"/>
              </a:spcAft>
              <a:buClr>
                <a:srgbClr val="000000"/>
              </a:buClr>
              <a:buSzPts val="1700"/>
              <a:buChar char="•"/>
              <a:defRPr/>
            </a:lvl3pPr>
            <a:lvl4pPr indent="-336550" lvl="3" marL="1828800" algn="l">
              <a:lnSpc>
                <a:spcPct val="100000"/>
              </a:lnSpc>
              <a:spcBef>
                <a:spcPts val="2800"/>
              </a:spcBef>
              <a:spcAft>
                <a:spcPts val="0"/>
              </a:spcAft>
              <a:buClr>
                <a:srgbClr val="000000"/>
              </a:buClr>
              <a:buSzPts val="1700"/>
              <a:buChar char="•"/>
              <a:defRPr/>
            </a:lvl4pPr>
            <a:lvl5pPr indent="-336550" lvl="4" marL="2286000" algn="l">
              <a:lnSpc>
                <a:spcPct val="100000"/>
              </a:lnSpc>
              <a:spcBef>
                <a:spcPts val="2800"/>
              </a:spcBef>
              <a:spcAft>
                <a:spcPts val="0"/>
              </a:spcAft>
              <a:buClr>
                <a:srgbClr val="000000"/>
              </a:buClr>
              <a:buSzPts val="1700"/>
              <a:buChar char="•"/>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85" name="Google Shape;185;p46"/>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86" name="Shape 186"/>
        <p:cNvGrpSpPr/>
        <p:nvPr/>
      </p:nvGrpSpPr>
      <p:grpSpPr>
        <a:xfrm>
          <a:off x="0" y="0"/>
          <a:ext cx="0" cy="0"/>
          <a:chOff x="0" y="0"/>
          <a:chExt cx="0" cy="0"/>
        </a:xfrm>
      </p:grpSpPr>
      <p:sp>
        <p:nvSpPr>
          <p:cNvPr id="187" name="Google Shape;187;p47"/>
          <p:cNvSpPr/>
          <p:nvPr>
            <p:ph idx="2" type="pic"/>
          </p:nvPr>
        </p:nvSpPr>
        <p:spPr>
          <a:xfrm>
            <a:off x="4609951" y="2685604"/>
            <a:ext cx="3978281" cy="1988930"/>
          </a:xfrm>
          <a:prstGeom prst="rect">
            <a:avLst/>
          </a:prstGeom>
          <a:noFill/>
          <a:ln>
            <a:noFill/>
          </a:ln>
        </p:spPr>
      </p:sp>
      <p:sp>
        <p:nvSpPr>
          <p:cNvPr id="188" name="Google Shape;188;p47"/>
          <p:cNvSpPr/>
          <p:nvPr>
            <p:ph idx="3" type="pic"/>
          </p:nvPr>
        </p:nvSpPr>
        <p:spPr>
          <a:xfrm>
            <a:off x="4723805" y="395139"/>
            <a:ext cx="2109639" cy="2109639"/>
          </a:xfrm>
          <a:prstGeom prst="rect">
            <a:avLst/>
          </a:prstGeom>
          <a:noFill/>
          <a:ln>
            <a:noFill/>
          </a:ln>
        </p:spPr>
      </p:sp>
      <p:sp>
        <p:nvSpPr>
          <p:cNvPr id="189" name="Google Shape;189;p47"/>
          <p:cNvSpPr/>
          <p:nvPr>
            <p:ph idx="4" type="pic"/>
          </p:nvPr>
        </p:nvSpPr>
        <p:spPr>
          <a:xfrm>
            <a:off x="-1991320" y="468809"/>
            <a:ext cx="8411766" cy="4205988"/>
          </a:xfrm>
          <a:prstGeom prst="rect">
            <a:avLst/>
          </a:prstGeom>
          <a:noFill/>
          <a:ln>
            <a:noFill/>
          </a:ln>
        </p:spPr>
      </p:sp>
      <p:sp>
        <p:nvSpPr>
          <p:cNvPr id="190" name="Google Shape;190;p47"/>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191" name="Shape 191"/>
        <p:cNvGrpSpPr/>
        <p:nvPr/>
      </p:nvGrpSpPr>
      <p:grpSpPr>
        <a:xfrm>
          <a:off x="0" y="0"/>
          <a:ext cx="0" cy="0"/>
          <a:chOff x="0" y="0"/>
          <a:chExt cx="0" cy="0"/>
        </a:xfrm>
      </p:grpSpPr>
      <p:sp>
        <p:nvSpPr>
          <p:cNvPr id="192" name="Google Shape;192;p48"/>
          <p:cNvSpPr txBox="1"/>
          <p:nvPr>
            <p:ph idx="1" type="body"/>
          </p:nvPr>
        </p:nvSpPr>
        <p:spPr>
          <a:xfrm>
            <a:off x="892969" y="3355330"/>
            <a:ext cx="7358133" cy="243316"/>
          </a:xfrm>
          <a:prstGeom prst="rect">
            <a:avLst/>
          </a:prstGeom>
          <a:noFill/>
          <a:ln>
            <a:noFill/>
          </a:ln>
        </p:spPr>
        <p:txBody>
          <a:bodyPr anchorCtr="0" anchor="t" bIns="33350" lIns="33350" spcFirstLastPara="1" rIns="33350" wrap="square" tIns="33350">
            <a:spAutoFit/>
          </a:bodyPr>
          <a:lstStyle>
            <a:lvl1pPr indent="-228600" lvl="0" marL="457200" algn="ctr">
              <a:lnSpc>
                <a:spcPct val="100000"/>
              </a:lnSpc>
              <a:spcBef>
                <a:spcPts val="0"/>
              </a:spcBef>
              <a:spcAft>
                <a:spcPts val="0"/>
              </a:spcAft>
              <a:buClr>
                <a:srgbClr val="000000"/>
              </a:buClr>
              <a:buSzPts val="1500"/>
              <a:buFont typeface="Helvetica Neue"/>
              <a:buNone/>
              <a:defRPr i="1" sz="1500"/>
            </a:lvl1pPr>
            <a:lvl2pPr indent="-336550" lvl="1" marL="914400" algn="l">
              <a:lnSpc>
                <a:spcPct val="100000"/>
              </a:lnSpc>
              <a:spcBef>
                <a:spcPts val="2800"/>
              </a:spcBef>
              <a:spcAft>
                <a:spcPts val="0"/>
              </a:spcAft>
              <a:buClr>
                <a:srgbClr val="000000"/>
              </a:buClr>
              <a:buSzPts val="1700"/>
              <a:buChar char="•"/>
              <a:defRPr/>
            </a:lvl2pPr>
            <a:lvl3pPr indent="-336550" lvl="2" marL="1371600" algn="l">
              <a:lnSpc>
                <a:spcPct val="100000"/>
              </a:lnSpc>
              <a:spcBef>
                <a:spcPts val="2800"/>
              </a:spcBef>
              <a:spcAft>
                <a:spcPts val="0"/>
              </a:spcAft>
              <a:buClr>
                <a:srgbClr val="000000"/>
              </a:buClr>
              <a:buSzPts val="1700"/>
              <a:buChar char="•"/>
              <a:defRPr/>
            </a:lvl3pPr>
            <a:lvl4pPr indent="-336550" lvl="3" marL="1828800" algn="l">
              <a:lnSpc>
                <a:spcPct val="100000"/>
              </a:lnSpc>
              <a:spcBef>
                <a:spcPts val="2800"/>
              </a:spcBef>
              <a:spcAft>
                <a:spcPts val="0"/>
              </a:spcAft>
              <a:buClr>
                <a:srgbClr val="000000"/>
              </a:buClr>
              <a:buSzPts val="1700"/>
              <a:buChar char="•"/>
              <a:defRPr/>
            </a:lvl4pPr>
            <a:lvl5pPr indent="-336550" lvl="4" marL="2286000" algn="l">
              <a:lnSpc>
                <a:spcPct val="100000"/>
              </a:lnSpc>
              <a:spcBef>
                <a:spcPts val="2800"/>
              </a:spcBef>
              <a:spcAft>
                <a:spcPts val="0"/>
              </a:spcAft>
              <a:buClr>
                <a:srgbClr val="000000"/>
              </a:buClr>
              <a:buSzPts val="1700"/>
              <a:buChar char="•"/>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93" name="Google Shape;193;p48"/>
          <p:cNvSpPr txBox="1"/>
          <p:nvPr>
            <p:ph idx="2" type="body"/>
          </p:nvPr>
        </p:nvSpPr>
        <p:spPr>
          <a:xfrm>
            <a:off x="892969" y="2250235"/>
            <a:ext cx="7358133" cy="321627"/>
          </a:xfrm>
          <a:prstGeom prst="rect">
            <a:avLst/>
          </a:prstGeom>
          <a:noFill/>
          <a:ln>
            <a:noFill/>
          </a:ln>
        </p:spPr>
        <p:txBody>
          <a:bodyPr anchorCtr="0" anchor="ctr" bIns="33350" lIns="33350" spcFirstLastPara="1" rIns="33350" wrap="square" tIns="33350">
            <a:spAutoFit/>
          </a:bodyPr>
          <a:lstStyle>
            <a:lvl1pPr indent="-228600" lvl="0" marL="457200" algn="ctr">
              <a:lnSpc>
                <a:spcPct val="100000"/>
              </a:lnSpc>
              <a:spcBef>
                <a:spcPts val="0"/>
              </a:spcBef>
              <a:spcAft>
                <a:spcPts val="0"/>
              </a:spcAft>
              <a:buClr>
                <a:srgbClr val="000000"/>
              </a:buClr>
              <a:buSzPts val="2300"/>
              <a:buFont typeface="Helvetica Neue"/>
              <a:buNone/>
              <a:defRPr sz="2300">
                <a:latin typeface="Helvetica Neue"/>
                <a:ea typeface="Helvetica Neue"/>
                <a:cs typeface="Helvetica Neue"/>
                <a:sym typeface="Helvetica Neue"/>
              </a:defRPr>
            </a:lvl1pPr>
            <a:lvl2pPr indent="-336550" lvl="1" marL="914400" algn="l">
              <a:lnSpc>
                <a:spcPct val="100000"/>
              </a:lnSpc>
              <a:spcBef>
                <a:spcPts val="2800"/>
              </a:spcBef>
              <a:spcAft>
                <a:spcPts val="0"/>
              </a:spcAft>
              <a:buClr>
                <a:srgbClr val="000000"/>
              </a:buClr>
              <a:buSzPts val="1700"/>
              <a:buChar char="•"/>
              <a:defRPr/>
            </a:lvl2pPr>
            <a:lvl3pPr indent="-336550" lvl="2" marL="1371600" algn="l">
              <a:lnSpc>
                <a:spcPct val="100000"/>
              </a:lnSpc>
              <a:spcBef>
                <a:spcPts val="2800"/>
              </a:spcBef>
              <a:spcAft>
                <a:spcPts val="0"/>
              </a:spcAft>
              <a:buClr>
                <a:srgbClr val="000000"/>
              </a:buClr>
              <a:buSzPts val="1700"/>
              <a:buChar char="•"/>
              <a:defRPr/>
            </a:lvl3pPr>
            <a:lvl4pPr indent="-336550" lvl="3" marL="1828800" algn="l">
              <a:lnSpc>
                <a:spcPct val="100000"/>
              </a:lnSpc>
              <a:spcBef>
                <a:spcPts val="2800"/>
              </a:spcBef>
              <a:spcAft>
                <a:spcPts val="0"/>
              </a:spcAft>
              <a:buClr>
                <a:srgbClr val="000000"/>
              </a:buClr>
              <a:buSzPts val="1700"/>
              <a:buChar char="•"/>
              <a:defRPr/>
            </a:lvl4pPr>
            <a:lvl5pPr indent="-336550" lvl="4" marL="2286000" algn="l">
              <a:lnSpc>
                <a:spcPct val="100000"/>
              </a:lnSpc>
              <a:spcBef>
                <a:spcPts val="2800"/>
              </a:spcBef>
              <a:spcAft>
                <a:spcPts val="0"/>
              </a:spcAft>
              <a:buClr>
                <a:srgbClr val="000000"/>
              </a:buClr>
              <a:buSzPts val="1700"/>
              <a:buChar char="•"/>
              <a:defRPr/>
            </a:lvl5pPr>
            <a:lvl6pPr indent="-336550" lvl="5" marL="2743200" algn="l">
              <a:lnSpc>
                <a:spcPct val="100000"/>
              </a:lnSpc>
              <a:spcBef>
                <a:spcPts val="2800"/>
              </a:spcBef>
              <a:spcAft>
                <a:spcPts val="0"/>
              </a:spcAft>
              <a:buClr>
                <a:srgbClr val="000000"/>
              </a:buClr>
              <a:buSzPts val="1700"/>
              <a:buChar char="•"/>
              <a:defRPr/>
            </a:lvl6pPr>
            <a:lvl7pPr indent="-336550" lvl="6" marL="3200400" algn="l">
              <a:lnSpc>
                <a:spcPct val="100000"/>
              </a:lnSpc>
              <a:spcBef>
                <a:spcPts val="2800"/>
              </a:spcBef>
              <a:spcAft>
                <a:spcPts val="0"/>
              </a:spcAft>
              <a:buClr>
                <a:srgbClr val="000000"/>
              </a:buClr>
              <a:buSzPts val="1700"/>
              <a:buChar char="•"/>
              <a:defRPr/>
            </a:lvl7pPr>
            <a:lvl8pPr indent="-336550" lvl="7" marL="3657600" algn="l">
              <a:lnSpc>
                <a:spcPct val="100000"/>
              </a:lnSpc>
              <a:spcBef>
                <a:spcPts val="2800"/>
              </a:spcBef>
              <a:spcAft>
                <a:spcPts val="0"/>
              </a:spcAft>
              <a:buClr>
                <a:srgbClr val="000000"/>
              </a:buClr>
              <a:buSzPts val="1700"/>
              <a:buChar char="•"/>
              <a:defRPr/>
            </a:lvl8pPr>
            <a:lvl9pPr indent="-336550" lvl="8" marL="4114800" algn="l">
              <a:lnSpc>
                <a:spcPct val="100000"/>
              </a:lnSpc>
              <a:spcBef>
                <a:spcPts val="2800"/>
              </a:spcBef>
              <a:spcAft>
                <a:spcPts val="0"/>
              </a:spcAft>
              <a:buClr>
                <a:srgbClr val="000000"/>
              </a:buClr>
              <a:buSzPts val="1700"/>
              <a:buChar char="•"/>
              <a:defRPr/>
            </a:lvl9pPr>
          </a:lstStyle>
          <a:p/>
        </p:txBody>
      </p:sp>
      <p:sp>
        <p:nvSpPr>
          <p:cNvPr id="194" name="Google Shape;194;p48"/>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95" name="Shape 195"/>
        <p:cNvGrpSpPr/>
        <p:nvPr/>
      </p:nvGrpSpPr>
      <p:grpSpPr>
        <a:xfrm>
          <a:off x="0" y="0"/>
          <a:ext cx="0" cy="0"/>
          <a:chOff x="0" y="0"/>
          <a:chExt cx="0" cy="0"/>
        </a:xfrm>
      </p:grpSpPr>
      <p:sp>
        <p:nvSpPr>
          <p:cNvPr id="196" name="Google Shape;196;p49"/>
          <p:cNvSpPr/>
          <p:nvPr>
            <p:ph idx="2" type="pic"/>
          </p:nvPr>
        </p:nvSpPr>
        <p:spPr>
          <a:xfrm>
            <a:off x="-919758" y="-26789"/>
            <a:ext cx="10394156" cy="5197131"/>
          </a:xfrm>
          <a:prstGeom prst="rect">
            <a:avLst/>
          </a:prstGeom>
          <a:noFill/>
          <a:ln>
            <a:noFill/>
          </a:ln>
        </p:spPr>
      </p:sp>
      <p:sp>
        <p:nvSpPr>
          <p:cNvPr id="197" name="Google Shape;197;p49"/>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1000"/>
              <a:buFont typeface="Helvetica Neue Light"/>
              <a:buNone/>
              <a:defRPr sz="10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3" name="Shape 203"/>
        <p:cNvGrpSpPr/>
        <p:nvPr/>
      </p:nvGrpSpPr>
      <p:grpSpPr>
        <a:xfrm>
          <a:off x="0" y="0"/>
          <a:ext cx="0" cy="0"/>
          <a:chOff x="0" y="0"/>
          <a:chExt cx="0" cy="0"/>
        </a:xfrm>
      </p:grpSpPr>
      <p:sp>
        <p:nvSpPr>
          <p:cNvPr id="204" name="Google Shape;204;p5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dk1"/>
              </a:buClr>
              <a:buSzPts val="5200"/>
              <a:buNone/>
              <a:defRPr sz="5200">
                <a:solidFill>
                  <a:schemeClr val="dk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05" name="Google Shape;205;p51"/>
          <p:cNvSpPr txBox="1"/>
          <p:nvPr>
            <p:ph idx="1" type="subTitle"/>
          </p:nvPr>
        </p:nvSpPr>
        <p:spPr>
          <a:xfrm>
            <a:off x="311700" y="2852225"/>
            <a:ext cx="35235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1"/>
              </a:buClr>
              <a:buSzPts val="3200"/>
              <a:buNone/>
              <a:defRPr b="1" sz="3200">
                <a:solidFill>
                  <a:schemeClr val="dk1"/>
                </a:solidFill>
              </a:defRPr>
            </a:lvl1pPr>
            <a:lvl2pPr lvl="1" algn="ctr">
              <a:lnSpc>
                <a:spcPct val="100000"/>
              </a:lnSpc>
              <a:spcBef>
                <a:spcPts val="0"/>
              </a:spcBef>
              <a:spcAft>
                <a:spcPts val="0"/>
              </a:spcAft>
              <a:buClr>
                <a:schemeClr val="dk1"/>
              </a:buClr>
              <a:buSzPts val="3600"/>
              <a:buNone/>
              <a:defRPr b="1" sz="3600">
                <a:solidFill>
                  <a:schemeClr val="dk1"/>
                </a:solidFill>
              </a:defRPr>
            </a:lvl2pPr>
            <a:lvl3pPr lvl="2" algn="ctr">
              <a:lnSpc>
                <a:spcPct val="100000"/>
              </a:lnSpc>
              <a:spcBef>
                <a:spcPts val="0"/>
              </a:spcBef>
              <a:spcAft>
                <a:spcPts val="0"/>
              </a:spcAft>
              <a:buClr>
                <a:schemeClr val="dk1"/>
              </a:buClr>
              <a:buSzPts val="3600"/>
              <a:buNone/>
              <a:defRPr b="1" sz="3600">
                <a:solidFill>
                  <a:schemeClr val="dk1"/>
                </a:solidFill>
              </a:defRPr>
            </a:lvl3pPr>
            <a:lvl4pPr lvl="3" algn="ctr">
              <a:lnSpc>
                <a:spcPct val="100000"/>
              </a:lnSpc>
              <a:spcBef>
                <a:spcPts val="0"/>
              </a:spcBef>
              <a:spcAft>
                <a:spcPts val="0"/>
              </a:spcAft>
              <a:buClr>
                <a:schemeClr val="dk1"/>
              </a:buClr>
              <a:buSzPts val="3600"/>
              <a:buNone/>
              <a:defRPr b="1" sz="3600">
                <a:solidFill>
                  <a:schemeClr val="dk1"/>
                </a:solidFill>
              </a:defRPr>
            </a:lvl4pPr>
            <a:lvl5pPr lvl="4" algn="ctr">
              <a:lnSpc>
                <a:spcPct val="100000"/>
              </a:lnSpc>
              <a:spcBef>
                <a:spcPts val="0"/>
              </a:spcBef>
              <a:spcAft>
                <a:spcPts val="0"/>
              </a:spcAft>
              <a:buClr>
                <a:schemeClr val="dk1"/>
              </a:buClr>
              <a:buSzPts val="3600"/>
              <a:buNone/>
              <a:defRPr b="1" sz="3600">
                <a:solidFill>
                  <a:schemeClr val="dk1"/>
                </a:solidFill>
              </a:defRPr>
            </a:lvl5pPr>
            <a:lvl6pPr lvl="5" algn="ctr">
              <a:lnSpc>
                <a:spcPct val="100000"/>
              </a:lnSpc>
              <a:spcBef>
                <a:spcPts val="0"/>
              </a:spcBef>
              <a:spcAft>
                <a:spcPts val="0"/>
              </a:spcAft>
              <a:buClr>
                <a:schemeClr val="dk1"/>
              </a:buClr>
              <a:buSzPts val="3600"/>
              <a:buNone/>
              <a:defRPr b="1" sz="3600">
                <a:solidFill>
                  <a:schemeClr val="dk1"/>
                </a:solidFill>
              </a:defRPr>
            </a:lvl6pPr>
            <a:lvl7pPr lvl="6" algn="ctr">
              <a:lnSpc>
                <a:spcPct val="100000"/>
              </a:lnSpc>
              <a:spcBef>
                <a:spcPts val="0"/>
              </a:spcBef>
              <a:spcAft>
                <a:spcPts val="0"/>
              </a:spcAft>
              <a:buClr>
                <a:schemeClr val="dk1"/>
              </a:buClr>
              <a:buSzPts val="3600"/>
              <a:buNone/>
              <a:defRPr b="1" sz="3600">
                <a:solidFill>
                  <a:schemeClr val="dk1"/>
                </a:solidFill>
              </a:defRPr>
            </a:lvl7pPr>
            <a:lvl8pPr lvl="7" algn="ctr">
              <a:lnSpc>
                <a:spcPct val="100000"/>
              </a:lnSpc>
              <a:spcBef>
                <a:spcPts val="0"/>
              </a:spcBef>
              <a:spcAft>
                <a:spcPts val="0"/>
              </a:spcAft>
              <a:buClr>
                <a:schemeClr val="dk1"/>
              </a:buClr>
              <a:buSzPts val="3600"/>
              <a:buNone/>
              <a:defRPr b="1" sz="3600">
                <a:solidFill>
                  <a:schemeClr val="dk1"/>
                </a:solidFill>
              </a:defRPr>
            </a:lvl8pPr>
            <a:lvl9pPr lvl="8" algn="ctr">
              <a:lnSpc>
                <a:spcPct val="100000"/>
              </a:lnSpc>
              <a:spcBef>
                <a:spcPts val="0"/>
              </a:spcBef>
              <a:spcAft>
                <a:spcPts val="0"/>
              </a:spcAft>
              <a:buClr>
                <a:schemeClr val="dk1"/>
              </a:buClr>
              <a:buSzPts val="3600"/>
              <a:buNone/>
              <a:defRPr b="1" sz="3600">
                <a:solidFill>
                  <a:schemeClr val="dk1"/>
                </a:solidFill>
              </a:defRPr>
            </a:lvl9pPr>
          </a:lstStyle>
          <a:p/>
        </p:txBody>
      </p:sp>
      <p:pic>
        <p:nvPicPr>
          <p:cNvPr id="206" name="Google Shape;206;p51"/>
          <p:cNvPicPr preferRelativeResize="0"/>
          <p:nvPr/>
        </p:nvPicPr>
        <p:blipFill>
          <a:blip r:embed="rId2">
            <a:alphaModFix/>
          </a:blip>
          <a:stretch>
            <a:fillRect/>
          </a:stretch>
        </p:blipFill>
        <p:spPr>
          <a:xfrm>
            <a:off x="4737425" y="2949100"/>
            <a:ext cx="4094874" cy="123350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7" name="Shape 207"/>
        <p:cNvGrpSpPr/>
        <p:nvPr/>
      </p:nvGrpSpPr>
      <p:grpSpPr>
        <a:xfrm>
          <a:off x="0" y="0"/>
          <a:ext cx="0" cy="0"/>
          <a:chOff x="0" y="0"/>
          <a:chExt cx="0" cy="0"/>
        </a:xfrm>
      </p:grpSpPr>
      <p:sp>
        <p:nvSpPr>
          <p:cNvPr id="208" name="Google Shape;208;p52"/>
          <p:cNvSpPr txBox="1"/>
          <p:nvPr>
            <p:ph type="title"/>
          </p:nvPr>
        </p:nvSpPr>
        <p:spPr>
          <a:xfrm>
            <a:off x="266525"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3600"/>
              <a:buNone/>
              <a:defRPr sz="3600">
                <a:solidFill>
                  <a:schemeClr val="accent5"/>
                </a:solidFill>
              </a:defRPr>
            </a:lvl1pPr>
            <a:lvl2pPr lvl="1" algn="ctr">
              <a:spcBef>
                <a:spcPts val="0"/>
              </a:spcBef>
              <a:spcAft>
                <a:spcPts val="0"/>
              </a:spcAft>
              <a:buClr>
                <a:schemeClr val="accent5"/>
              </a:buClr>
              <a:buSzPts val="3600"/>
              <a:buNone/>
              <a:defRPr sz="3600">
                <a:solidFill>
                  <a:schemeClr val="accent5"/>
                </a:solidFill>
              </a:defRPr>
            </a:lvl2pPr>
            <a:lvl3pPr lvl="2" algn="ctr">
              <a:spcBef>
                <a:spcPts val="0"/>
              </a:spcBef>
              <a:spcAft>
                <a:spcPts val="0"/>
              </a:spcAft>
              <a:buClr>
                <a:schemeClr val="accent5"/>
              </a:buClr>
              <a:buSzPts val="3600"/>
              <a:buNone/>
              <a:defRPr sz="3600">
                <a:solidFill>
                  <a:schemeClr val="accent5"/>
                </a:solidFill>
              </a:defRPr>
            </a:lvl3pPr>
            <a:lvl4pPr lvl="3" algn="ctr">
              <a:spcBef>
                <a:spcPts val="0"/>
              </a:spcBef>
              <a:spcAft>
                <a:spcPts val="0"/>
              </a:spcAft>
              <a:buClr>
                <a:schemeClr val="accent5"/>
              </a:buClr>
              <a:buSzPts val="3600"/>
              <a:buNone/>
              <a:defRPr sz="3600">
                <a:solidFill>
                  <a:schemeClr val="accent5"/>
                </a:solidFill>
              </a:defRPr>
            </a:lvl4pPr>
            <a:lvl5pPr lvl="4" algn="ctr">
              <a:spcBef>
                <a:spcPts val="0"/>
              </a:spcBef>
              <a:spcAft>
                <a:spcPts val="0"/>
              </a:spcAft>
              <a:buClr>
                <a:schemeClr val="accent5"/>
              </a:buClr>
              <a:buSzPts val="3600"/>
              <a:buNone/>
              <a:defRPr sz="3600">
                <a:solidFill>
                  <a:schemeClr val="accent5"/>
                </a:solidFill>
              </a:defRPr>
            </a:lvl5pPr>
            <a:lvl6pPr lvl="5" algn="ctr">
              <a:spcBef>
                <a:spcPts val="0"/>
              </a:spcBef>
              <a:spcAft>
                <a:spcPts val="0"/>
              </a:spcAft>
              <a:buClr>
                <a:schemeClr val="accent5"/>
              </a:buClr>
              <a:buSzPts val="3600"/>
              <a:buNone/>
              <a:defRPr sz="3600">
                <a:solidFill>
                  <a:schemeClr val="accent5"/>
                </a:solidFill>
              </a:defRPr>
            </a:lvl6pPr>
            <a:lvl7pPr lvl="6" algn="ctr">
              <a:spcBef>
                <a:spcPts val="0"/>
              </a:spcBef>
              <a:spcAft>
                <a:spcPts val="0"/>
              </a:spcAft>
              <a:buClr>
                <a:schemeClr val="accent5"/>
              </a:buClr>
              <a:buSzPts val="3600"/>
              <a:buNone/>
              <a:defRPr sz="3600">
                <a:solidFill>
                  <a:schemeClr val="accent5"/>
                </a:solidFill>
              </a:defRPr>
            </a:lvl7pPr>
            <a:lvl8pPr lvl="7" algn="ctr">
              <a:spcBef>
                <a:spcPts val="0"/>
              </a:spcBef>
              <a:spcAft>
                <a:spcPts val="0"/>
              </a:spcAft>
              <a:buClr>
                <a:schemeClr val="accent5"/>
              </a:buClr>
              <a:buSzPts val="3600"/>
              <a:buNone/>
              <a:defRPr sz="3600">
                <a:solidFill>
                  <a:schemeClr val="accent5"/>
                </a:solidFill>
              </a:defRPr>
            </a:lvl8pPr>
            <a:lvl9pPr lvl="8" algn="ctr">
              <a:spcBef>
                <a:spcPts val="0"/>
              </a:spcBef>
              <a:spcAft>
                <a:spcPts val="0"/>
              </a:spcAft>
              <a:buClr>
                <a:schemeClr val="accent5"/>
              </a:buClr>
              <a:buSzPts val="3600"/>
              <a:buNone/>
              <a:defRPr sz="3600">
                <a:solidFill>
                  <a:schemeClr val="accent5"/>
                </a:solidFill>
              </a:defRPr>
            </a:lvl9pPr>
          </a:lstStyle>
          <a:p/>
        </p:txBody>
      </p:sp>
      <p:sp>
        <p:nvSpPr>
          <p:cNvPr id="209" name="Google Shape;20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0" name="Google Shape;210;p52"/>
          <p:cNvPicPr preferRelativeResize="0"/>
          <p:nvPr/>
        </p:nvPicPr>
        <p:blipFill>
          <a:blip r:embed="rId2">
            <a:alphaModFix/>
          </a:blip>
          <a:stretch>
            <a:fillRect/>
          </a:stretch>
        </p:blipFill>
        <p:spPr>
          <a:xfrm>
            <a:off x="173050" y="4217025"/>
            <a:ext cx="2839751" cy="8554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 name="Shape 211"/>
        <p:cNvGrpSpPr/>
        <p:nvPr/>
      </p:nvGrpSpPr>
      <p:grpSpPr>
        <a:xfrm>
          <a:off x="0" y="0"/>
          <a:ext cx="0" cy="0"/>
          <a:chOff x="0" y="0"/>
          <a:chExt cx="0" cy="0"/>
        </a:xfrm>
      </p:grpSpPr>
      <p:sp>
        <p:nvSpPr>
          <p:cNvPr id="212" name="Google Shape;212;p53"/>
          <p:cNvSpPr txBox="1"/>
          <p:nvPr/>
        </p:nvSpPr>
        <p:spPr>
          <a:xfrm>
            <a:off x="0" y="0"/>
            <a:ext cx="9144000" cy="778500"/>
          </a:xfrm>
          <a:prstGeom prst="rect">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171450" rtl="0" algn="l">
              <a:lnSpc>
                <a:spcPct val="100000"/>
              </a:lnSpc>
              <a:spcBef>
                <a:spcPts val="0"/>
              </a:spcBef>
              <a:spcAft>
                <a:spcPts val="0"/>
              </a:spcAft>
              <a:buNone/>
            </a:pPr>
            <a:r>
              <a:t/>
            </a:r>
            <a:endParaRPr b="1" sz="3000">
              <a:solidFill>
                <a:schemeClr val="lt1"/>
              </a:solidFill>
            </a:endParaRPr>
          </a:p>
        </p:txBody>
      </p:sp>
      <p:sp>
        <p:nvSpPr>
          <p:cNvPr id="213" name="Google Shape;213;p53"/>
          <p:cNvSpPr txBox="1"/>
          <p:nvPr>
            <p:ph type="title"/>
          </p:nvPr>
        </p:nvSpPr>
        <p:spPr>
          <a:xfrm>
            <a:off x="311700" y="102900"/>
            <a:ext cx="8520600" cy="572700"/>
          </a:xfrm>
          <a:prstGeom prst="rect">
            <a:avLst/>
          </a:prstGeom>
          <a:noFill/>
        </p:spPr>
        <p:txBody>
          <a:bodyPr anchorCtr="0" anchor="t" bIns="91425" lIns="91425" spcFirstLastPara="1" rIns="91425" wrap="square" tIns="91425">
            <a:normAutofit/>
          </a:bodyPr>
          <a:lstStyle>
            <a:lvl1pPr lvl="0">
              <a:spcBef>
                <a:spcPts val="0"/>
              </a:spcBef>
              <a:spcAft>
                <a:spcPts val="0"/>
              </a:spcAft>
              <a:buClr>
                <a:schemeClr val="lt1"/>
              </a:buClr>
              <a:buSzPts val="3000"/>
              <a:buNone/>
              <a:defRPr b="1" sz="30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4" name="Google Shape;214;p53"/>
          <p:cNvSpPr txBox="1"/>
          <p:nvPr>
            <p:ph idx="1" type="body"/>
          </p:nvPr>
        </p:nvSpPr>
        <p:spPr>
          <a:xfrm>
            <a:off x="311700" y="874650"/>
            <a:ext cx="8520600" cy="3694200"/>
          </a:xfrm>
          <a:prstGeom prst="rect">
            <a:avLst/>
          </a:prstGeom>
        </p:spPr>
        <p:txBody>
          <a:bodyPr anchorCtr="0" anchor="t" bIns="91425" lIns="91425" spcFirstLastPara="1" rIns="91425" wrap="square" tIns="91425">
            <a:normAutofit/>
          </a:bodyPr>
          <a:lstStyle>
            <a:lvl1pPr indent="-381000" lvl="0" marL="457200">
              <a:spcBef>
                <a:spcPts val="0"/>
              </a:spcBef>
              <a:spcAft>
                <a:spcPts val="0"/>
              </a:spcAft>
              <a:buSzPts val="2400"/>
              <a:buChar char="●"/>
              <a:defRPr sz="24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215" name="Google Shape;21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16" name="Google Shape;216;p53"/>
          <p:cNvPicPr preferRelativeResize="0"/>
          <p:nvPr/>
        </p:nvPicPr>
        <p:blipFill>
          <a:blip r:embed="rId2">
            <a:alphaModFix/>
          </a:blip>
          <a:stretch>
            <a:fillRect/>
          </a:stretch>
        </p:blipFill>
        <p:spPr>
          <a:xfrm>
            <a:off x="173050" y="4217025"/>
            <a:ext cx="2839751" cy="8554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7" name="Shape 217"/>
        <p:cNvGrpSpPr/>
        <p:nvPr/>
      </p:nvGrpSpPr>
      <p:grpSpPr>
        <a:xfrm>
          <a:off x="0" y="0"/>
          <a:ext cx="0" cy="0"/>
          <a:chOff x="0" y="0"/>
          <a:chExt cx="0" cy="0"/>
        </a:xfrm>
      </p:grpSpPr>
      <p:sp>
        <p:nvSpPr>
          <p:cNvPr id="218" name="Google Shape;218;p54"/>
          <p:cNvSpPr txBox="1"/>
          <p:nvPr>
            <p:ph type="title"/>
          </p:nvPr>
        </p:nvSpPr>
        <p:spPr>
          <a:xfrm>
            <a:off x="311700" y="1029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9" name="Google Shape;219;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20" name="Google Shape;220;p54"/>
          <p:cNvPicPr preferRelativeResize="0"/>
          <p:nvPr/>
        </p:nvPicPr>
        <p:blipFill>
          <a:blip r:embed="rId2">
            <a:alphaModFix/>
          </a:blip>
          <a:stretch>
            <a:fillRect/>
          </a:stretch>
        </p:blipFill>
        <p:spPr>
          <a:xfrm>
            <a:off x="173050" y="4217025"/>
            <a:ext cx="2839751" cy="8554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21" name="Shape 221"/>
        <p:cNvGrpSpPr/>
        <p:nvPr/>
      </p:nvGrpSpPr>
      <p:grpSpPr>
        <a:xfrm>
          <a:off x="0" y="0"/>
          <a:ext cx="0" cy="0"/>
          <a:chOff x="0" y="0"/>
          <a:chExt cx="0" cy="0"/>
        </a:xfrm>
      </p:grpSpPr>
      <p:sp>
        <p:nvSpPr>
          <p:cNvPr id="222" name="Google Shape;222;p55"/>
          <p:cNvSpPr txBox="1"/>
          <p:nvPr>
            <p:ph type="title"/>
          </p:nvPr>
        </p:nvSpPr>
        <p:spPr>
          <a:xfrm>
            <a:off x="311700" y="102900"/>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3" name="Google Shape;223;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4" name="Shape 224"/>
        <p:cNvGrpSpPr/>
        <p:nvPr/>
      </p:nvGrpSpPr>
      <p:grpSpPr>
        <a:xfrm>
          <a:off x="0" y="0"/>
          <a:ext cx="0" cy="0"/>
          <a:chOff x="0" y="0"/>
          <a:chExt cx="0" cy="0"/>
        </a:xfrm>
      </p:grpSpPr>
      <p:sp>
        <p:nvSpPr>
          <p:cNvPr id="225" name="Google Shape;225;p56"/>
          <p:cNvSpPr txBox="1"/>
          <p:nvPr>
            <p:ph idx="1" type="body"/>
          </p:nvPr>
        </p:nvSpPr>
        <p:spPr>
          <a:xfrm>
            <a:off x="1572600" y="2269200"/>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2400"/>
              <a:buNone/>
              <a:defRPr/>
            </a:lvl1pPr>
          </a:lstStyle>
          <a:p/>
        </p:txBody>
      </p:sp>
      <p:sp>
        <p:nvSpPr>
          <p:cNvPr id="226" name="Google Shape;226;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27" name="Google Shape;227;p56"/>
          <p:cNvPicPr preferRelativeResize="0"/>
          <p:nvPr/>
        </p:nvPicPr>
        <p:blipFill>
          <a:blip r:embed="rId2">
            <a:alphaModFix/>
          </a:blip>
          <a:stretch>
            <a:fillRect/>
          </a:stretch>
        </p:blipFill>
        <p:spPr>
          <a:xfrm>
            <a:off x="173050" y="4217025"/>
            <a:ext cx="2839751" cy="8554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 name="Shape 228"/>
        <p:cNvGrpSpPr/>
        <p:nvPr/>
      </p:nvGrpSpPr>
      <p:grpSpPr>
        <a:xfrm>
          <a:off x="0" y="0"/>
          <a:ext cx="0" cy="0"/>
          <a:chOff x="0" y="0"/>
          <a:chExt cx="0" cy="0"/>
        </a:xfrm>
      </p:grpSpPr>
      <p:sp>
        <p:nvSpPr>
          <p:cNvPr id="229" name="Google Shape;22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0" name="Shape 230"/>
        <p:cNvGrpSpPr/>
        <p:nvPr/>
      </p:nvGrpSpPr>
      <p:grpSpPr>
        <a:xfrm>
          <a:off x="0" y="0"/>
          <a:ext cx="0" cy="0"/>
          <a:chOff x="0" y="0"/>
          <a:chExt cx="0" cy="0"/>
        </a:xfrm>
      </p:grpSpPr>
      <p:sp>
        <p:nvSpPr>
          <p:cNvPr id="231" name="Google Shape;231;p58"/>
          <p:cNvSpPr txBox="1"/>
          <p:nvPr>
            <p:ph type="title"/>
          </p:nvPr>
        </p:nvSpPr>
        <p:spPr>
          <a:xfrm>
            <a:off x="457200" y="57150"/>
            <a:ext cx="8229600" cy="8574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2" name="Google Shape;232;p58"/>
          <p:cNvSpPr txBox="1"/>
          <p:nvPr>
            <p:ph idx="1" type="body"/>
          </p:nvPr>
        </p:nvSpPr>
        <p:spPr>
          <a:xfrm>
            <a:off x="457200" y="1006079"/>
            <a:ext cx="8229600" cy="37374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300"/>
              </a:spcBef>
              <a:spcAft>
                <a:spcPts val="0"/>
              </a:spcAft>
              <a:buClr>
                <a:schemeClr val="dk1"/>
              </a:buClr>
              <a:buSzPts val="1400"/>
              <a:buChar char="•"/>
              <a:defRPr/>
            </a:lvl1pPr>
            <a:lvl2pPr indent="-317500" lvl="1" marL="914400" algn="l">
              <a:lnSpc>
                <a:spcPct val="100000"/>
              </a:lnSpc>
              <a:spcBef>
                <a:spcPts val="300"/>
              </a:spcBef>
              <a:spcAft>
                <a:spcPts val="0"/>
              </a:spcAft>
              <a:buClr>
                <a:schemeClr val="dk1"/>
              </a:buClr>
              <a:buSzPts val="1400"/>
              <a:buChar char="–"/>
              <a:defRPr/>
            </a:lvl2pPr>
            <a:lvl3pPr indent="-317500" lvl="2" marL="1371600" algn="l">
              <a:lnSpc>
                <a:spcPct val="100000"/>
              </a:lnSpc>
              <a:spcBef>
                <a:spcPts val="3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100000"/>
              </a:lnSpc>
              <a:spcBef>
                <a:spcPts val="300"/>
              </a:spcBef>
              <a:spcAft>
                <a:spcPts val="0"/>
              </a:spcAft>
              <a:buClr>
                <a:schemeClr val="dk1"/>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233" name="Google Shape;233;p58"/>
          <p:cNvSpPr txBox="1"/>
          <p:nvPr/>
        </p:nvSpPr>
        <p:spPr>
          <a:xfrm>
            <a:off x="8115300" y="4882064"/>
            <a:ext cx="838200" cy="2280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chemeClr val="lt1"/>
                </a:solidFill>
                <a:latin typeface="Calibri"/>
                <a:ea typeface="Calibri"/>
                <a:cs typeface="Calibri"/>
                <a:sym typeface="Calibri"/>
              </a:rPr>
              <a:t>‹#›</a:t>
            </a:fld>
            <a:endParaRPr b="0" i="0" sz="1100" u="none" cap="none" strike="noStrike">
              <a:solidFill>
                <a:schemeClr val="lt1"/>
              </a:solidFill>
              <a:latin typeface="Calibri"/>
              <a:ea typeface="Calibri"/>
              <a:cs typeface="Calibri"/>
              <a:sym typeface="Calibri"/>
            </a:endParaRPr>
          </a:p>
        </p:txBody>
      </p:sp>
      <p:sp>
        <p:nvSpPr>
          <p:cNvPr id="234" name="Google Shape;234;p5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18" Type="http://schemas.openxmlformats.org/officeDocument/2006/relationships/theme" Target="../theme/theme3.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6" Type="http://schemas.openxmlformats.org/officeDocument/2006/relationships/slideLayout" Target="../slideLayouts/slideLayout35.xml"/><Relationship Id="rId18" Type="http://schemas.openxmlformats.org/officeDocument/2006/relationships/theme" Target="../theme/theme4.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theme" Target="../theme/theme2.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69727" y="133945"/>
            <a:ext cx="7804547" cy="1138535"/>
          </a:xfrm>
          <a:prstGeom prst="rect">
            <a:avLst/>
          </a:prstGeom>
          <a:noFill/>
          <a:ln>
            <a:noFill/>
          </a:ln>
        </p:spPr>
        <p:txBody>
          <a:bodyPr anchorCtr="0" anchor="ctr" bIns="32750" lIns="32750" spcFirstLastPara="1" rIns="32750" wrap="square" tIns="32750">
            <a:normAutofit/>
          </a:bodyPr>
          <a:lstStyle>
            <a:lvl1pPr lvl="0"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200"/>
              <a:buFont typeface="Helvetica Neue"/>
              <a:buNone/>
              <a:defRPr b="0" i="0" sz="5200" u="none" cap="none" strike="noStrike">
                <a:solidFill>
                  <a:srgbClr val="000000"/>
                </a:solidFill>
                <a:latin typeface="Helvetica Neue"/>
                <a:ea typeface="Helvetica Neue"/>
                <a:cs typeface="Helvetica Neue"/>
                <a:sym typeface="Helvetica Neue"/>
              </a:defRPr>
            </a:lvl9pPr>
          </a:lstStyle>
          <a:p/>
        </p:txBody>
      </p:sp>
      <p:sp>
        <p:nvSpPr>
          <p:cNvPr id="58" name="Google Shape;58;p14"/>
          <p:cNvSpPr txBox="1"/>
          <p:nvPr>
            <p:ph idx="12" type="sldNum"/>
          </p:nvPr>
        </p:nvSpPr>
        <p:spPr>
          <a:xfrm>
            <a:off x="4449997" y="4902398"/>
            <a:ext cx="239245" cy="171021"/>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900">
              <a:latin typeface="Arial"/>
              <a:ea typeface="Arial"/>
              <a:cs typeface="Arial"/>
              <a:sym typeface="Arial"/>
            </a:endParaRPr>
          </a:p>
        </p:txBody>
      </p:sp>
      <p:sp>
        <p:nvSpPr>
          <p:cNvPr id="59" name="Google Shape;59;p14"/>
          <p:cNvSpPr txBox="1"/>
          <p:nvPr>
            <p:ph idx="1" type="body"/>
          </p:nvPr>
        </p:nvSpPr>
        <p:spPr>
          <a:xfrm>
            <a:off x="669727" y="1366242"/>
            <a:ext cx="7804547" cy="3315146"/>
          </a:xfrm>
          <a:prstGeom prst="rect">
            <a:avLst/>
          </a:prstGeom>
          <a:noFill/>
          <a:ln>
            <a:noFill/>
          </a:ln>
        </p:spPr>
        <p:txBody>
          <a:bodyPr anchorCtr="0" anchor="ctr" bIns="32750" lIns="32750" spcFirstLastPara="1" rIns="32750" wrap="square" tIns="32750">
            <a:normAutofit/>
          </a:bodyPr>
          <a:lstStyle>
            <a:lvl1pPr indent="-419100" lvl="0" marL="4572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1pPr>
            <a:lvl2pPr indent="-419100" lvl="1" marL="9144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2pPr>
            <a:lvl3pPr indent="-419100" lvl="2" marL="13716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3pPr>
            <a:lvl4pPr indent="-419100" lvl="3" marL="18288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4pPr>
            <a:lvl5pPr indent="-419100" lvl="4" marL="22860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5pPr>
            <a:lvl6pPr indent="-419100" lvl="5" marL="27432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6pPr>
            <a:lvl7pPr indent="-419100" lvl="6" marL="32004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7pPr>
            <a:lvl8pPr indent="-419100" lvl="7" marL="36576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8pPr>
            <a:lvl9pPr indent="-419100" lvl="8" marL="4114800" marR="0" rtl="0" algn="l">
              <a:lnSpc>
                <a:spcPct val="100000"/>
              </a:lnSpc>
              <a:spcBef>
                <a:spcPts val="27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8" name="Shape 128"/>
        <p:cNvGrpSpPr/>
        <p:nvPr/>
      </p:nvGrpSpPr>
      <p:grpSpPr>
        <a:xfrm>
          <a:off x="0" y="0"/>
          <a:ext cx="0" cy="0"/>
          <a:chOff x="0" y="0"/>
          <a:chExt cx="0" cy="0"/>
        </a:xfrm>
      </p:grpSpPr>
      <p:sp>
        <p:nvSpPr>
          <p:cNvPr id="129" name="Google Shape;129;p32"/>
          <p:cNvSpPr txBox="1"/>
          <p:nvPr>
            <p:ph type="title"/>
          </p:nvPr>
        </p:nvSpPr>
        <p:spPr>
          <a:xfrm>
            <a:off x="669727" y="133945"/>
            <a:ext cx="7804477" cy="1138430"/>
          </a:xfrm>
          <a:prstGeom prst="rect">
            <a:avLst/>
          </a:prstGeom>
          <a:noFill/>
          <a:ln>
            <a:noFill/>
          </a:ln>
        </p:spPr>
        <p:txBody>
          <a:bodyPr anchorCtr="0" anchor="ctr" bIns="33350" lIns="33350" spcFirstLastPara="1" rIns="33350" wrap="square" tIns="33350">
            <a:normAutofit/>
          </a:bodyPr>
          <a:lstStyle>
            <a:lvl1pPr lvl="0"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1pPr>
            <a:lvl2pPr lvl="1"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2pPr>
            <a:lvl3pPr lvl="2"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3pPr>
            <a:lvl4pPr lvl="3"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4pPr>
            <a:lvl5pPr lvl="4"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5pPr>
            <a:lvl6pPr lvl="5"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6pPr>
            <a:lvl7pPr lvl="6"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7pPr>
            <a:lvl8pPr lvl="7"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8pPr>
            <a:lvl9pPr lvl="8" marR="0" algn="ctr">
              <a:lnSpc>
                <a:spcPct val="100000"/>
              </a:lnSpc>
              <a:spcBef>
                <a:spcPts val="0"/>
              </a:spcBef>
              <a:spcAft>
                <a:spcPts val="0"/>
              </a:spcAft>
              <a:buClr>
                <a:srgbClr val="000000"/>
              </a:buClr>
              <a:buSzPts val="5300"/>
              <a:buFont typeface="Helvetica Neue"/>
              <a:buNone/>
              <a:defRPr b="0" i="0" sz="5300" u="none" cap="none" strike="noStrike">
                <a:solidFill>
                  <a:srgbClr val="000000"/>
                </a:solidFill>
                <a:latin typeface="Helvetica Neue"/>
                <a:ea typeface="Helvetica Neue"/>
                <a:cs typeface="Helvetica Neue"/>
                <a:sym typeface="Helvetica Neue"/>
              </a:defRPr>
            </a:lvl9pPr>
          </a:lstStyle>
          <a:p/>
        </p:txBody>
      </p:sp>
      <p:sp>
        <p:nvSpPr>
          <p:cNvPr id="130" name="Google Shape;130;p32"/>
          <p:cNvSpPr txBox="1"/>
          <p:nvPr>
            <p:ph idx="1" type="body"/>
          </p:nvPr>
        </p:nvSpPr>
        <p:spPr>
          <a:xfrm>
            <a:off x="669727" y="1366242"/>
            <a:ext cx="7804477" cy="3314988"/>
          </a:xfrm>
          <a:prstGeom prst="rect">
            <a:avLst/>
          </a:prstGeom>
          <a:noFill/>
          <a:ln>
            <a:noFill/>
          </a:ln>
        </p:spPr>
        <p:txBody>
          <a:bodyPr anchorCtr="0" anchor="ctr" bIns="33350" lIns="33350" spcFirstLastPara="1" rIns="33350" wrap="square" tIns="33350">
            <a:normAutofit/>
          </a:bodyPr>
          <a:lstStyle>
            <a:lvl1pPr indent="-419100" lvl="0" marL="4572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1pPr>
            <a:lvl2pPr indent="-419100" lvl="1" marL="9144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2pPr>
            <a:lvl3pPr indent="-419100" lvl="2" marL="13716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3pPr>
            <a:lvl4pPr indent="-419100" lvl="3" marL="18288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4pPr>
            <a:lvl5pPr indent="-419100" lvl="4" marL="22860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5pPr>
            <a:lvl6pPr indent="-419100" lvl="5" marL="27432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6pPr>
            <a:lvl7pPr indent="-419100" lvl="6" marL="32004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7pPr>
            <a:lvl8pPr indent="-419100" lvl="7" marL="36576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8pPr>
            <a:lvl9pPr indent="-419100" lvl="8" marL="4114800" marR="0" algn="l">
              <a:lnSpc>
                <a:spcPct val="100000"/>
              </a:lnSpc>
              <a:spcBef>
                <a:spcPts val="2800"/>
              </a:spcBef>
              <a:spcAft>
                <a:spcPts val="0"/>
              </a:spcAft>
              <a:buClr>
                <a:srgbClr val="000000"/>
              </a:buClr>
              <a:buSzPts val="3000"/>
              <a:buFont typeface="Helvetica Neue"/>
              <a:buChar char="•"/>
              <a:defRPr b="0" i="0" sz="2100" u="none" cap="none" strike="noStrike">
                <a:solidFill>
                  <a:srgbClr val="000000"/>
                </a:solidFill>
                <a:latin typeface="Helvetica Neue"/>
                <a:ea typeface="Helvetica Neue"/>
                <a:cs typeface="Helvetica Neue"/>
                <a:sym typeface="Helvetica Neue"/>
              </a:defRPr>
            </a:lvl9pPr>
          </a:lstStyle>
          <a:p/>
        </p:txBody>
      </p:sp>
      <p:sp>
        <p:nvSpPr>
          <p:cNvPr id="131" name="Google Shape;131;p32"/>
          <p:cNvSpPr txBox="1"/>
          <p:nvPr>
            <p:ph idx="12" type="sldNum"/>
          </p:nvPr>
        </p:nvSpPr>
        <p:spPr>
          <a:xfrm>
            <a:off x="4449997" y="4902398"/>
            <a:ext cx="239203" cy="184939"/>
          </a:xfrm>
          <a:prstGeom prst="rect">
            <a:avLst/>
          </a:prstGeom>
          <a:noFill/>
          <a:ln>
            <a:noFill/>
          </a:ln>
        </p:spPr>
        <p:txBody>
          <a:bodyPr anchorCtr="0" anchor="t" bIns="33350" lIns="33350" spcFirstLastPara="1" rIns="33350" wrap="square" tIns="33350">
            <a:spAutoFit/>
          </a:bodyPr>
          <a:lstStyle>
            <a:lvl1pPr indent="0" lvl="0"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000"/>
              <a:buFont typeface="Helvetica Neue Light"/>
              <a:buNone/>
              <a:defRPr b="0" i="0" sz="10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9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8" name="Shape 198"/>
        <p:cNvGrpSpPr/>
        <p:nvPr/>
      </p:nvGrpSpPr>
      <p:grpSpPr>
        <a:xfrm>
          <a:off x="0" y="0"/>
          <a:ext cx="0" cy="0"/>
          <a:chOff x="0" y="0"/>
          <a:chExt cx="0" cy="0"/>
        </a:xfrm>
      </p:grpSpPr>
      <p:sp>
        <p:nvSpPr>
          <p:cNvPr id="199" name="Google Shape;199;p50"/>
          <p:cNvSpPr txBox="1"/>
          <p:nvPr/>
        </p:nvSpPr>
        <p:spPr>
          <a:xfrm>
            <a:off x="0" y="0"/>
            <a:ext cx="9144000" cy="778500"/>
          </a:xfrm>
          <a:prstGeom prst="rect">
            <a:avLst/>
          </a:prstGeom>
          <a:solidFill>
            <a:schemeClr val="accent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171450" rtl="0" algn="l">
              <a:lnSpc>
                <a:spcPct val="100000"/>
              </a:lnSpc>
              <a:spcBef>
                <a:spcPts val="0"/>
              </a:spcBef>
              <a:spcAft>
                <a:spcPts val="0"/>
              </a:spcAft>
              <a:buNone/>
            </a:pPr>
            <a:r>
              <a:t/>
            </a:r>
            <a:endParaRPr b="1" sz="3000">
              <a:solidFill>
                <a:schemeClr val="lt1"/>
              </a:solidFill>
            </a:endParaRPr>
          </a:p>
        </p:txBody>
      </p:sp>
      <p:sp>
        <p:nvSpPr>
          <p:cNvPr id="200" name="Google Shape;200;p50"/>
          <p:cNvSpPr txBox="1"/>
          <p:nvPr>
            <p:ph type="title"/>
          </p:nvPr>
        </p:nvSpPr>
        <p:spPr>
          <a:xfrm>
            <a:off x="311700" y="102900"/>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3000"/>
              <a:buNone/>
              <a:defRPr b="1" sz="3000">
                <a:solidFill>
                  <a:schemeClr val="lt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01" name="Google Shape;201;p50"/>
          <p:cNvSpPr txBox="1"/>
          <p:nvPr>
            <p:ph idx="1" type="body"/>
          </p:nvPr>
        </p:nvSpPr>
        <p:spPr>
          <a:xfrm>
            <a:off x="311700" y="875075"/>
            <a:ext cx="8520600" cy="3693900"/>
          </a:xfrm>
          <a:prstGeom prst="rect">
            <a:avLst/>
          </a:prstGeom>
          <a:noFill/>
          <a:ln>
            <a:noFill/>
          </a:ln>
        </p:spPr>
        <p:txBody>
          <a:bodyPr anchorCtr="0" anchor="t" bIns="91425" lIns="91425" spcFirstLastPara="1" rIns="91425" wrap="square" tIns="91425">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55600" lvl="1" marL="914400">
              <a:lnSpc>
                <a:spcPct val="115000"/>
              </a:lnSpc>
              <a:spcBef>
                <a:spcPts val="0"/>
              </a:spcBef>
              <a:spcAft>
                <a:spcPts val="0"/>
              </a:spcAft>
              <a:buClr>
                <a:schemeClr val="dk2"/>
              </a:buClr>
              <a:buSzPts val="2000"/>
              <a:buChar char="○"/>
              <a:defRPr sz="2000">
                <a:solidFill>
                  <a:schemeClr val="dk2"/>
                </a:solidFill>
              </a:defRPr>
            </a:lvl2pPr>
            <a:lvl3pPr indent="-355600" lvl="2" marL="1371600">
              <a:lnSpc>
                <a:spcPct val="115000"/>
              </a:lnSpc>
              <a:spcBef>
                <a:spcPts val="0"/>
              </a:spcBef>
              <a:spcAft>
                <a:spcPts val="0"/>
              </a:spcAft>
              <a:buClr>
                <a:schemeClr val="dk2"/>
              </a:buClr>
              <a:buSzPts val="2000"/>
              <a:buChar char="■"/>
              <a:defRPr sz="2000">
                <a:solidFill>
                  <a:schemeClr val="dk2"/>
                </a:solidFill>
              </a:defRPr>
            </a:lvl3pPr>
            <a:lvl4pPr indent="-355600" lvl="3" marL="1828800">
              <a:lnSpc>
                <a:spcPct val="115000"/>
              </a:lnSpc>
              <a:spcBef>
                <a:spcPts val="0"/>
              </a:spcBef>
              <a:spcAft>
                <a:spcPts val="0"/>
              </a:spcAft>
              <a:buClr>
                <a:schemeClr val="dk2"/>
              </a:buClr>
              <a:buSzPts val="2000"/>
              <a:buChar char="●"/>
              <a:defRPr sz="2000">
                <a:solidFill>
                  <a:schemeClr val="dk2"/>
                </a:solidFill>
              </a:defRPr>
            </a:lvl4pPr>
            <a:lvl5pPr indent="-355600" lvl="4" marL="2286000">
              <a:lnSpc>
                <a:spcPct val="115000"/>
              </a:lnSpc>
              <a:spcBef>
                <a:spcPts val="0"/>
              </a:spcBef>
              <a:spcAft>
                <a:spcPts val="0"/>
              </a:spcAft>
              <a:buClr>
                <a:schemeClr val="dk2"/>
              </a:buClr>
              <a:buSzPts val="2000"/>
              <a:buChar char="○"/>
              <a:defRPr sz="2000">
                <a:solidFill>
                  <a:schemeClr val="dk2"/>
                </a:solidFill>
              </a:defRPr>
            </a:lvl5pPr>
            <a:lvl6pPr indent="-355600" lvl="5" marL="2743200">
              <a:lnSpc>
                <a:spcPct val="115000"/>
              </a:lnSpc>
              <a:spcBef>
                <a:spcPts val="0"/>
              </a:spcBef>
              <a:spcAft>
                <a:spcPts val="0"/>
              </a:spcAft>
              <a:buClr>
                <a:schemeClr val="dk2"/>
              </a:buClr>
              <a:buSzPts val="2000"/>
              <a:buChar char="■"/>
              <a:defRPr sz="2000">
                <a:solidFill>
                  <a:schemeClr val="dk2"/>
                </a:solidFill>
              </a:defRPr>
            </a:lvl6pPr>
            <a:lvl7pPr indent="-355600" lvl="6" marL="3200400">
              <a:lnSpc>
                <a:spcPct val="115000"/>
              </a:lnSpc>
              <a:spcBef>
                <a:spcPts val="0"/>
              </a:spcBef>
              <a:spcAft>
                <a:spcPts val="0"/>
              </a:spcAft>
              <a:buClr>
                <a:schemeClr val="dk2"/>
              </a:buClr>
              <a:buSzPts val="2000"/>
              <a:buChar char="●"/>
              <a:defRPr sz="2000">
                <a:solidFill>
                  <a:schemeClr val="dk2"/>
                </a:solidFill>
              </a:defRPr>
            </a:lvl7pPr>
            <a:lvl8pPr indent="-355600" lvl="7" marL="3657600">
              <a:lnSpc>
                <a:spcPct val="115000"/>
              </a:lnSpc>
              <a:spcBef>
                <a:spcPts val="0"/>
              </a:spcBef>
              <a:spcAft>
                <a:spcPts val="0"/>
              </a:spcAft>
              <a:buClr>
                <a:schemeClr val="dk2"/>
              </a:buClr>
              <a:buSzPts val="2000"/>
              <a:buChar char="○"/>
              <a:defRPr sz="2000">
                <a:solidFill>
                  <a:schemeClr val="dk2"/>
                </a:solidFill>
              </a:defRPr>
            </a:lvl8pPr>
            <a:lvl9pPr indent="-355600" lvl="8" marL="4114800">
              <a:lnSpc>
                <a:spcPct val="115000"/>
              </a:lnSpc>
              <a:spcBef>
                <a:spcPts val="0"/>
              </a:spcBef>
              <a:spcAft>
                <a:spcPts val="0"/>
              </a:spcAft>
              <a:buClr>
                <a:schemeClr val="dk2"/>
              </a:buClr>
              <a:buSzPts val="2000"/>
              <a:buChar char="■"/>
              <a:defRPr sz="2000">
                <a:solidFill>
                  <a:schemeClr val="dk2"/>
                </a:solidFill>
              </a:defRPr>
            </a:lvl9pPr>
          </a:lstStyle>
          <a:p/>
        </p:txBody>
      </p:sp>
      <p:sp>
        <p:nvSpPr>
          <p:cNvPr id="202" name="Google Shape;202;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50.png"/><Relationship Id="rId4" Type="http://schemas.openxmlformats.org/officeDocument/2006/relationships/image" Target="../media/image3.png"/><Relationship Id="rId5"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5.png"/><Relationship Id="rId7" Type="http://schemas.openxmlformats.org/officeDocument/2006/relationships/image" Target="../media/image25.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3.png"/><Relationship Id="rId5" Type="http://schemas.openxmlformats.org/officeDocument/2006/relationships/image" Target="../media/image5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25.png"/><Relationship Id="rId7"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5.png"/><Relationship Id="rId9"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42.png"/><Relationship Id="rId8"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8.xml"/><Relationship Id="rId3" Type="http://schemas.openxmlformats.org/officeDocument/2006/relationships/image" Target="../media/image13.jpg"/><Relationship Id="rId4" Type="http://schemas.openxmlformats.org/officeDocument/2006/relationships/image" Target="../media/image31.png"/><Relationship Id="rId5"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37.png"/><Relationship Id="rId4" Type="http://schemas.openxmlformats.org/officeDocument/2006/relationships/hyperlink" Target="https://github.com/EnzymeAD/Reactant.j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9.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0.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25.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59"/>
          <p:cNvSpPr txBox="1"/>
          <p:nvPr>
            <p:ph type="ctrTitle"/>
          </p:nvPr>
        </p:nvSpPr>
        <p:spPr>
          <a:xfrm>
            <a:off x="311708" y="118500"/>
            <a:ext cx="8520600" cy="2052600"/>
          </a:xfrm>
          <a:prstGeom prst="rect">
            <a:avLst/>
          </a:prstGeom>
        </p:spPr>
        <p:txBody>
          <a:bodyPr anchorCtr="0" anchor="b" bIns="91425" lIns="91425" spcFirstLastPara="1" rIns="91425" wrap="square" tIns="91425">
            <a:normAutofit/>
          </a:bodyPr>
          <a:lstStyle/>
          <a:p>
            <a:pPr indent="0" lvl="0" marL="0" rtl="0" algn="ctr">
              <a:lnSpc>
                <a:spcPct val="90000"/>
              </a:lnSpc>
              <a:spcBef>
                <a:spcPts val="0"/>
              </a:spcBef>
              <a:spcAft>
                <a:spcPts val="0"/>
              </a:spcAft>
              <a:buClr>
                <a:schemeClr val="dk1"/>
              </a:buClr>
              <a:buSzPts val="1100"/>
              <a:buFont typeface="Arial"/>
              <a:buNone/>
            </a:pPr>
            <a:r>
              <a:rPr lang="en" sz="4000"/>
              <a:t>Automating Bayesian Inference of Millimeter Source Association</a:t>
            </a:r>
            <a:endParaRPr sz="4000"/>
          </a:p>
        </p:txBody>
      </p:sp>
      <p:sp>
        <p:nvSpPr>
          <p:cNvPr id="240" name="Google Shape;240;p59"/>
          <p:cNvSpPr txBox="1"/>
          <p:nvPr>
            <p:ph idx="1" type="subTitle"/>
          </p:nvPr>
        </p:nvSpPr>
        <p:spPr>
          <a:xfrm>
            <a:off x="311700" y="2080500"/>
            <a:ext cx="8520600" cy="2138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400">
                <a:solidFill>
                  <a:schemeClr val="dk1"/>
                </a:solidFill>
              </a:rPr>
              <a:t>PIs: Joaquin Vieira and Billy Moses</a:t>
            </a:r>
            <a:endParaRPr sz="2400">
              <a:solidFill>
                <a:schemeClr val="dk1"/>
              </a:solidFill>
            </a:endParaRPr>
          </a:p>
          <a:p>
            <a:pPr indent="0" lvl="0" marL="0" rtl="0" algn="ctr">
              <a:spcBef>
                <a:spcPts val="0"/>
              </a:spcBef>
              <a:spcAft>
                <a:spcPts val="0"/>
              </a:spcAft>
              <a:buClr>
                <a:schemeClr val="dk1"/>
              </a:buClr>
              <a:buSzPts val="1100"/>
              <a:buFont typeface="Arial"/>
              <a:buNone/>
            </a:pPr>
            <a:r>
              <a:t/>
            </a:r>
            <a:endParaRPr sz="2400">
              <a:solidFill>
                <a:schemeClr val="dk1"/>
              </a:solidFill>
            </a:endParaRPr>
          </a:p>
          <a:p>
            <a:pPr indent="0" lvl="0" marL="0" rtl="0" algn="ctr">
              <a:spcBef>
                <a:spcPts val="0"/>
              </a:spcBef>
              <a:spcAft>
                <a:spcPts val="0"/>
              </a:spcAft>
              <a:buClr>
                <a:schemeClr val="dk1"/>
              </a:buClr>
              <a:buSzPts val="1100"/>
              <a:buFont typeface="Arial"/>
              <a:buNone/>
            </a:pPr>
            <a:r>
              <a:rPr lang="en" sz="2400">
                <a:solidFill>
                  <a:schemeClr val="dk1"/>
                </a:solidFill>
              </a:rPr>
              <a:t>Kedar Phadke, Vimarsh Sathia, Brant Qian</a:t>
            </a:r>
            <a:endParaRPr sz="2400">
              <a:solidFill>
                <a:schemeClr val="dk1"/>
              </a:solidFill>
            </a:endParaRPr>
          </a:p>
          <a:p>
            <a:pPr indent="0" lvl="0" marL="0" rtl="0" algn="ctr">
              <a:spcBef>
                <a:spcPts val="0"/>
              </a:spcBef>
              <a:spcAft>
                <a:spcPts val="0"/>
              </a:spcAft>
              <a:buClr>
                <a:schemeClr val="dk1"/>
              </a:buClr>
              <a:buSzPts val="1100"/>
              <a:buFont typeface="Arial"/>
              <a:buNone/>
            </a:pPr>
            <a:r>
              <a:t/>
            </a:r>
            <a:endParaRPr sz="2400">
              <a:solidFill>
                <a:schemeClr val="dk1"/>
              </a:solidFill>
            </a:endParaRPr>
          </a:p>
          <a:p>
            <a:pPr indent="0" lvl="0" marL="0" rtl="0" algn="ctr">
              <a:spcBef>
                <a:spcPts val="0"/>
              </a:spcBef>
              <a:spcAft>
                <a:spcPts val="0"/>
              </a:spcAft>
              <a:buNone/>
            </a:pPr>
            <a:r>
              <a:t/>
            </a:r>
            <a:endParaRPr sz="2400">
              <a:solidFill>
                <a:schemeClr val="dk1"/>
              </a:solidFill>
            </a:endParaRPr>
          </a:p>
        </p:txBody>
      </p:sp>
      <p:pic>
        <p:nvPicPr>
          <p:cNvPr id="241" name="Google Shape;241;p59"/>
          <p:cNvPicPr preferRelativeResize="0"/>
          <p:nvPr/>
        </p:nvPicPr>
        <p:blipFill>
          <a:blip r:embed="rId3">
            <a:alphaModFix/>
          </a:blip>
          <a:stretch>
            <a:fillRect/>
          </a:stretch>
        </p:blipFill>
        <p:spPr>
          <a:xfrm>
            <a:off x="211525" y="4218900"/>
            <a:ext cx="3016991" cy="869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68"/>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33" name="Google Shape;333;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4" name="Google Shape;334;p68"/>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SPT selected Dusty Star Forming Galaxies</a:t>
            </a:r>
            <a:endParaRPr sz="2800"/>
          </a:p>
        </p:txBody>
      </p:sp>
      <p:pic>
        <p:nvPicPr>
          <p:cNvPr id="335" name="Google Shape;335;p68"/>
          <p:cNvPicPr preferRelativeResize="0"/>
          <p:nvPr/>
        </p:nvPicPr>
        <p:blipFill>
          <a:blip r:embed="rId4">
            <a:alphaModFix/>
          </a:blip>
          <a:stretch>
            <a:fillRect/>
          </a:stretch>
        </p:blipFill>
        <p:spPr>
          <a:xfrm>
            <a:off x="4571999" y="1039421"/>
            <a:ext cx="3847276" cy="3064672"/>
          </a:xfrm>
          <a:prstGeom prst="rect">
            <a:avLst/>
          </a:prstGeom>
          <a:noFill/>
          <a:ln>
            <a:noFill/>
          </a:ln>
        </p:spPr>
      </p:pic>
      <p:sp>
        <p:nvSpPr>
          <p:cNvPr id="336" name="Google Shape;336;p68"/>
          <p:cNvSpPr txBox="1"/>
          <p:nvPr/>
        </p:nvSpPr>
        <p:spPr>
          <a:xfrm>
            <a:off x="7387675" y="3995355"/>
            <a:ext cx="1572600" cy="4128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Reuter</a:t>
            </a:r>
            <a:r>
              <a:rPr lang="en" sz="1000">
                <a:solidFill>
                  <a:srgbClr val="000000"/>
                </a:solidFill>
              </a:rPr>
              <a:t> et al. 20</a:t>
            </a:r>
            <a:r>
              <a:rPr lang="en" sz="1000"/>
              <a:t>20</a:t>
            </a:r>
            <a:endParaRPr sz="1000">
              <a:solidFill>
                <a:srgbClr val="000000"/>
              </a:solidFill>
            </a:endParaRPr>
          </a:p>
          <a:p>
            <a:pPr indent="0" lvl="0" marL="0" rtl="0" algn="l">
              <a:spcBef>
                <a:spcPts val="700"/>
              </a:spcBef>
              <a:spcAft>
                <a:spcPts val="0"/>
              </a:spcAft>
              <a:buNone/>
            </a:pPr>
            <a:r>
              <a:t/>
            </a:r>
            <a:endParaRPr sz="1000">
              <a:solidFill>
                <a:srgbClr val="000000"/>
              </a:solidFill>
            </a:endParaRPr>
          </a:p>
          <a:p>
            <a:pPr indent="0" lvl="0" marL="0" rtl="0" algn="l">
              <a:spcBef>
                <a:spcPts val="700"/>
              </a:spcBef>
              <a:spcAft>
                <a:spcPts val="0"/>
              </a:spcAft>
              <a:buNone/>
            </a:pPr>
            <a:r>
              <a:t/>
            </a:r>
            <a:endParaRPr sz="1000">
              <a:solidFill>
                <a:srgbClr val="000000"/>
              </a:solidFill>
            </a:endParaRPr>
          </a:p>
        </p:txBody>
      </p:sp>
      <p:sp>
        <p:nvSpPr>
          <p:cNvPr id="337" name="Google Shape;337;p68"/>
          <p:cNvSpPr txBox="1"/>
          <p:nvPr>
            <p:ph idx="1" type="body"/>
          </p:nvPr>
        </p:nvSpPr>
        <p:spPr>
          <a:xfrm>
            <a:off x="299425" y="1014763"/>
            <a:ext cx="3847200" cy="3114000"/>
          </a:xfrm>
          <a:prstGeom prst="rect">
            <a:avLst/>
          </a:prstGeom>
        </p:spPr>
        <p:txBody>
          <a:bodyPr anchorCtr="0" anchor="t" bIns="91425" lIns="91425" spcFirstLastPara="1" rIns="91425" wrap="square" tIns="91425">
            <a:normAutofit fontScale="77500" lnSpcReduction="20000"/>
          </a:bodyPr>
          <a:lstStyle/>
          <a:p>
            <a:pPr indent="-346710" lvl="0" marL="457200" rtl="0" algn="l">
              <a:spcBef>
                <a:spcPts val="0"/>
              </a:spcBef>
              <a:spcAft>
                <a:spcPts val="0"/>
              </a:spcAft>
              <a:buSzPct val="100000"/>
              <a:buChar char="●"/>
            </a:pPr>
            <a:r>
              <a:rPr lang="en"/>
              <a:t>81 high-redshift dusty star forming galaxies</a:t>
            </a:r>
            <a:endParaRPr/>
          </a:p>
          <a:p>
            <a:pPr indent="-346710" lvl="0" marL="457200" rtl="0" algn="l">
              <a:spcBef>
                <a:spcPts val="0"/>
              </a:spcBef>
              <a:spcAft>
                <a:spcPts val="0"/>
              </a:spcAft>
              <a:buSzPct val="100000"/>
              <a:buChar char="●"/>
            </a:pPr>
            <a:r>
              <a:rPr lang="en"/>
              <a:t>1.8&lt;z&lt;6.9</a:t>
            </a:r>
            <a:endParaRPr/>
          </a:p>
          <a:p>
            <a:pPr indent="-346710" lvl="0" marL="457200" rtl="0" algn="l">
              <a:spcBef>
                <a:spcPts val="0"/>
              </a:spcBef>
              <a:spcAft>
                <a:spcPts val="0"/>
              </a:spcAft>
              <a:buSzPct val="100000"/>
              <a:buChar char="●"/>
            </a:pPr>
            <a:r>
              <a:rPr lang="en"/>
              <a:t>Pushing for higher redshift with SPT-3G to constrain dust production mechanisms</a:t>
            </a:r>
            <a:endParaRPr/>
          </a:p>
          <a:p>
            <a:pPr indent="-346710" lvl="0" marL="457200" rtl="0" algn="l">
              <a:spcBef>
                <a:spcPts val="0"/>
              </a:spcBef>
              <a:spcAft>
                <a:spcPts val="0"/>
              </a:spcAft>
              <a:buSzPct val="100000"/>
              <a:buChar char="●"/>
            </a:pPr>
            <a:r>
              <a:rPr lang="en"/>
              <a:t>Quantify contribution of dusty star formation to the total star formation history of the universe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69"/>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43" name="Google Shape;343;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4" name="Google Shape;344;p69"/>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SPT selected Active Galactic Nuclei (AGN)</a:t>
            </a:r>
            <a:endParaRPr sz="2800"/>
          </a:p>
        </p:txBody>
      </p:sp>
      <p:pic>
        <p:nvPicPr>
          <p:cNvPr descr="Picture 9" id="345" name="Google Shape;345;p69"/>
          <p:cNvPicPr preferRelativeResize="0"/>
          <p:nvPr/>
        </p:nvPicPr>
        <p:blipFill rotWithShape="1">
          <a:blip r:embed="rId4">
            <a:alphaModFix/>
          </a:blip>
          <a:srcRect b="4405" l="2954" r="2954" t="4396"/>
          <a:stretch/>
        </p:blipFill>
        <p:spPr>
          <a:xfrm>
            <a:off x="2905875" y="949450"/>
            <a:ext cx="6054401" cy="2728677"/>
          </a:xfrm>
          <a:prstGeom prst="rect">
            <a:avLst/>
          </a:prstGeom>
          <a:noFill/>
          <a:ln>
            <a:noFill/>
          </a:ln>
        </p:spPr>
      </p:pic>
      <p:pic>
        <p:nvPicPr>
          <p:cNvPr descr="ex_method.pdf" id="346" name="Google Shape;346;p69"/>
          <p:cNvPicPr preferRelativeResize="0"/>
          <p:nvPr/>
        </p:nvPicPr>
        <p:blipFill rotWithShape="1">
          <a:blip r:embed="rId5">
            <a:alphaModFix/>
          </a:blip>
          <a:srcRect b="0" l="0" r="0" t="0"/>
          <a:stretch/>
        </p:blipFill>
        <p:spPr>
          <a:xfrm>
            <a:off x="3505367" y="3674272"/>
            <a:ext cx="3889209" cy="1266353"/>
          </a:xfrm>
          <a:prstGeom prst="rect">
            <a:avLst/>
          </a:prstGeom>
          <a:noFill/>
          <a:ln>
            <a:noFill/>
          </a:ln>
        </p:spPr>
      </p:pic>
      <p:sp>
        <p:nvSpPr>
          <p:cNvPr id="347" name="Google Shape;347;p69"/>
          <p:cNvSpPr txBox="1"/>
          <p:nvPr/>
        </p:nvSpPr>
        <p:spPr>
          <a:xfrm>
            <a:off x="7387675" y="3995355"/>
            <a:ext cx="1572600" cy="4128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Zhang</a:t>
            </a:r>
            <a:r>
              <a:rPr lang="en" sz="1000">
                <a:solidFill>
                  <a:srgbClr val="000000"/>
                </a:solidFill>
              </a:rPr>
              <a:t> et al. 20</a:t>
            </a:r>
            <a:r>
              <a:rPr lang="en" sz="1000"/>
              <a:t>22</a:t>
            </a:r>
            <a:endParaRPr sz="1000">
              <a:solidFill>
                <a:srgbClr val="000000"/>
              </a:solidFill>
            </a:endParaRPr>
          </a:p>
          <a:p>
            <a:pPr indent="0" lvl="0" marL="0" rtl="0" algn="l">
              <a:spcBef>
                <a:spcPts val="700"/>
              </a:spcBef>
              <a:spcAft>
                <a:spcPts val="0"/>
              </a:spcAft>
              <a:buNone/>
            </a:pPr>
            <a:r>
              <a:t/>
            </a:r>
            <a:endParaRPr sz="1000">
              <a:solidFill>
                <a:srgbClr val="000000"/>
              </a:solidFill>
            </a:endParaRPr>
          </a:p>
        </p:txBody>
      </p:sp>
      <p:sp>
        <p:nvSpPr>
          <p:cNvPr id="348" name="Google Shape;348;p69"/>
          <p:cNvSpPr txBox="1"/>
          <p:nvPr>
            <p:ph idx="1" type="body"/>
          </p:nvPr>
        </p:nvSpPr>
        <p:spPr>
          <a:xfrm>
            <a:off x="236175" y="1057050"/>
            <a:ext cx="2713500" cy="3029400"/>
          </a:xfrm>
          <a:prstGeom prst="rect">
            <a:avLst/>
          </a:prstGeom>
        </p:spPr>
        <p:txBody>
          <a:bodyPr anchorCtr="0" anchor="t" bIns="91425" lIns="91425" spcFirstLastPara="1" rIns="91425" wrap="square" tIns="91425">
            <a:normAutofit fontScale="70000" lnSpcReduction="10000"/>
          </a:bodyPr>
          <a:lstStyle/>
          <a:p>
            <a:pPr indent="-335280" lvl="0" marL="457200" rtl="0" algn="l">
              <a:spcBef>
                <a:spcPts val="0"/>
              </a:spcBef>
              <a:spcAft>
                <a:spcPts val="0"/>
              </a:spcAft>
              <a:buSzPct val="100000"/>
              <a:buChar char="●"/>
            </a:pPr>
            <a:r>
              <a:rPr lang="en"/>
              <a:t>Identified counterparts for 40 previously unassociated Fermi γ-ray sources using frequentist approach</a:t>
            </a:r>
            <a:endParaRPr/>
          </a:p>
          <a:p>
            <a:pPr indent="-335280" lvl="0" marL="457200" rtl="0" algn="l">
              <a:spcBef>
                <a:spcPts val="0"/>
              </a:spcBef>
              <a:spcAft>
                <a:spcPts val="0"/>
              </a:spcAft>
              <a:buSzPct val="100000"/>
              <a:buChar char="●"/>
            </a:pPr>
            <a:r>
              <a:rPr lang="en"/>
              <a:t>Demonstrated flux correlation between millimeter and γ-ray emission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70"/>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54" name="Google Shape;354;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55" name="Google Shape;355;p70"/>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Current SPT status</a:t>
            </a:r>
            <a:endParaRPr sz="2800"/>
          </a:p>
        </p:txBody>
      </p:sp>
      <p:pic>
        <p:nvPicPr>
          <p:cNvPr id="356" name="Google Shape;356;p70"/>
          <p:cNvPicPr preferRelativeResize="0"/>
          <p:nvPr/>
        </p:nvPicPr>
        <p:blipFill>
          <a:blip r:embed="rId4">
            <a:alphaModFix/>
          </a:blip>
          <a:stretch>
            <a:fillRect/>
          </a:stretch>
        </p:blipFill>
        <p:spPr>
          <a:xfrm>
            <a:off x="3123193" y="964987"/>
            <a:ext cx="5721565" cy="3408857"/>
          </a:xfrm>
          <a:prstGeom prst="rect">
            <a:avLst/>
          </a:prstGeom>
          <a:solidFill>
            <a:srgbClr val="F2F2F2"/>
          </a:solidFill>
          <a:ln cap="flat" cmpd="sng" w="76200">
            <a:solidFill>
              <a:srgbClr val="FFFFFF"/>
            </a:solidFill>
            <a:prstDash val="solid"/>
            <a:round/>
            <a:headEnd len="sm" w="sm" type="none"/>
            <a:tailEnd len="sm" w="sm" type="none"/>
          </a:ln>
        </p:spPr>
      </p:pic>
      <p:sp>
        <p:nvSpPr>
          <p:cNvPr id="357" name="Google Shape;357;p70"/>
          <p:cNvSpPr txBox="1"/>
          <p:nvPr>
            <p:ph idx="1" type="body"/>
          </p:nvPr>
        </p:nvSpPr>
        <p:spPr>
          <a:xfrm>
            <a:off x="113750" y="1023650"/>
            <a:ext cx="3096300" cy="3096300"/>
          </a:xfrm>
          <a:prstGeom prst="rect">
            <a:avLst/>
          </a:prstGeom>
        </p:spPr>
        <p:txBody>
          <a:bodyPr anchorCtr="0" anchor="t" bIns="91425" lIns="91425" spcFirstLastPara="1" rIns="91425" wrap="square" tIns="91425">
            <a:normAutofit fontScale="92500" lnSpcReduction="20000"/>
          </a:bodyPr>
          <a:lstStyle/>
          <a:p>
            <a:pPr indent="-369570" lvl="0" marL="457200" rtl="0" algn="l">
              <a:spcBef>
                <a:spcPts val="0"/>
              </a:spcBef>
              <a:spcAft>
                <a:spcPts val="0"/>
              </a:spcAft>
              <a:buSzPct val="100000"/>
              <a:buChar char="●"/>
            </a:pPr>
            <a:r>
              <a:rPr lang="en"/>
              <a:t>1500 sq degrees of SPT-3G Main</a:t>
            </a:r>
            <a:endParaRPr/>
          </a:p>
          <a:p>
            <a:pPr indent="-369570" lvl="0" marL="457200" rtl="0" algn="l">
              <a:spcBef>
                <a:spcPts val="0"/>
              </a:spcBef>
              <a:spcAft>
                <a:spcPts val="0"/>
              </a:spcAft>
              <a:buSzPct val="100000"/>
              <a:buChar char="●"/>
            </a:pPr>
            <a:r>
              <a:rPr lang="en"/>
              <a:t>10k sq degrees of SPT-3G Main+ Wide</a:t>
            </a:r>
            <a:endParaRPr/>
          </a:p>
          <a:p>
            <a:pPr indent="-369570" lvl="0" marL="457200" rtl="0" algn="l">
              <a:spcBef>
                <a:spcPts val="0"/>
              </a:spcBef>
              <a:spcAft>
                <a:spcPts val="0"/>
              </a:spcAft>
              <a:buSzPct val="100000"/>
              <a:buChar char="●"/>
            </a:pPr>
            <a:r>
              <a:rPr lang="en"/>
              <a:t>Overlaps with many southern hemisphere surveys</a:t>
            </a:r>
            <a:endParaRPr/>
          </a:p>
        </p:txBody>
      </p:sp>
      <p:sp>
        <p:nvSpPr>
          <p:cNvPr id="358" name="Google Shape;358;p70"/>
          <p:cNvSpPr txBox="1"/>
          <p:nvPr/>
        </p:nvSpPr>
        <p:spPr>
          <a:xfrm>
            <a:off x="6637375" y="4444638"/>
            <a:ext cx="23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Prabhu et al. 2024</a:t>
            </a:r>
            <a:endParaRPr>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71"/>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64" name="Google Shape;364;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5" name="Google Shape;365;p71"/>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The SPT-3G Main source catalog</a:t>
            </a:r>
            <a:endParaRPr sz="2800"/>
          </a:p>
        </p:txBody>
      </p:sp>
      <p:pic>
        <p:nvPicPr>
          <p:cNvPr descr="allsrcs_simple_16apr24.pdf" id="366" name="Google Shape;366;p71"/>
          <p:cNvPicPr preferRelativeResize="0"/>
          <p:nvPr/>
        </p:nvPicPr>
        <p:blipFill rotWithShape="1">
          <a:blip r:embed="rId4">
            <a:alphaModFix/>
          </a:blip>
          <a:srcRect b="0" l="0" r="0" t="0"/>
          <a:stretch/>
        </p:blipFill>
        <p:spPr>
          <a:xfrm>
            <a:off x="4515658" y="1174670"/>
            <a:ext cx="4444624" cy="2794158"/>
          </a:xfrm>
          <a:prstGeom prst="rect">
            <a:avLst/>
          </a:prstGeom>
          <a:noFill/>
          <a:ln>
            <a:noFill/>
          </a:ln>
        </p:spPr>
      </p:pic>
      <p:sp>
        <p:nvSpPr>
          <p:cNvPr id="367" name="Google Shape;367;p71"/>
          <p:cNvSpPr txBox="1"/>
          <p:nvPr/>
        </p:nvSpPr>
        <p:spPr>
          <a:xfrm>
            <a:off x="6566564" y="4278622"/>
            <a:ext cx="2393700" cy="3846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Archipley et al. in prep. 2026</a:t>
            </a:r>
            <a:endParaRPr sz="1000">
              <a:solidFill>
                <a:srgbClr val="000000"/>
              </a:solidFill>
            </a:endParaRPr>
          </a:p>
        </p:txBody>
      </p:sp>
      <p:sp>
        <p:nvSpPr>
          <p:cNvPr id="368" name="Google Shape;368;p71"/>
          <p:cNvSpPr txBox="1"/>
          <p:nvPr>
            <p:ph idx="1" type="body"/>
          </p:nvPr>
        </p:nvSpPr>
        <p:spPr>
          <a:xfrm>
            <a:off x="113750" y="1023650"/>
            <a:ext cx="4334700" cy="3193500"/>
          </a:xfrm>
          <a:prstGeom prst="rect">
            <a:avLst/>
          </a:prstGeom>
        </p:spPr>
        <p:txBody>
          <a:bodyPr anchorCtr="0" anchor="t" bIns="91425" lIns="91425" spcFirstLastPara="1" rIns="91425" wrap="square" tIns="91425">
            <a:normAutofit fontScale="77500" lnSpcReduction="10000"/>
          </a:bodyPr>
          <a:lstStyle/>
          <a:p>
            <a:pPr indent="-346710" lvl="0" marL="457200" rtl="0" algn="l">
              <a:spcBef>
                <a:spcPts val="0"/>
              </a:spcBef>
              <a:spcAft>
                <a:spcPts val="0"/>
              </a:spcAft>
              <a:buSzPct val="100000"/>
              <a:buChar char="●"/>
            </a:pPr>
            <a:r>
              <a:rPr lang="en"/>
              <a:t>Based on 5 year data 2019-2023</a:t>
            </a:r>
            <a:endParaRPr/>
          </a:p>
          <a:p>
            <a:pPr indent="-346710" lvl="0" marL="457200" rtl="0" algn="l">
              <a:spcBef>
                <a:spcPts val="0"/>
              </a:spcBef>
              <a:spcAft>
                <a:spcPts val="0"/>
              </a:spcAft>
              <a:buSzPct val="100000"/>
              <a:buChar char="●"/>
            </a:pPr>
            <a:r>
              <a:rPr lang="en"/>
              <a:t>~4x more sensitive at 1.4 mm</a:t>
            </a:r>
            <a:endParaRPr/>
          </a:p>
          <a:p>
            <a:pPr indent="-346710" lvl="0" marL="457200" rtl="0" algn="l">
              <a:spcBef>
                <a:spcPts val="0"/>
              </a:spcBef>
              <a:spcAft>
                <a:spcPts val="0"/>
              </a:spcAft>
              <a:buSzPct val="100000"/>
              <a:buChar char="●"/>
            </a:pPr>
            <a:r>
              <a:rPr lang="en"/>
              <a:t>Change in demographics of the sources</a:t>
            </a:r>
            <a:endParaRPr/>
          </a:p>
          <a:p>
            <a:pPr indent="-346710" lvl="0" marL="457200" rtl="0" algn="l">
              <a:spcBef>
                <a:spcPts val="0"/>
              </a:spcBef>
              <a:spcAft>
                <a:spcPts val="0"/>
              </a:spcAft>
              <a:buSzPct val="100000"/>
              <a:buChar char="●"/>
            </a:pPr>
            <a:r>
              <a:rPr lang="en"/>
              <a:t>Nearly 50-50 split between synchrotron </a:t>
            </a:r>
            <a:r>
              <a:rPr lang="en"/>
              <a:t>and dust </a:t>
            </a:r>
            <a:r>
              <a:rPr lang="en"/>
              <a:t>dominated sources.</a:t>
            </a:r>
            <a:endParaRPr/>
          </a:p>
          <a:p>
            <a:pPr indent="-346710" lvl="0" marL="457200" rtl="0" algn="l">
              <a:spcBef>
                <a:spcPts val="0"/>
              </a:spcBef>
              <a:spcAft>
                <a:spcPts val="0"/>
              </a:spcAft>
              <a:buSzPct val="100000"/>
              <a:buChar char="●"/>
            </a:pPr>
            <a:r>
              <a:rPr lang="en"/>
              <a:t>Need new techniques to select high-redshift dusty star forming galaxies.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72"/>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74" name="Google Shape;374;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5" name="Google Shape;375;p72"/>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l">
              <a:spcBef>
                <a:spcPts val="0"/>
              </a:spcBef>
              <a:spcAft>
                <a:spcPts val="0"/>
              </a:spcAft>
              <a:buSzPts val="990"/>
              <a:buNone/>
            </a:pPr>
            <a:r>
              <a:rPr lang="en" sz="2600"/>
              <a:t>Bayesian inference for source association using NWAY</a:t>
            </a:r>
            <a:endParaRPr sz="2600"/>
          </a:p>
        </p:txBody>
      </p:sp>
      <p:sp>
        <p:nvSpPr>
          <p:cNvPr id="376" name="Google Shape;376;p72"/>
          <p:cNvSpPr txBox="1"/>
          <p:nvPr>
            <p:ph idx="12" type="sldNum"/>
          </p:nvPr>
        </p:nvSpPr>
        <p:spPr>
          <a:xfrm>
            <a:off x="4437983" y="4878958"/>
            <a:ext cx="258900" cy="200400"/>
          </a:xfrm>
          <a:prstGeom prst="rect">
            <a:avLst/>
          </a:prstGeom>
        </p:spPr>
        <p:txBody>
          <a:bodyPr anchorCtr="0" anchor="ctr" bIns="91425" lIns="91425" spcFirstLastPara="1" rIns="91425" wrap="square" tIns="91425">
            <a:normAutofit fontScale="25000" lnSpcReduction="20000"/>
          </a:bodyPr>
          <a:lstStyle/>
          <a:p>
            <a:pPr indent="0" lvl="0" marL="0" rtl="0" algn="r">
              <a:spcBef>
                <a:spcPts val="0"/>
              </a:spcBef>
              <a:spcAft>
                <a:spcPts val="0"/>
              </a:spcAft>
              <a:buClr>
                <a:srgbClr val="000000"/>
              </a:buClr>
              <a:buSzPct val="120000"/>
              <a:buFont typeface="Helvetica Neue Light"/>
              <a:buNone/>
            </a:pPr>
            <a:fld id="{00000000-1234-1234-1234-123412341234}" type="slidenum">
              <a:rPr lang="en"/>
              <a:t>‹#›</a:t>
            </a:fld>
            <a:endParaRPr sz="1000"/>
          </a:p>
        </p:txBody>
      </p:sp>
      <p:sp>
        <p:nvSpPr>
          <p:cNvPr id="377" name="Google Shape;377;p72"/>
          <p:cNvSpPr txBox="1"/>
          <p:nvPr/>
        </p:nvSpPr>
        <p:spPr>
          <a:xfrm>
            <a:off x="7905254" y="1444837"/>
            <a:ext cx="837300" cy="397500"/>
          </a:xfrm>
          <a:prstGeom prst="rect">
            <a:avLst/>
          </a:prstGeom>
          <a:noFill/>
          <a:ln>
            <a:noFill/>
          </a:ln>
        </p:spPr>
        <p:txBody>
          <a:bodyPr anchorCtr="0" anchor="t" bIns="67300" lIns="67300" spcFirstLastPara="1" rIns="67300" wrap="square" tIns="67300">
            <a:spAutoFit/>
          </a:bodyPr>
          <a:lstStyle/>
          <a:p>
            <a:pPr indent="0" lvl="0" marL="0" rtl="0" algn="l">
              <a:spcBef>
                <a:spcPts val="0"/>
              </a:spcBef>
              <a:spcAft>
                <a:spcPts val="0"/>
              </a:spcAft>
              <a:buNone/>
            </a:pPr>
            <a:r>
              <a:rPr lang="en" sz="1700">
                <a:solidFill>
                  <a:srgbClr val="000000"/>
                </a:solidFill>
                <a:latin typeface="Calibri"/>
                <a:ea typeface="Calibri"/>
                <a:cs typeface="Calibri"/>
                <a:sym typeface="Calibri"/>
              </a:rPr>
              <a:t>eq. (1)</a:t>
            </a:r>
            <a:endParaRPr sz="1700">
              <a:solidFill>
                <a:srgbClr val="000000"/>
              </a:solidFill>
              <a:latin typeface="Calibri"/>
              <a:ea typeface="Calibri"/>
              <a:cs typeface="Calibri"/>
              <a:sym typeface="Calibri"/>
            </a:endParaRPr>
          </a:p>
        </p:txBody>
      </p:sp>
      <p:sp>
        <p:nvSpPr>
          <p:cNvPr id="378" name="Google Shape;378;p72"/>
          <p:cNvSpPr txBox="1"/>
          <p:nvPr/>
        </p:nvSpPr>
        <p:spPr>
          <a:xfrm>
            <a:off x="7905254" y="2066547"/>
            <a:ext cx="837300" cy="397500"/>
          </a:xfrm>
          <a:prstGeom prst="rect">
            <a:avLst/>
          </a:prstGeom>
          <a:noFill/>
          <a:ln>
            <a:noFill/>
          </a:ln>
        </p:spPr>
        <p:txBody>
          <a:bodyPr anchorCtr="0" anchor="t" bIns="67300" lIns="67300" spcFirstLastPara="1" rIns="67300" wrap="square" tIns="67300">
            <a:spAutoFit/>
          </a:bodyPr>
          <a:lstStyle/>
          <a:p>
            <a:pPr indent="0" lvl="0" marL="0" rtl="0" algn="l">
              <a:spcBef>
                <a:spcPts val="0"/>
              </a:spcBef>
              <a:spcAft>
                <a:spcPts val="0"/>
              </a:spcAft>
              <a:buNone/>
            </a:pPr>
            <a:r>
              <a:rPr lang="en" sz="1700">
                <a:solidFill>
                  <a:srgbClr val="000000"/>
                </a:solidFill>
                <a:latin typeface="Calibri"/>
                <a:ea typeface="Calibri"/>
                <a:cs typeface="Calibri"/>
                <a:sym typeface="Calibri"/>
              </a:rPr>
              <a:t>eq. (2)</a:t>
            </a:r>
            <a:endParaRPr sz="1700">
              <a:solidFill>
                <a:srgbClr val="000000"/>
              </a:solidFill>
              <a:latin typeface="Calibri"/>
              <a:ea typeface="Calibri"/>
              <a:cs typeface="Calibri"/>
              <a:sym typeface="Calibri"/>
            </a:endParaRPr>
          </a:p>
        </p:txBody>
      </p:sp>
      <p:sp>
        <p:nvSpPr>
          <p:cNvPr id="379" name="Google Shape;379;p72"/>
          <p:cNvSpPr txBox="1"/>
          <p:nvPr/>
        </p:nvSpPr>
        <p:spPr>
          <a:xfrm>
            <a:off x="8306711" y="2763482"/>
            <a:ext cx="837300" cy="397500"/>
          </a:xfrm>
          <a:prstGeom prst="rect">
            <a:avLst/>
          </a:prstGeom>
          <a:noFill/>
          <a:ln>
            <a:noFill/>
          </a:ln>
        </p:spPr>
        <p:txBody>
          <a:bodyPr anchorCtr="0" anchor="t" bIns="67300" lIns="67300" spcFirstLastPara="1" rIns="67300" wrap="square" tIns="67300">
            <a:spAutoFit/>
          </a:bodyPr>
          <a:lstStyle/>
          <a:p>
            <a:pPr indent="0" lvl="0" marL="0" rtl="0" algn="l">
              <a:spcBef>
                <a:spcPts val="0"/>
              </a:spcBef>
              <a:spcAft>
                <a:spcPts val="0"/>
              </a:spcAft>
              <a:buNone/>
            </a:pPr>
            <a:r>
              <a:rPr lang="en" sz="1700">
                <a:solidFill>
                  <a:srgbClr val="000000"/>
                </a:solidFill>
                <a:latin typeface="Calibri"/>
                <a:ea typeface="Calibri"/>
                <a:cs typeface="Calibri"/>
                <a:sym typeface="Calibri"/>
              </a:rPr>
              <a:t>eq. (3)</a:t>
            </a:r>
            <a:endParaRPr sz="1700">
              <a:solidFill>
                <a:srgbClr val="000000"/>
              </a:solidFill>
              <a:latin typeface="Calibri"/>
              <a:ea typeface="Calibri"/>
              <a:cs typeface="Calibri"/>
              <a:sym typeface="Calibri"/>
            </a:endParaRPr>
          </a:p>
        </p:txBody>
      </p:sp>
      <p:sp>
        <p:nvSpPr>
          <p:cNvPr id="380" name="Google Shape;380;p72"/>
          <p:cNvSpPr txBox="1"/>
          <p:nvPr/>
        </p:nvSpPr>
        <p:spPr>
          <a:xfrm>
            <a:off x="7959147" y="3460416"/>
            <a:ext cx="837300" cy="397500"/>
          </a:xfrm>
          <a:prstGeom prst="rect">
            <a:avLst/>
          </a:prstGeom>
          <a:noFill/>
          <a:ln>
            <a:noFill/>
          </a:ln>
        </p:spPr>
        <p:txBody>
          <a:bodyPr anchorCtr="0" anchor="t" bIns="67300" lIns="67300" spcFirstLastPara="1" rIns="67300" wrap="square" tIns="67300">
            <a:spAutoFit/>
          </a:bodyPr>
          <a:lstStyle/>
          <a:p>
            <a:pPr indent="0" lvl="0" marL="0" rtl="0" algn="l">
              <a:spcBef>
                <a:spcPts val="0"/>
              </a:spcBef>
              <a:spcAft>
                <a:spcPts val="0"/>
              </a:spcAft>
              <a:buNone/>
            </a:pPr>
            <a:r>
              <a:rPr lang="en" sz="1700">
                <a:solidFill>
                  <a:srgbClr val="000000"/>
                </a:solidFill>
                <a:latin typeface="Calibri"/>
                <a:ea typeface="Calibri"/>
                <a:cs typeface="Calibri"/>
                <a:sym typeface="Calibri"/>
              </a:rPr>
              <a:t>eq. (4)</a:t>
            </a:r>
            <a:endParaRPr sz="1700">
              <a:solidFill>
                <a:srgbClr val="000000"/>
              </a:solidFill>
              <a:latin typeface="Calibri"/>
              <a:ea typeface="Calibri"/>
              <a:cs typeface="Calibri"/>
              <a:sym typeface="Calibri"/>
            </a:endParaRPr>
          </a:p>
        </p:txBody>
      </p:sp>
      <p:sp>
        <p:nvSpPr>
          <p:cNvPr id="381" name="Google Shape;381;p72"/>
          <p:cNvSpPr txBox="1"/>
          <p:nvPr/>
        </p:nvSpPr>
        <p:spPr>
          <a:xfrm>
            <a:off x="88719" y="1392043"/>
            <a:ext cx="2840100" cy="2752800"/>
          </a:xfrm>
          <a:prstGeom prst="rect">
            <a:avLst/>
          </a:prstGeom>
          <a:noFill/>
          <a:ln>
            <a:noFill/>
          </a:ln>
        </p:spPr>
        <p:txBody>
          <a:bodyPr anchorCtr="0" anchor="t" bIns="67300" lIns="67300" spcFirstLastPara="1" rIns="67300" wrap="square" tIns="67300">
            <a:spAutoFit/>
          </a:bodyPr>
          <a:lstStyle/>
          <a:p>
            <a:pPr indent="0" lvl="0" marL="0" rtl="0" algn="l">
              <a:spcBef>
                <a:spcPts val="0"/>
              </a:spcBef>
              <a:spcAft>
                <a:spcPts val="0"/>
              </a:spcAft>
              <a:buNone/>
            </a:pPr>
            <a:r>
              <a:rPr lang="en" sz="1700">
                <a:solidFill>
                  <a:srgbClr val="000000"/>
                </a:solidFill>
                <a:latin typeface="Calibri"/>
                <a:ea typeface="Calibri"/>
                <a:cs typeface="Calibri"/>
                <a:sym typeface="Calibri"/>
              </a:rPr>
              <a:t>N: Number of sources.</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k: Different catalogs.</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P(H): Prior probability of an association.</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ν: Source density.</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Ω: Sky area.</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P(H|D): Posterior probability.</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𝜎: Position uncertainty.</a:t>
            </a:r>
            <a:endParaRPr sz="1700">
              <a:solidFill>
                <a:srgbClr val="000000"/>
              </a:solidFill>
              <a:latin typeface="Calibri"/>
              <a:ea typeface="Calibri"/>
              <a:cs typeface="Calibri"/>
              <a:sym typeface="Calibri"/>
            </a:endParaRPr>
          </a:p>
          <a:p>
            <a:pPr indent="0" lvl="0" marL="0" rtl="0" algn="l">
              <a:spcBef>
                <a:spcPts val="0"/>
              </a:spcBef>
              <a:spcAft>
                <a:spcPts val="0"/>
              </a:spcAft>
              <a:buNone/>
            </a:pPr>
            <a:r>
              <a:rPr lang="en" sz="1700">
                <a:solidFill>
                  <a:srgbClr val="000000"/>
                </a:solidFill>
                <a:latin typeface="Calibri"/>
                <a:ea typeface="Calibri"/>
                <a:cs typeface="Calibri"/>
                <a:sym typeface="Calibri"/>
              </a:rPr>
              <a:t>p_any: Probability that source has any counterpart.</a:t>
            </a:r>
            <a:endParaRPr sz="1700">
              <a:solidFill>
                <a:srgbClr val="000000"/>
              </a:solidFill>
              <a:latin typeface="Calibri"/>
              <a:ea typeface="Calibri"/>
              <a:cs typeface="Calibri"/>
              <a:sym typeface="Calibri"/>
            </a:endParaRPr>
          </a:p>
        </p:txBody>
      </p:sp>
      <p:pic>
        <p:nvPicPr>
          <p:cNvPr id="382" name="Google Shape;382;p72"/>
          <p:cNvPicPr preferRelativeResize="0"/>
          <p:nvPr/>
        </p:nvPicPr>
        <p:blipFill>
          <a:blip r:embed="rId4">
            <a:alphaModFix/>
          </a:blip>
          <a:stretch>
            <a:fillRect/>
          </a:stretch>
        </p:blipFill>
        <p:spPr>
          <a:xfrm>
            <a:off x="3050596" y="1290962"/>
            <a:ext cx="3665708" cy="610209"/>
          </a:xfrm>
          <a:prstGeom prst="rect">
            <a:avLst/>
          </a:prstGeom>
          <a:noFill/>
          <a:ln>
            <a:noFill/>
          </a:ln>
        </p:spPr>
      </p:pic>
      <p:pic>
        <p:nvPicPr>
          <p:cNvPr id="383" name="Google Shape;383;p72"/>
          <p:cNvPicPr preferRelativeResize="0"/>
          <p:nvPr/>
        </p:nvPicPr>
        <p:blipFill>
          <a:blip r:embed="rId5">
            <a:alphaModFix/>
          </a:blip>
          <a:stretch>
            <a:fillRect/>
          </a:stretch>
        </p:blipFill>
        <p:spPr>
          <a:xfrm>
            <a:off x="3301433" y="2122788"/>
            <a:ext cx="3183219" cy="246628"/>
          </a:xfrm>
          <a:prstGeom prst="rect">
            <a:avLst/>
          </a:prstGeom>
          <a:noFill/>
          <a:ln>
            <a:noFill/>
          </a:ln>
        </p:spPr>
      </p:pic>
      <p:pic>
        <p:nvPicPr>
          <p:cNvPr id="384" name="Google Shape;384;p72"/>
          <p:cNvPicPr preferRelativeResize="0"/>
          <p:nvPr/>
        </p:nvPicPr>
        <p:blipFill>
          <a:blip r:embed="rId6">
            <a:alphaModFix/>
          </a:blip>
          <a:stretch>
            <a:fillRect/>
          </a:stretch>
        </p:blipFill>
        <p:spPr>
          <a:xfrm>
            <a:off x="2531858" y="2478399"/>
            <a:ext cx="4337566" cy="848858"/>
          </a:xfrm>
          <a:prstGeom prst="rect">
            <a:avLst/>
          </a:prstGeom>
          <a:noFill/>
          <a:ln>
            <a:noFill/>
          </a:ln>
        </p:spPr>
      </p:pic>
      <p:pic>
        <p:nvPicPr>
          <p:cNvPr id="385" name="Google Shape;385;p72"/>
          <p:cNvPicPr preferRelativeResize="0"/>
          <p:nvPr/>
        </p:nvPicPr>
        <p:blipFill>
          <a:blip r:embed="rId7">
            <a:alphaModFix/>
          </a:blip>
          <a:stretch>
            <a:fillRect/>
          </a:stretch>
        </p:blipFill>
        <p:spPr>
          <a:xfrm>
            <a:off x="2979761" y="3434175"/>
            <a:ext cx="3665710" cy="563138"/>
          </a:xfrm>
          <a:prstGeom prst="rect">
            <a:avLst/>
          </a:prstGeom>
          <a:noFill/>
          <a:ln>
            <a:noFill/>
          </a:ln>
        </p:spPr>
      </p:pic>
      <p:sp>
        <p:nvSpPr>
          <p:cNvPr id="386" name="Google Shape;386;p72"/>
          <p:cNvSpPr txBox="1"/>
          <p:nvPr/>
        </p:nvSpPr>
        <p:spPr>
          <a:xfrm>
            <a:off x="5315901" y="4098433"/>
            <a:ext cx="3567300" cy="7035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Budavári T.and Szalay A. S., 2008</a:t>
            </a:r>
            <a:endParaRPr sz="1000"/>
          </a:p>
          <a:p>
            <a:pPr indent="0" lvl="0" marL="0" rtl="0" algn="l">
              <a:spcBef>
                <a:spcPts val="700"/>
              </a:spcBef>
              <a:spcAft>
                <a:spcPts val="0"/>
              </a:spcAft>
              <a:buNone/>
            </a:pPr>
            <a:r>
              <a:rPr lang="en" sz="1000"/>
              <a:t>Salvato, M., Buchner, J., Budavári, T., et al. 2018</a:t>
            </a:r>
            <a:endParaRPr sz="1000"/>
          </a:p>
          <a:p>
            <a:pPr indent="0" lvl="0" marL="0" rtl="0" algn="l">
              <a:spcBef>
                <a:spcPts val="700"/>
              </a:spcBef>
              <a:spcAft>
                <a:spcPts val="0"/>
              </a:spcAft>
              <a:buNone/>
            </a:pPr>
            <a:r>
              <a:rPr lang="en" sz="1000"/>
              <a:t>Salvato, M., Wolf, J., Dwelly, T., et al. 2022</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73"/>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92" name="Google Shape;392;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93" name="Google Shape;393;p73"/>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Forward model of the source catalog using SIDES</a:t>
            </a:r>
            <a:endParaRPr sz="2600"/>
          </a:p>
        </p:txBody>
      </p:sp>
      <p:sp>
        <p:nvSpPr>
          <p:cNvPr id="394" name="Google Shape;394;p73"/>
          <p:cNvSpPr txBox="1"/>
          <p:nvPr>
            <p:ph idx="1" type="body"/>
          </p:nvPr>
        </p:nvSpPr>
        <p:spPr>
          <a:xfrm>
            <a:off x="113750" y="1023650"/>
            <a:ext cx="4562100" cy="3096300"/>
          </a:xfrm>
          <a:prstGeom prst="rect">
            <a:avLst/>
          </a:prstGeom>
        </p:spPr>
        <p:txBody>
          <a:bodyPr anchorCtr="0" anchor="t" bIns="91425" lIns="91425" spcFirstLastPara="1" rIns="91425" wrap="square" tIns="91425">
            <a:normAutofit fontScale="77500"/>
          </a:bodyPr>
          <a:lstStyle/>
          <a:p>
            <a:pPr indent="-346710" lvl="0" marL="457200" rtl="0" algn="l">
              <a:spcBef>
                <a:spcPts val="0"/>
              </a:spcBef>
              <a:spcAft>
                <a:spcPts val="0"/>
              </a:spcAft>
              <a:buSzPct val="100000"/>
              <a:buChar char="●"/>
            </a:pPr>
            <a:r>
              <a:rPr lang="en"/>
              <a:t>Simulated Infrared Dusty Extragalactic Sky (SIDES)</a:t>
            </a:r>
            <a:endParaRPr/>
          </a:p>
          <a:p>
            <a:pPr indent="-346710" lvl="0" marL="457200" rtl="0" algn="l">
              <a:spcBef>
                <a:spcPts val="0"/>
              </a:spcBef>
              <a:spcAft>
                <a:spcPts val="0"/>
              </a:spcAft>
              <a:buSzPct val="100000"/>
              <a:buChar char="●"/>
            </a:pPr>
            <a:r>
              <a:rPr lang="en"/>
              <a:t>Built using Bolshoi-Planck dark-matter simulation</a:t>
            </a:r>
            <a:endParaRPr/>
          </a:p>
          <a:p>
            <a:pPr indent="-346710" lvl="0" marL="457200" rtl="0" algn="l">
              <a:spcBef>
                <a:spcPts val="0"/>
              </a:spcBef>
              <a:spcAft>
                <a:spcPts val="0"/>
              </a:spcAft>
              <a:buSzPct val="100000"/>
              <a:buChar char="●"/>
            </a:pPr>
            <a:r>
              <a:rPr lang="en"/>
              <a:t>2 deg² simulation from IR to submillimeter</a:t>
            </a:r>
            <a:endParaRPr/>
          </a:p>
          <a:p>
            <a:pPr indent="-346710" lvl="0" marL="457200" rtl="0" algn="l">
              <a:spcBef>
                <a:spcPts val="0"/>
              </a:spcBef>
              <a:spcAft>
                <a:spcPts val="0"/>
              </a:spcAft>
              <a:buSzPct val="100000"/>
              <a:buChar char="●"/>
            </a:pPr>
            <a:r>
              <a:rPr lang="en"/>
              <a:t>Populated via abundance matching</a:t>
            </a:r>
            <a:endParaRPr/>
          </a:p>
          <a:p>
            <a:pPr indent="-346710" lvl="0" marL="457200" rtl="0" algn="l">
              <a:spcBef>
                <a:spcPts val="0"/>
              </a:spcBef>
              <a:spcAft>
                <a:spcPts val="0"/>
              </a:spcAft>
              <a:buSzPct val="100000"/>
              <a:buChar char="●"/>
            </a:pPr>
            <a:r>
              <a:rPr lang="en"/>
              <a:t>Reproduces observed number counts</a:t>
            </a:r>
            <a:endParaRPr/>
          </a:p>
        </p:txBody>
      </p:sp>
      <p:pic>
        <p:nvPicPr>
          <p:cNvPr id="395" name="Google Shape;395;p73"/>
          <p:cNvPicPr preferRelativeResize="0"/>
          <p:nvPr/>
        </p:nvPicPr>
        <p:blipFill>
          <a:blip r:embed="rId4">
            <a:alphaModFix/>
          </a:blip>
          <a:stretch>
            <a:fillRect/>
          </a:stretch>
        </p:blipFill>
        <p:spPr>
          <a:xfrm>
            <a:off x="4420350" y="1106490"/>
            <a:ext cx="4672827" cy="3212234"/>
          </a:xfrm>
          <a:prstGeom prst="rect">
            <a:avLst/>
          </a:prstGeom>
          <a:noFill/>
          <a:ln>
            <a:noFill/>
          </a:ln>
        </p:spPr>
      </p:pic>
      <p:sp>
        <p:nvSpPr>
          <p:cNvPr id="396" name="Google Shape;396;p73"/>
          <p:cNvSpPr txBox="1"/>
          <p:nvPr/>
        </p:nvSpPr>
        <p:spPr>
          <a:xfrm>
            <a:off x="6699464" y="4217022"/>
            <a:ext cx="2393700" cy="3846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Bethermin</a:t>
            </a:r>
            <a:r>
              <a:rPr lang="en" sz="1000"/>
              <a:t> et al.. 2017, 2022</a:t>
            </a:r>
            <a:endParaRPr sz="10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74"/>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02" name="Google Shape;402;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03" name="Google Shape;403;p74"/>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Goal of this project</a:t>
            </a:r>
            <a:endParaRPr sz="2600"/>
          </a:p>
        </p:txBody>
      </p:sp>
      <p:grpSp>
        <p:nvGrpSpPr>
          <p:cNvPr id="404" name="Google Shape;404;p74"/>
          <p:cNvGrpSpPr/>
          <p:nvPr/>
        </p:nvGrpSpPr>
        <p:grpSpPr>
          <a:xfrm>
            <a:off x="1152654" y="921314"/>
            <a:ext cx="2285704" cy="1846634"/>
            <a:chOff x="1660800" y="1171213"/>
            <a:chExt cx="1942800" cy="1569600"/>
          </a:xfrm>
        </p:grpSpPr>
        <p:sp>
          <p:nvSpPr>
            <p:cNvPr id="405" name="Google Shape;405;p74"/>
            <p:cNvSpPr/>
            <p:nvPr/>
          </p:nvSpPr>
          <p:spPr>
            <a:xfrm>
              <a:off x="1660800" y="1171213"/>
              <a:ext cx="1942800" cy="1569600"/>
            </a:xfrm>
            <a:prstGeom prst="round1Rect">
              <a:avLst>
                <a:gd fmla="val 17446" name="adj"/>
              </a:avLst>
            </a:prstGeom>
            <a:solidFill>
              <a:srgbClr val="307AF3"/>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06" name="Google Shape;406;p74"/>
            <p:cNvSpPr txBox="1"/>
            <p:nvPr/>
          </p:nvSpPr>
          <p:spPr>
            <a:xfrm>
              <a:off x="1879865" y="1413573"/>
              <a:ext cx="1451700" cy="459900"/>
            </a:xfrm>
            <a:prstGeom prst="rect">
              <a:avLst/>
            </a:prstGeom>
            <a:noFill/>
            <a:ln>
              <a:noFill/>
            </a:ln>
          </p:spPr>
          <p:txBody>
            <a:bodyPr anchorCtr="0" anchor="t" bIns="107550" lIns="107550" spcFirstLastPara="1" rIns="107550" wrap="square" tIns="107550">
              <a:noAutofit/>
            </a:bodyPr>
            <a:lstStyle/>
            <a:p>
              <a:pPr indent="0" lvl="0" marL="0" rtl="0" algn="l">
                <a:spcBef>
                  <a:spcPts val="0"/>
                </a:spcBef>
                <a:spcAft>
                  <a:spcPts val="0"/>
                </a:spcAft>
                <a:buNone/>
              </a:pPr>
              <a:r>
                <a:rPr b="1" lang="en" sz="1294">
                  <a:solidFill>
                    <a:srgbClr val="FFFFFF"/>
                  </a:solidFill>
                  <a:latin typeface="Roboto"/>
                  <a:ea typeface="Roboto"/>
                  <a:cs typeface="Roboto"/>
                  <a:sym typeface="Roboto"/>
                </a:rPr>
                <a:t>Forward model</a:t>
              </a:r>
              <a:endParaRPr sz="1294">
                <a:solidFill>
                  <a:srgbClr val="FFFFFF"/>
                </a:solidFill>
                <a:latin typeface="Roboto"/>
                <a:ea typeface="Roboto"/>
                <a:cs typeface="Roboto"/>
                <a:sym typeface="Roboto"/>
              </a:endParaRPr>
            </a:p>
          </p:txBody>
        </p:sp>
        <p:sp>
          <p:nvSpPr>
            <p:cNvPr id="407" name="Google Shape;407;p74"/>
            <p:cNvSpPr txBox="1"/>
            <p:nvPr/>
          </p:nvSpPr>
          <p:spPr>
            <a:xfrm>
              <a:off x="1810861" y="1846848"/>
              <a:ext cx="1589700" cy="727200"/>
            </a:xfrm>
            <a:prstGeom prst="rect">
              <a:avLst/>
            </a:prstGeom>
            <a:noFill/>
            <a:ln>
              <a:noFill/>
            </a:ln>
          </p:spPr>
          <p:txBody>
            <a:bodyPr anchorCtr="0" anchor="t" bIns="107550" lIns="107550" spcFirstLastPara="1" rIns="107550" wrap="square" tIns="107550">
              <a:noAutofit/>
            </a:bodyPr>
            <a:lstStyle/>
            <a:p>
              <a:pPr indent="0" lvl="0" marL="0" rtl="0" algn="l">
                <a:lnSpc>
                  <a:spcPct val="115000"/>
                </a:lnSpc>
                <a:spcBef>
                  <a:spcPts val="0"/>
                </a:spcBef>
                <a:spcAft>
                  <a:spcPts val="1882"/>
                </a:spcAft>
                <a:buNone/>
              </a:pPr>
              <a:r>
                <a:rPr lang="en" sz="941">
                  <a:solidFill>
                    <a:srgbClr val="FFFFFF"/>
                  </a:solidFill>
                  <a:latin typeface="Roboto"/>
                  <a:ea typeface="Roboto"/>
                  <a:cs typeface="Roboto"/>
                  <a:sym typeface="Roboto"/>
                </a:rPr>
                <a:t>Generate source catalog at multiple wavelengths.  Build on the e</a:t>
              </a:r>
              <a:r>
                <a:rPr lang="en" sz="941">
                  <a:solidFill>
                    <a:srgbClr val="FFFFFF"/>
                  </a:solidFill>
                  <a:latin typeface="Roboto"/>
                  <a:ea typeface="Roboto"/>
                  <a:cs typeface="Roboto"/>
                  <a:sym typeface="Roboto"/>
                </a:rPr>
                <a:t>xisting</a:t>
              </a:r>
              <a:r>
                <a:rPr lang="en" sz="941">
                  <a:solidFill>
                    <a:srgbClr val="FFFFFF"/>
                  </a:solidFill>
                  <a:latin typeface="Roboto"/>
                  <a:ea typeface="Roboto"/>
                  <a:cs typeface="Roboto"/>
                  <a:sym typeface="Roboto"/>
                </a:rPr>
                <a:t> simulation (SIDES) and add new features.</a:t>
              </a:r>
              <a:endParaRPr sz="941">
                <a:solidFill>
                  <a:srgbClr val="FFFFFF"/>
                </a:solidFill>
                <a:latin typeface="Roboto"/>
                <a:ea typeface="Roboto"/>
                <a:cs typeface="Roboto"/>
                <a:sym typeface="Roboto"/>
              </a:endParaRPr>
            </a:p>
          </p:txBody>
        </p:sp>
      </p:grpSp>
      <p:grpSp>
        <p:nvGrpSpPr>
          <p:cNvPr id="408" name="Google Shape;408;p74"/>
          <p:cNvGrpSpPr/>
          <p:nvPr/>
        </p:nvGrpSpPr>
        <p:grpSpPr>
          <a:xfrm>
            <a:off x="3434828" y="921314"/>
            <a:ext cx="2285704" cy="1846634"/>
            <a:chOff x="3600600" y="1170963"/>
            <a:chExt cx="1942800" cy="1569600"/>
          </a:xfrm>
        </p:grpSpPr>
        <p:sp>
          <p:nvSpPr>
            <p:cNvPr id="409" name="Google Shape;409;p74"/>
            <p:cNvSpPr/>
            <p:nvPr/>
          </p:nvSpPr>
          <p:spPr>
            <a:xfrm>
              <a:off x="3600600" y="1170963"/>
              <a:ext cx="1942800" cy="1569600"/>
            </a:xfrm>
            <a:prstGeom prst="round2SameRect">
              <a:avLst>
                <a:gd fmla="val 18098" name="adj1"/>
                <a:gd fmla="val 0" name="adj2"/>
              </a:avLst>
            </a:prstGeom>
            <a:solidFill>
              <a:srgbClr val="0E63F0"/>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10" name="Google Shape;410;p74"/>
            <p:cNvSpPr txBox="1"/>
            <p:nvPr/>
          </p:nvSpPr>
          <p:spPr>
            <a:xfrm>
              <a:off x="3818999" y="1413575"/>
              <a:ext cx="1594200" cy="459900"/>
            </a:xfrm>
            <a:prstGeom prst="rect">
              <a:avLst/>
            </a:prstGeom>
            <a:noFill/>
            <a:ln>
              <a:noFill/>
            </a:ln>
          </p:spPr>
          <p:txBody>
            <a:bodyPr anchorCtr="0" anchor="t" bIns="107550" lIns="107550" spcFirstLastPara="1" rIns="107550" wrap="square" tIns="107550">
              <a:noAutofit/>
            </a:bodyPr>
            <a:lstStyle/>
            <a:p>
              <a:pPr indent="0" lvl="0" marL="0" rtl="0" algn="l">
                <a:spcBef>
                  <a:spcPts val="0"/>
                </a:spcBef>
                <a:spcAft>
                  <a:spcPts val="0"/>
                </a:spcAft>
                <a:buNone/>
              </a:pPr>
              <a:r>
                <a:rPr b="1" lang="en" sz="1294">
                  <a:solidFill>
                    <a:srgbClr val="FFFFFF"/>
                  </a:solidFill>
                  <a:latin typeface="Roboto"/>
                  <a:ea typeface="Roboto"/>
                  <a:cs typeface="Roboto"/>
                  <a:sym typeface="Roboto"/>
                </a:rPr>
                <a:t>Bayesian inference for source association</a:t>
              </a:r>
              <a:endParaRPr sz="1294">
                <a:solidFill>
                  <a:srgbClr val="FFFFFF"/>
                </a:solidFill>
                <a:latin typeface="Roboto"/>
                <a:ea typeface="Roboto"/>
                <a:cs typeface="Roboto"/>
                <a:sym typeface="Roboto"/>
              </a:endParaRPr>
            </a:p>
          </p:txBody>
        </p:sp>
        <p:sp>
          <p:nvSpPr>
            <p:cNvPr id="411" name="Google Shape;411;p74"/>
            <p:cNvSpPr txBox="1"/>
            <p:nvPr/>
          </p:nvSpPr>
          <p:spPr>
            <a:xfrm>
              <a:off x="3819008" y="1873539"/>
              <a:ext cx="1451700" cy="512400"/>
            </a:xfrm>
            <a:prstGeom prst="rect">
              <a:avLst/>
            </a:prstGeom>
            <a:noFill/>
            <a:ln>
              <a:noFill/>
            </a:ln>
          </p:spPr>
          <p:txBody>
            <a:bodyPr anchorCtr="0" anchor="t" bIns="107550" lIns="107550" spcFirstLastPara="1" rIns="107550" wrap="square" tIns="107550">
              <a:noAutofit/>
            </a:bodyPr>
            <a:lstStyle/>
            <a:p>
              <a:pPr indent="0" lvl="0" marL="0" rtl="0" algn="l">
                <a:lnSpc>
                  <a:spcPct val="115000"/>
                </a:lnSpc>
                <a:spcBef>
                  <a:spcPts val="0"/>
                </a:spcBef>
                <a:spcAft>
                  <a:spcPts val="1882"/>
                </a:spcAft>
                <a:buNone/>
              </a:pPr>
              <a:r>
                <a:rPr lang="en" sz="941">
                  <a:solidFill>
                    <a:srgbClr val="FFFFFF"/>
                  </a:solidFill>
                  <a:latin typeface="Roboto"/>
                  <a:ea typeface="Roboto"/>
                  <a:cs typeface="Roboto"/>
                  <a:sym typeface="Roboto"/>
                </a:rPr>
                <a:t>Probability of a source to be associated with sources in catalogs across the electromagnetic spectrum</a:t>
              </a:r>
              <a:endParaRPr sz="941">
                <a:solidFill>
                  <a:srgbClr val="FFFFFF"/>
                </a:solidFill>
                <a:latin typeface="Roboto"/>
                <a:ea typeface="Roboto"/>
                <a:cs typeface="Roboto"/>
                <a:sym typeface="Roboto"/>
              </a:endParaRPr>
            </a:p>
          </p:txBody>
        </p:sp>
      </p:grpSp>
      <p:grpSp>
        <p:nvGrpSpPr>
          <p:cNvPr id="412" name="Google Shape;412;p74"/>
          <p:cNvGrpSpPr/>
          <p:nvPr/>
        </p:nvGrpSpPr>
        <p:grpSpPr>
          <a:xfrm>
            <a:off x="5716337" y="941148"/>
            <a:ext cx="2285704" cy="1826544"/>
            <a:chOff x="5539816" y="1171213"/>
            <a:chExt cx="1942800" cy="1569600"/>
          </a:xfrm>
        </p:grpSpPr>
        <p:sp>
          <p:nvSpPr>
            <p:cNvPr id="413" name="Google Shape;413;p74"/>
            <p:cNvSpPr/>
            <p:nvPr/>
          </p:nvSpPr>
          <p:spPr>
            <a:xfrm flipH="1">
              <a:off x="5539816" y="1171213"/>
              <a:ext cx="1942800" cy="1569600"/>
            </a:xfrm>
            <a:prstGeom prst="round1Rect">
              <a:avLst>
                <a:gd fmla="val 17446" name="adj"/>
              </a:avLst>
            </a:prstGeom>
            <a:solidFill>
              <a:srgbClr val="0C57D3"/>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14" name="Google Shape;414;p74"/>
            <p:cNvSpPr txBox="1"/>
            <p:nvPr/>
          </p:nvSpPr>
          <p:spPr>
            <a:xfrm>
              <a:off x="5762399" y="1413573"/>
              <a:ext cx="1451700" cy="459900"/>
            </a:xfrm>
            <a:prstGeom prst="rect">
              <a:avLst/>
            </a:prstGeom>
            <a:noFill/>
            <a:ln>
              <a:noFill/>
            </a:ln>
          </p:spPr>
          <p:txBody>
            <a:bodyPr anchorCtr="0" anchor="t" bIns="107550" lIns="107550" spcFirstLastPara="1" rIns="107550" wrap="square" tIns="107550">
              <a:noAutofit/>
            </a:bodyPr>
            <a:lstStyle/>
            <a:p>
              <a:pPr indent="0" lvl="0" marL="0" rtl="0" algn="l">
                <a:spcBef>
                  <a:spcPts val="0"/>
                </a:spcBef>
                <a:spcAft>
                  <a:spcPts val="0"/>
                </a:spcAft>
                <a:buNone/>
              </a:pPr>
              <a:r>
                <a:rPr b="1" lang="en" sz="1294">
                  <a:solidFill>
                    <a:srgbClr val="FFFFFF"/>
                  </a:solidFill>
                  <a:latin typeface="Roboto"/>
                  <a:ea typeface="Roboto"/>
                  <a:cs typeface="Roboto"/>
                  <a:sym typeface="Roboto"/>
                </a:rPr>
                <a:t>Differentiable compiler</a:t>
              </a:r>
              <a:endParaRPr sz="1294">
                <a:solidFill>
                  <a:srgbClr val="FFFFFF"/>
                </a:solidFill>
                <a:latin typeface="Roboto"/>
                <a:ea typeface="Roboto"/>
                <a:cs typeface="Roboto"/>
                <a:sym typeface="Roboto"/>
              </a:endParaRPr>
            </a:p>
          </p:txBody>
        </p:sp>
        <p:sp>
          <p:nvSpPr>
            <p:cNvPr id="415" name="Google Shape;415;p74"/>
            <p:cNvSpPr txBox="1"/>
            <p:nvPr/>
          </p:nvSpPr>
          <p:spPr>
            <a:xfrm>
              <a:off x="5762397" y="1873539"/>
              <a:ext cx="1451700" cy="512400"/>
            </a:xfrm>
            <a:prstGeom prst="rect">
              <a:avLst/>
            </a:prstGeom>
            <a:noFill/>
            <a:ln>
              <a:noFill/>
            </a:ln>
          </p:spPr>
          <p:txBody>
            <a:bodyPr anchorCtr="0" anchor="t" bIns="107550" lIns="107550" spcFirstLastPara="1" rIns="107550" wrap="square" tIns="107550">
              <a:noAutofit/>
            </a:bodyPr>
            <a:lstStyle/>
            <a:p>
              <a:pPr indent="0" lvl="0" marL="0" rtl="0" algn="l">
                <a:lnSpc>
                  <a:spcPct val="115000"/>
                </a:lnSpc>
                <a:spcBef>
                  <a:spcPts val="0"/>
                </a:spcBef>
                <a:spcAft>
                  <a:spcPts val="1882"/>
                </a:spcAft>
                <a:buNone/>
              </a:pPr>
              <a:r>
                <a:rPr lang="en" sz="941">
                  <a:solidFill>
                    <a:srgbClr val="FFFFFF"/>
                  </a:solidFill>
                  <a:latin typeface="Roboto"/>
                  <a:ea typeface="Roboto"/>
                  <a:cs typeface="Roboto"/>
                  <a:sym typeface="Roboto"/>
                </a:rPr>
                <a:t>Using Reactant to optimize the forward modeling and bayesian inference we get fast outputs</a:t>
              </a:r>
              <a:endParaRPr sz="941">
                <a:solidFill>
                  <a:srgbClr val="FFFFFF"/>
                </a:solidFill>
                <a:latin typeface="Roboto"/>
                <a:ea typeface="Roboto"/>
                <a:cs typeface="Roboto"/>
                <a:sym typeface="Roboto"/>
              </a:endParaRPr>
            </a:p>
          </p:txBody>
        </p:sp>
      </p:grpSp>
      <p:grpSp>
        <p:nvGrpSpPr>
          <p:cNvPr id="416" name="Google Shape;416;p74"/>
          <p:cNvGrpSpPr/>
          <p:nvPr/>
        </p:nvGrpSpPr>
        <p:grpSpPr>
          <a:xfrm>
            <a:off x="3285782" y="1811178"/>
            <a:ext cx="306324" cy="306324"/>
            <a:chOff x="3157188" y="909150"/>
            <a:chExt cx="470400" cy="470400"/>
          </a:xfrm>
        </p:grpSpPr>
        <p:sp>
          <p:nvSpPr>
            <p:cNvPr id="417" name="Google Shape;417;p74"/>
            <p:cNvSpPr/>
            <p:nvPr/>
          </p:nvSpPr>
          <p:spPr>
            <a:xfrm>
              <a:off x="3157188" y="909150"/>
              <a:ext cx="470400" cy="470400"/>
            </a:xfrm>
            <a:prstGeom prst="ellipse">
              <a:avLst/>
            </a:prstGeom>
            <a:solidFill>
              <a:srgbClr val="FFFFFF"/>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18" name="Google Shape;418;p74"/>
            <p:cNvSpPr/>
            <p:nvPr/>
          </p:nvSpPr>
          <p:spPr>
            <a:xfrm>
              <a:off x="3243138" y="995100"/>
              <a:ext cx="298500" cy="298500"/>
            </a:xfrm>
            <a:prstGeom prst="mathPlus">
              <a:avLst>
                <a:gd fmla="val 9900" name="adj1"/>
              </a:avLst>
            </a:prstGeom>
            <a:solidFill>
              <a:srgbClr val="307AF3"/>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grpSp>
      <p:grpSp>
        <p:nvGrpSpPr>
          <p:cNvPr id="419" name="Google Shape;419;p74"/>
          <p:cNvGrpSpPr/>
          <p:nvPr/>
        </p:nvGrpSpPr>
        <p:grpSpPr>
          <a:xfrm>
            <a:off x="5567204" y="1811178"/>
            <a:ext cx="306324" cy="306324"/>
            <a:chOff x="3157188" y="909150"/>
            <a:chExt cx="470400" cy="470400"/>
          </a:xfrm>
        </p:grpSpPr>
        <p:sp>
          <p:nvSpPr>
            <p:cNvPr id="420" name="Google Shape;420;p74"/>
            <p:cNvSpPr/>
            <p:nvPr/>
          </p:nvSpPr>
          <p:spPr>
            <a:xfrm>
              <a:off x="3157188" y="909150"/>
              <a:ext cx="470400" cy="470400"/>
            </a:xfrm>
            <a:prstGeom prst="ellipse">
              <a:avLst/>
            </a:prstGeom>
            <a:solidFill>
              <a:srgbClr val="FFFFFF"/>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21" name="Google Shape;421;p74"/>
            <p:cNvSpPr/>
            <p:nvPr/>
          </p:nvSpPr>
          <p:spPr>
            <a:xfrm>
              <a:off x="3243138" y="995100"/>
              <a:ext cx="298500" cy="298500"/>
            </a:xfrm>
            <a:prstGeom prst="mathPlus">
              <a:avLst>
                <a:gd fmla="val 9900" name="adj1"/>
              </a:avLst>
            </a:prstGeom>
            <a:solidFill>
              <a:srgbClr val="0D5CDF"/>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grpSp>
      <p:grpSp>
        <p:nvGrpSpPr>
          <p:cNvPr id="422" name="Google Shape;422;p74"/>
          <p:cNvGrpSpPr/>
          <p:nvPr/>
        </p:nvGrpSpPr>
        <p:grpSpPr>
          <a:xfrm>
            <a:off x="1151988" y="2748095"/>
            <a:ext cx="6850054" cy="1468978"/>
            <a:chOff x="1660800" y="2723938"/>
            <a:chExt cx="5822400" cy="1248600"/>
          </a:xfrm>
        </p:grpSpPr>
        <p:sp>
          <p:nvSpPr>
            <p:cNvPr id="423" name="Google Shape;423;p74"/>
            <p:cNvSpPr/>
            <p:nvPr/>
          </p:nvSpPr>
          <p:spPr>
            <a:xfrm rot="10800000">
              <a:off x="1660800" y="2723938"/>
              <a:ext cx="5822400" cy="1248600"/>
            </a:xfrm>
            <a:prstGeom prst="round2SameRect">
              <a:avLst>
                <a:gd fmla="val 18098" name="adj1"/>
                <a:gd fmla="val 0" name="adj2"/>
              </a:avLst>
            </a:prstGeom>
            <a:solidFill>
              <a:srgbClr val="0942A1"/>
            </a:solidFill>
            <a:ln>
              <a:noFill/>
            </a:ln>
          </p:spPr>
          <p:txBody>
            <a:bodyPr anchorCtr="0" anchor="ctr" bIns="107550" lIns="107550" spcFirstLastPara="1" rIns="107550" wrap="square" tIns="107550">
              <a:noAutofit/>
            </a:bodyPr>
            <a:lstStyle/>
            <a:p>
              <a:pPr indent="0" lvl="0" marL="0" rtl="0" algn="l">
                <a:spcBef>
                  <a:spcPts val="0"/>
                </a:spcBef>
                <a:spcAft>
                  <a:spcPts val="0"/>
                </a:spcAft>
                <a:buNone/>
              </a:pPr>
              <a:r>
                <a:t/>
              </a:r>
              <a:endParaRPr/>
            </a:p>
          </p:txBody>
        </p:sp>
        <p:sp>
          <p:nvSpPr>
            <p:cNvPr id="424" name="Google Shape;424;p74"/>
            <p:cNvSpPr txBox="1"/>
            <p:nvPr/>
          </p:nvSpPr>
          <p:spPr>
            <a:xfrm>
              <a:off x="2583300" y="2978750"/>
              <a:ext cx="3977400" cy="349500"/>
            </a:xfrm>
            <a:prstGeom prst="rect">
              <a:avLst/>
            </a:prstGeom>
            <a:noFill/>
            <a:ln>
              <a:noFill/>
            </a:ln>
          </p:spPr>
          <p:txBody>
            <a:bodyPr anchorCtr="0" anchor="t" bIns="107550" lIns="107550" spcFirstLastPara="1" rIns="107550" wrap="square" tIns="107550">
              <a:noAutofit/>
            </a:bodyPr>
            <a:lstStyle/>
            <a:p>
              <a:pPr indent="0" lvl="0" marL="0" rtl="0" algn="ctr">
                <a:spcBef>
                  <a:spcPts val="0"/>
                </a:spcBef>
                <a:spcAft>
                  <a:spcPts val="0"/>
                </a:spcAft>
                <a:buNone/>
              </a:pPr>
              <a:r>
                <a:rPr b="1" lang="en" sz="1294">
                  <a:solidFill>
                    <a:srgbClr val="FFFFFF"/>
                  </a:solidFill>
                  <a:latin typeface="Roboto"/>
                  <a:ea typeface="Roboto"/>
                  <a:cs typeface="Roboto"/>
                  <a:sym typeface="Roboto"/>
                </a:rPr>
                <a:t>Automating Bayesian inference for (mm) source association</a:t>
              </a:r>
              <a:endParaRPr sz="1294">
                <a:solidFill>
                  <a:srgbClr val="FFFFFF"/>
                </a:solidFill>
                <a:latin typeface="Roboto"/>
                <a:ea typeface="Roboto"/>
                <a:cs typeface="Roboto"/>
                <a:sym typeface="Roboto"/>
              </a:endParaRPr>
            </a:p>
          </p:txBody>
        </p:sp>
        <p:sp>
          <p:nvSpPr>
            <p:cNvPr id="425" name="Google Shape;425;p74"/>
            <p:cNvSpPr txBox="1"/>
            <p:nvPr/>
          </p:nvSpPr>
          <p:spPr>
            <a:xfrm>
              <a:off x="2583300" y="3284225"/>
              <a:ext cx="3977400" cy="389400"/>
            </a:xfrm>
            <a:prstGeom prst="rect">
              <a:avLst/>
            </a:prstGeom>
            <a:noFill/>
            <a:ln>
              <a:noFill/>
            </a:ln>
          </p:spPr>
          <p:txBody>
            <a:bodyPr anchorCtr="0" anchor="t" bIns="107550" lIns="107550" spcFirstLastPara="1" rIns="107550" wrap="square" tIns="107550">
              <a:noAutofit/>
            </a:bodyPr>
            <a:lstStyle/>
            <a:p>
              <a:pPr indent="0" lvl="0" marL="0" rtl="0" algn="ctr">
                <a:lnSpc>
                  <a:spcPct val="115000"/>
                </a:lnSpc>
                <a:spcBef>
                  <a:spcPts val="0"/>
                </a:spcBef>
                <a:spcAft>
                  <a:spcPts val="1882"/>
                </a:spcAft>
                <a:buNone/>
              </a:pPr>
              <a:r>
                <a:rPr lang="en" sz="941">
                  <a:solidFill>
                    <a:srgbClr val="FFFFFF"/>
                  </a:solidFill>
                  <a:latin typeface="Roboto"/>
                  <a:ea typeface="Roboto"/>
                  <a:cs typeface="Roboto"/>
                  <a:sym typeface="Roboto"/>
                </a:rPr>
                <a:t>The flow chart should work for other catalogs provided appropriate prior is generated using a forward model.</a:t>
              </a:r>
              <a:endParaRPr sz="941">
                <a:solidFill>
                  <a:srgbClr val="FFFFFF"/>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75"/>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31" name="Google Shape;431;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2" name="Google Shape;432;p75"/>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Bayesian Inference is great….but expensive!</a:t>
            </a:r>
            <a:endParaRPr sz="2600"/>
          </a:p>
        </p:txBody>
      </p:sp>
      <p:sp>
        <p:nvSpPr>
          <p:cNvPr id="433" name="Google Shape;433;p75"/>
          <p:cNvSpPr txBox="1"/>
          <p:nvPr/>
        </p:nvSpPr>
        <p:spPr>
          <a:xfrm>
            <a:off x="173050" y="1058700"/>
            <a:ext cx="6862500" cy="3376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Char char="●"/>
            </a:pPr>
            <a:r>
              <a:rPr b="1" lang="en" sz="2000">
                <a:solidFill>
                  <a:schemeClr val="dk2"/>
                </a:solidFill>
              </a:rPr>
              <a:t>Bayesian inference</a:t>
            </a:r>
            <a:r>
              <a:rPr lang="en" sz="2000">
                <a:solidFill>
                  <a:schemeClr val="dk2"/>
                </a:solidFill>
              </a:rPr>
              <a:t> infers unknown from data</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Useful as it combines data + prior knowledge,</a:t>
            </a:r>
            <a:br>
              <a:rPr lang="en" sz="2000">
                <a:solidFill>
                  <a:schemeClr val="dk2"/>
                </a:solidFill>
              </a:rPr>
            </a:br>
            <a:r>
              <a:rPr lang="en" sz="2000">
                <a:solidFill>
                  <a:schemeClr val="dk2"/>
                </a:solidFill>
              </a:rPr>
              <a:t>even when data are limited or noisy!</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However, </a:t>
            </a:r>
            <a:r>
              <a:rPr lang="en" sz="2000">
                <a:solidFill>
                  <a:schemeClr val="dk2"/>
                </a:solidFill>
              </a:rPr>
              <a:t>parameter</a:t>
            </a:r>
            <a:r>
              <a:rPr lang="en" sz="2000">
                <a:solidFill>
                  <a:schemeClr val="dk2"/>
                </a:solidFill>
              </a:rPr>
              <a:t> space can be </a:t>
            </a:r>
            <a:r>
              <a:rPr b="1" lang="en" sz="2000">
                <a:solidFill>
                  <a:schemeClr val="dk2"/>
                </a:solidFill>
              </a:rPr>
              <a:t>large</a:t>
            </a:r>
            <a:r>
              <a:rPr lang="en" sz="2000">
                <a:solidFill>
                  <a:schemeClr val="dk2"/>
                </a:solidFill>
              </a:rPr>
              <a:t>, and inference needs </a:t>
            </a:r>
            <a:r>
              <a:rPr b="1" lang="en" sz="2000">
                <a:solidFill>
                  <a:schemeClr val="dk2"/>
                </a:solidFill>
              </a:rPr>
              <a:t>lots</a:t>
            </a:r>
            <a:r>
              <a:rPr lang="en" sz="2000">
                <a:solidFill>
                  <a:schemeClr val="dk2"/>
                </a:solidFill>
              </a:rPr>
              <a:t> </a:t>
            </a:r>
            <a:r>
              <a:rPr b="1" lang="en" sz="2000">
                <a:solidFill>
                  <a:schemeClr val="dk2"/>
                </a:solidFill>
              </a:rPr>
              <a:t>of</a:t>
            </a:r>
            <a:r>
              <a:rPr lang="en" sz="2000">
                <a:solidFill>
                  <a:schemeClr val="dk2"/>
                </a:solidFill>
              </a:rPr>
              <a:t> forward model runs</a:t>
            </a:r>
            <a:br>
              <a:rPr lang="en" sz="2000">
                <a:solidFill>
                  <a:schemeClr val="dk2"/>
                </a:solidFill>
              </a:rPr>
            </a:br>
            <a:r>
              <a:rPr lang="en" sz="2000">
                <a:solidFill>
                  <a:schemeClr val="dk2"/>
                </a:solidFill>
              </a:rPr>
              <a:t>(often with gradients)!</a:t>
            </a:r>
            <a:endParaRPr sz="2000">
              <a:solidFill>
                <a:schemeClr val="dk2"/>
              </a:solidFill>
            </a:endParaRPr>
          </a:p>
        </p:txBody>
      </p:sp>
      <p:pic>
        <p:nvPicPr>
          <p:cNvPr id="434" name="Google Shape;434;p75"/>
          <p:cNvPicPr preferRelativeResize="0"/>
          <p:nvPr/>
        </p:nvPicPr>
        <p:blipFill>
          <a:blip r:embed="rId4">
            <a:alphaModFix/>
          </a:blip>
          <a:stretch>
            <a:fillRect/>
          </a:stretch>
        </p:blipFill>
        <p:spPr>
          <a:xfrm>
            <a:off x="6548500" y="1058700"/>
            <a:ext cx="2062150" cy="1768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id="439" name="Google Shape;439;p76"/>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40" name="Google Shape;440;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1" name="Google Shape;441;p76"/>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Bayesian Inference is great….but expensive!</a:t>
            </a:r>
            <a:endParaRPr sz="2600"/>
          </a:p>
        </p:txBody>
      </p:sp>
      <p:sp>
        <p:nvSpPr>
          <p:cNvPr id="442" name="Google Shape;442;p76"/>
          <p:cNvSpPr txBox="1"/>
          <p:nvPr/>
        </p:nvSpPr>
        <p:spPr>
          <a:xfrm>
            <a:off x="173050" y="1058700"/>
            <a:ext cx="6862500" cy="3376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Char char="●"/>
            </a:pPr>
            <a:r>
              <a:rPr b="1" lang="en" sz="2000">
                <a:solidFill>
                  <a:schemeClr val="dk2"/>
                </a:solidFill>
              </a:rPr>
              <a:t>Bayesian inference</a:t>
            </a:r>
            <a:r>
              <a:rPr lang="en" sz="2000">
                <a:solidFill>
                  <a:schemeClr val="dk2"/>
                </a:solidFill>
              </a:rPr>
              <a:t> infers unknown from data</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Useful as it combines data + prior knowledge,</a:t>
            </a:r>
            <a:br>
              <a:rPr lang="en" sz="2000">
                <a:solidFill>
                  <a:schemeClr val="dk2"/>
                </a:solidFill>
              </a:rPr>
            </a:br>
            <a:r>
              <a:rPr lang="en" sz="2000">
                <a:solidFill>
                  <a:schemeClr val="dk2"/>
                </a:solidFill>
              </a:rPr>
              <a:t>even when data are limited or noisy!</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However, parameter space can be </a:t>
            </a:r>
            <a:r>
              <a:rPr b="1" lang="en" sz="2000">
                <a:solidFill>
                  <a:schemeClr val="dk2"/>
                </a:solidFill>
              </a:rPr>
              <a:t>large</a:t>
            </a:r>
            <a:r>
              <a:rPr lang="en" sz="2000">
                <a:solidFill>
                  <a:schemeClr val="dk2"/>
                </a:solidFill>
              </a:rPr>
              <a:t>, and inference needs </a:t>
            </a:r>
            <a:r>
              <a:rPr b="1" lang="en" sz="2000">
                <a:solidFill>
                  <a:schemeClr val="dk2"/>
                </a:solidFill>
              </a:rPr>
              <a:t>lots</a:t>
            </a:r>
            <a:r>
              <a:rPr lang="en" sz="2000">
                <a:solidFill>
                  <a:schemeClr val="dk2"/>
                </a:solidFill>
              </a:rPr>
              <a:t> </a:t>
            </a:r>
            <a:r>
              <a:rPr b="1" lang="en" sz="2000">
                <a:solidFill>
                  <a:schemeClr val="dk2"/>
                </a:solidFill>
              </a:rPr>
              <a:t>of</a:t>
            </a:r>
            <a:r>
              <a:rPr lang="en" sz="2000">
                <a:solidFill>
                  <a:schemeClr val="dk2"/>
                </a:solidFill>
              </a:rPr>
              <a:t> forward model runs</a:t>
            </a:r>
            <a:br>
              <a:rPr lang="en" sz="2000">
                <a:solidFill>
                  <a:schemeClr val="dk2"/>
                </a:solidFill>
              </a:rPr>
            </a:br>
            <a:r>
              <a:rPr lang="en" sz="2000">
                <a:solidFill>
                  <a:schemeClr val="dk2"/>
                </a:solidFill>
              </a:rPr>
              <a:t>(often with gradients)!</a:t>
            </a:r>
            <a:endParaRPr sz="2000">
              <a:solidFill>
                <a:schemeClr val="dk2"/>
              </a:solidFill>
            </a:endParaRPr>
          </a:p>
        </p:txBody>
      </p:sp>
      <p:sp>
        <p:nvSpPr>
          <p:cNvPr id="443" name="Google Shape;443;p76"/>
          <p:cNvSpPr txBox="1"/>
          <p:nvPr/>
        </p:nvSpPr>
        <p:spPr>
          <a:xfrm>
            <a:off x="6548475" y="2741225"/>
            <a:ext cx="215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Reconstructed image of M87 ~1 week on cluster</a:t>
            </a:r>
            <a:endParaRPr/>
          </a:p>
        </p:txBody>
      </p:sp>
      <p:pic>
        <p:nvPicPr>
          <p:cNvPr id="444" name="Google Shape;444;p76"/>
          <p:cNvPicPr preferRelativeResize="0"/>
          <p:nvPr/>
        </p:nvPicPr>
        <p:blipFill>
          <a:blip r:embed="rId4">
            <a:alphaModFix/>
          </a:blip>
          <a:stretch>
            <a:fillRect/>
          </a:stretch>
        </p:blipFill>
        <p:spPr>
          <a:xfrm>
            <a:off x="6548500" y="1058700"/>
            <a:ext cx="2062150" cy="1768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77"/>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50" name="Google Shape;450;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77"/>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Bayesian Inference is great….but expensive!</a:t>
            </a:r>
            <a:endParaRPr sz="2600"/>
          </a:p>
        </p:txBody>
      </p:sp>
      <p:sp>
        <p:nvSpPr>
          <p:cNvPr id="452" name="Google Shape;452;p77"/>
          <p:cNvSpPr txBox="1"/>
          <p:nvPr/>
        </p:nvSpPr>
        <p:spPr>
          <a:xfrm>
            <a:off x="173050" y="1058700"/>
            <a:ext cx="6862500" cy="3376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Char char="●"/>
            </a:pPr>
            <a:r>
              <a:rPr b="1" lang="en" sz="2000">
                <a:solidFill>
                  <a:schemeClr val="dk2"/>
                </a:solidFill>
              </a:rPr>
              <a:t>Bayesian inference</a:t>
            </a:r>
            <a:r>
              <a:rPr lang="en" sz="2000">
                <a:solidFill>
                  <a:schemeClr val="dk2"/>
                </a:solidFill>
              </a:rPr>
              <a:t> infers unknown from data</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Useful as it combines data + prior knowledge,</a:t>
            </a:r>
            <a:br>
              <a:rPr lang="en" sz="2000">
                <a:solidFill>
                  <a:schemeClr val="dk2"/>
                </a:solidFill>
              </a:rPr>
            </a:br>
            <a:r>
              <a:rPr lang="en" sz="2000">
                <a:solidFill>
                  <a:schemeClr val="dk2"/>
                </a:solidFill>
              </a:rPr>
              <a:t>even when data are limited or noisy!</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However, parameter space can be </a:t>
            </a:r>
            <a:r>
              <a:rPr b="1" lang="en" sz="2000">
                <a:solidFill>
                  <a:schemeClr val="dk2"/>
                </a:solidFill>
              </a:rPr>
              <a:t>large</a:t>
            </a:r>
            <a:r>
              <a:rPr lang="en" sz="2000">
                <a:solidFill>
                  <a:schemeClr val="dk2"/>
                </a:solidFill>
              </a:rPr>
              <a:t>, and inference needs </a:t>
            </a:r>
            <a:r>
              <a:rPr b="1" lang="en" sz="2000">
                <a:solidFill>
                  <a:schemeClr val="dk2"/>
                </a:solidFill>
              </a:rPr>
              <a:t>lots</a:t>
            </a:r>
            <a:r>
              <a:rPr lang="en" sz="2000">
                <a:solidFill>
                  <a:schemeClr val="dk2"/>
                </a:solidFill>
              </a:rPr>
              <a:t> </a:t>
            </a:r>
            <a:r>
              <a:rPr b="1" lang="en" sz="2000">
                <a:solidFill>
                  <a:schemeClr val="dk2"/>
                </a:solidFill>
              </a:rPr>
              <a:t>of</a:t>
            </a:r>
            <a:r>
              <a:rPr lang="en" sz="2000">
                <a:solidFill>
                  <a:schemeClr val="dk2"/>
                </a:solidFill>
              </a:rPr>
              <a:t> forward model runs</a:t>
            </a:r>
            <a:br>
              <a:rPr lang="en" sz="2000">
                <a:solidFill>
                  <a:schemeClr val="dk2"/>
                </a:solidFill>
              </a:rPr>
            </a:br>
            <a:r>
              <a:rPr lang="en" sz="2000">
                <a:solidFill>
                  <a:schemeClr val="dk2"/>
                </a:solidFill>
              </a:rPr>
              <a:t>(often with gradients)!</a:t>
            </a:r>
            <a:endParaRPr sz="2000">
              <a:solidFill>
                <a:schemeClr val="dk2"/>
              </a:solidFill>
            </a:endParaRPr>
          </a:p>
        </p:txBody>
      </p:sp>
      <p:pic>
        <p:nvPicPr>
          <p:cNvPr id="453" name="Google Shape;453;p77"/>
          <p:cNvPicPr preferRelativeResize="0"/>
          <p:nvPr/>
        </p:nvPicPr>
        <p:blipFill>
          <a:blip r:embed="rId4">
            <a:alphaModFix/>
          </a:blip>
          <a:stretch>
            <a:fillRect/>
          </a:stretch>
        </p:blipFill>
        <p:spPr>
          <a:xfrm>
            <a:off x="6548500" y="1058700"/>
            <a:ext cx="2062150" cy="1768650"/>
          </a:xfrm>
          <a:prstGeom prst="rect">
            <a:avLst/>
          </a:prstGeom>
          <a:noFill/>
          <a:ln>
            <a:noFill/>
          </a:ln>
        </p:spPr>
      </p:pic>
      <p:sp>
        <p:nvSpPr>
          <p:cNvPr id="454" name="Google Shape;454;p77"/>
          <p:cNvSpPr txBox="1"/>
          <p:nvPr/>
        </p:nvSpPr>
        <p:spPr>
          <a:xfrm>
            <a:off x="6548475" y="2741225"/>
            <a:ext cx="215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Reconstructed image of M87 ~1 week on cluster</a:t>
            </a:r>
            <a:endParaRPr/>
          </a:p>
        </p:txBody>
      </p:sp>
      <p:sp>
        <p:nvSpPr>
          <p:cNvPr id="455" name="Google Shape;455;p77"/>
          <p:cNvSpPr txBox="1"/>
          <p:nvPr/>
        </p:nvSpPr>
        <p:spPr>
          <a:xfrm>
            <a:off x="4993550" y="3251571"/>
            <a:ext cx="3893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result = </a:t>
            </a:r>
            <a:r>
              <a:rPr lang="en" sz="1200">
                <a:solidFill>
                  <a:srgbClr val="AF00DB"/>
                </a:solidFill>
                <a:highlight>
                  <a:srgbClr val="FFFFFF"/>
                </a:highlight>
                <a:latin typeface="Roboto Mono Light"/>
                <a:ea typeface="Roboto Mono Light"/>
                <a:cs typeface="Roboto Mono Light"/>
                <a:sym typeface="Roboto Mono Light"/>
              </a:rPr>
              <a:t>None</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best_loss = </a:t>
            </a:r>
            <a:r>
              <a:rPr lang="en" sz="1200">
                <a:solidFill>
                  <a:srgbClr val="795E26"/>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'inf'</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 _ </a:t>
            </a:r>
            <a:r>
              <a:rPr lang="en" sz="1200">
                <a:solidFill>
                  <a:srgbClr val="AF00DB"/>
                </a:solidFill>
                <a:highlight>
                  <a:srgbClr val="FFFFFF"/>
                </a:highlight>
                <a:latin typeface="Roboto Mono Light"/>
                <a:ea typeface="Roboto Mono Light"/>
                <a:cs typeface="Roboto Mono Light"/>
                <a:sym typeface="Roboto Mono Light"/>
              </a:rPr>
              <a:t>in</a:t>
            </a: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795E26"/>
                </a:solidFill>
                <a:highlight>
                  <a:srgbClr val="FFFFFF"/>
                </a:highlight>
                <a:latin typeface="Roboto Mono Light"/>
                <a:ea typeface="Roboto Mono Light"/>
                <a:cs typeface="Roboto Mono Light"/>
                <a:sym typeface="Roboto Mono Light"/>
              </a:rPr>
              <a:t>range</a:t>
            </a:r>
            <a:r>
              <a:rPr lang="en" sz="1200">
                <a:solidFill>
                  <a:schemeClr val="dk1"/>
                </a:solidFill>
                <a:highlight>
                  <a:srgbClr val="FFFFFF"/>
                </a:highlight>
                <a:latin typeface="Roboto Mono Light"/>
                <a:ea typeface="Roboto Mono Light"/>
                <a:cs typeface="Roboto Mono Light"/>
                <a:sym typeface="Roboto Mono Light"/>
              </a:rPr>
              <a:t>(N):</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parameters = </a:t>
            </a:r>
            <a:r>
              <a:rPr lang="en" sz="1200">
                <a:solidFill>
                  <a:srgbClr val="795E26"/>
                </a:solidFill>
                <a:highlight>
                  <a:srgbClr val="FFFFFF"/>
                </a:highlight>
                <a:latin typeface="Roboto Mono Light"/>
                <a:ea typeface="Roboto Mono Light"/>
                <a:cs typeface="Roboto Mono Light"/>
                <a:sym typeface="Roboto Mono Light"/>
              </a:rPr>
              <a:t>random</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loss = </a:t>
            </a:r>
            <a:r>
              <a:rPr lang="en" sz="1200">
                <a:solidFill>
                  <a:srgbClr val="795E26"/>
                </a:solidFill>
                <a:highlight>
                  <a:srgbClr val="FFFFFF"/>
                </a:highlight>
                <a:latin typeface="Roboto Mono Light"/>
                <a:ea typeface="Roboto Mono Light"/>
                <a:cs typeface="Roboto Mono Light"/>
                <a:sym typeface="Roboto Mono Light"/>
              </a:rPr>
              <a:t>grad</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795E26"/>
                </a:solidFill>
                <a:highlight>
                  <a:srgbClr val="FFFFFF"/>
                </a:highlight>
                <a:latin typeface="Roboto Mono Light"/>
                <a:ea typeface="Roboto Mono Light"/>
                <a:cs typeface="Roboto Mono Light"/>
                <a:sym typeface="Roboto Mono Light"/>
              </a:rPr>
              <a:t>forward</a:t>
            </a:r>
            <a:r>
              <a:rPr lang="en" sz="1200">
                <a:solidFill>
                  <a:schemeClr val="dk1"/>
                </a:solidFill>
                <a:highlight>
                  <a:srgbClr val="FFFFFF"/>
                </a:highlight>
                <a:latin typeface="Roboto Mono Light"/>
                <a:ea typeface="Roboto Mono Light"/>
                <a:cs typeface="Roboto Mono Light"/>
                <a:sym typeface="Roboto Mono Light"/>
              </a:rPr>
              <a:t>)(parameters)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 loss &lt; best_loss: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best_loss = 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result = parameters</a:t>
            </a:r>
            <a:endParaRPr sz="1200">
              <a:solidFill>
                <a:schemeClr val="dk1"/>
              </a:solidFill>
              <a:highlight>
                <a:srgbClr val="FFFFFF"/>
              </a:highlight>
              <a:latin typeface="Roboto Mono Light"/>
              <a:ea typeface="Roboto Mono Light"/>
              <a:cs typeface="Roboto Mono Light"/>
              <a:sym typeface="Roboto Mon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60"/>
          <p:cNvPicPr preferRelativeResize="0"/>
          <p:nvPr/>
        </p:nvPicPr>
        <p:blipFill>
          <a:blip r:embed="rId3">
            <a:alphaModFix/>
          </a:blip>
          <a:stretch>
            <a:fillRect/>
          </a:stretch>
        </p:blipFill>
        <p:spPr>
          <a:xfrm>
            <a:off x="6655188" y="2900547"/>
            <a:ext cx="2488825" cy="2171900"/>
          </a:xfrm>
          <a:prstGeom prst="rect">
            <a:avLst/>
          </a:prstGeom>
          <a:noFill/>
          <a:ln>
            <a:noFill/>
          </a:ln>
        </p:spPr>
      </p:pic>
      <p:pic>
        <p:nvPicPr>
          <p:cNvPr id="247" name="Google Shape;247;p60"/>
          <p:cNvPicPr preferRelativeResize="0"/>
          <p:nvPr/>
        </p:nvPicPr>
        <p:blipFill rotWithShape="1">
          <a:blip r:embed="rId4">
            <a:alphaModFix/>
          </a:blip>
          <a:srcRect b="0" l="0" r="0" t="0"/>
          <a:stretch/>
        </p:blipFill>
        <p:spPr>
          <a:xfrm>
            <a:off x="173050" y="4217025"/>
            <a:ext cx="2839751" cy="855425"/>
          </a:xfrm>
          <a:prstGeom prst="rect">
            <a:avLst/>
          </a:prstGeom>
          <a:noFill/>
          <a:ln>
            <a:noFill/>
          </a:ln>
        </p:spPr>
      </p:pic>
      <p:sp>
        <p:nvSpPr>
          <p:cNvPr id="248" name="Google Shape;248;p60"/>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1300"/>
              <a:t>‹#›</a:t>
            </a:fld>
            <a:endParaRPr sz="1300"/>
          </a:p>
        </p:txBody>
      </p:sp>
      <p:sp>
        <p:nvSpPr>
          <p:cNvPr id="249" name="Google Shape;249;p60"/>
          <p:cNvSpPr txBox="1"/>
          <p:nvPr>
            <p:ph type="title"/>
          </p:nvPr>
        </p:nvSpPr>
        <p:spPr>
          <a:xfrm>
            <a:off x="457200" y="57150"/>
            <a:ext cx="8229600" cy="8574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Millimeter Point Source Association</a:t>
            </a:r>
            <a:endParaRPr sz="2800"/>
          </a:p>
        </p:txBody>
      </p:sp>
      <p:pic>
        <p:nvPicPr>
          <p:cNvPr descr="association_chart_v2.png" id="250" name="Google Shape;250;p60"/>
          <p:cNvPicPr preferRelativeResize="0"/>
          <p:nvPr/>
        </p:nvPicPr>
        <p:blipFill rotWithShape="1">
          <a:blip r:embed="rId5">
            <a:alphaModFix/>
          </a:blip>
          <a:srcRect b="0" l="0" r="0" t="0"/>
          <a:stretch/>
        </p:blipFill>
        <p:spPr>
          <a:xfrm>
            <a:off x="4712599" y="851350"/>
            <a:ext cx="3165400" cy="2495677"/>
          </a:xfrm>
          <a:prstGeom prst="rect">
            <a:avLst/>
          </a:prstGeom>
          <a:noFill/>
          <a:ln>
            <a:noFill/>
          </a:ln>
        </p:spPr>
      </p:pic>
      <p:sp>
        <p:nvSpPr>
          <p:cNvPr id="251" name="Google Shape;251;p60"/>
          <p:cNvSpPr txBox="1"/>
          <p:nvPr>
            <p:ph idx="1" type="body"/>
          </p:nvPr>
        </p:nvSpPr>
        <p:spPr>
          <a:xfrm>
            <a:off x="457200" y="1006075"/>
            <a:ext cx="3971100" cy="3114000"/>
          </a:xfrm>
          <a:prstGeom prst="rect">
            <a:avLst/>
          </a:prstGeom>
        </p:spPr>
        <p:txBody>
          <a:bodyPr anchorCtr="0" anchor="t" bIns="34275" lIns="68575" spcFirstLastPara="1" rIns="68575" wrap="square" tIns="34275">
            <a:normAutofit lnSpcReduction="20000"/>
          </a:bodyPr>
          <a:lstStyle/>
          <a:p>
            <a:pPr indent="-317500" lvl="0" marL="457200" rtl="0" algn="l">
              <a:spcBef>
                <a:spcPts val="300"/>
              </a:spcBef>
              <a:spcAft>
                <a:spcPts val="0"/>
              </a:spcAft>
              <a:buSzPts val="1400"/>
              <a:buChar char="●"/>
            </a:pPr>
            <a:r>
              <a:rPr lang="en"/>
              <a:t>Characterize</a:t>
            </a:r>
            <a:r>
              <a:rPr lang="en"/>
              <a:t> sources detected at millimeter wavelengths</a:t>
            </a:r>
            <a:endParaRPr/>
          </a:p>
          <a:p>
            <a:pPr indent="-317500" lvl="0" marL="457200" rtl="0" algn="l">
              <a:spcBef>
                <a:spcPts val="0"/>
              </a:spcBef>
              <a:spcAft>
                <a:spcPts val="0"/>
              </a:spcAft>
              <a:buSzPts val="1400"/>
              <a:buChar char="●"/>
            </a:pPr>
            <a:r>
              <a:rPr lang="en"/>
              <a:t>Develop a forward model for the emission</a:t>
            </a:r>
            <a:endParaRPr/>
          </a:p>
          <a:p>
            <a:pPr indent="-317500" lvl="0" marL="457200" rtl="0" algn="l">
              <a:spcBef>
                <a:spcPts val="0"/>
              </a:spcBef>
              <a:spcAft>
                <a:spcPts val="0"/>
              </a:spcAft>
              <a:buSzPts val="1400"/>
              <a:buChar char="●"/>
            </a:pPr>
            <a:r>
              <a:rPr lang="en"/>
              <a:t>Fast Bayesian inference including prior from forward model to associate sources at other wavelengths.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78"/>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61" name="Google Shape;461;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78"/>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Bayesian Inference is great….but expensive!</a:t>
            </a:r>
            <a:endParaRPr sz="2600"/>
          </a:p>
        </p:txBody>
      </p:sp>
      <p:sp>
        <p:nvSpPr>
          <p:cNvPr id="463" name="Google Shape;463;p78"/>
          <p:cNvSpPr txBox="1"/>
          <p:nvPr/>
        </p:nvSpPr>
        <p:spPr>
          <a:xfrm>
            <a:off x="173050" y="1058700"/>
            <a:ext cx="6862500" cy="3376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Char char="●"/>
            </a:pPr>
            <a:r>
              <a:rPr b="1" lang="en" sz="2000">
                <a:solidFill>
                  <a:schemeClr val="dk2"/>
                </a:solidFill>
              </a:rPr>
              <a:t>Bayesian inference</a:t>
            </a:r>
            <a:r>
              <a:rPr lang="en" sz="2000">
                <a:solidFill>
                  <a:schemeClr val="dk2"/>
                </a:solidFill>
              </a:rPr>
              <a:t> infers unknown from data</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Useful as it combines data + prior knowledge,</a:t>
            </a:r>
            <a:br>
              <a:rPr lang="en" sz="2000">
                <a:solidFill>
                  <a:schemeClr val="dk2"/>
                </a:solidFill>
              </a:rPr>
            </a:br>
            <a:r>
              <a:rPr lang="en" sz="2000">
                <a:solidFill>
                  <a:schemeClr val="dk2"/>
                </a:solidFill>
              </a:rPr>
              <a:t>even when data are limited or noisy!</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However, parameter space can be </a:t>
            </a:r>
            <a:r>
              <a:rPr b="1" lang="en" sz="2000">
                <a:solidFill>
                  <a:schemeClr val="dk2"/>
                </a:solidFill>
              </a:rPr>
              <a:t>large</a:t>
            </a:r>
            <a:r>
              <a:rPr lang="en" sz="2000">
                <a:solidFill>
                  <a:schemeClr val="dk2"/>
                </a:solidFill>
              </a:rPr>
              <a:t>, and inference needs </a:t>
            </a:r>
            <a:r>
              <a:rPr b="1" lang="en" sz="2000">
                <a:solidFill>
                  <a:schemeClr val="dk2"/>
                </a:solidFill>
              </a:rPr>
              <a:t>lots</a:t>
            </a:r>
            <a:r>
              <a:rPr lang="en" sz="2000">
                <a:solidFill>
                  <a:schemeClr val="dk2"/>
                </a:solidFill>
              </a:rPr>
              <a:t> </a:t>
            </a:r>
            <a:r>
              <a:rPr b="1" lang="en" sz="2000">
                <a:solidFill>
                  <a:schemeClr val="dk2"/>
                </a:solidFill>
              </a:rPr>
              <a:t>of</a:t>
            </a:r>
            <a:r>
              <a:rPr lang="en" sz="2000">
                <a:solidFill>
                  <a:schemeClr val="dk2"/>
                </a:solidFill>
              </a:rPr>
              <a:t> forward model runs</a:t>
            </a:r>
            <a:br>
              <a:rPr lang="en" sz="2000">
                <a:solidFill>
                  <a:schemeClr val="dk2"/>
                </a:solidFill>
              </a:rPr>
            </a:br>
            <a:r>
              <a:rPr lang="en" sz="2000">
                <a:solidFill>
                  <a:schemeClr val="dk2"/>
                </a:solidFill>
              </a:rPr>
              <a:t>(often with gradients)!</a:t>
            </a:r>
            <a:endParaRPr sz="2000">
              <a:solidFill>
                <a:schemeClr val="dk2"/>
              </a:solidFill>
            </a:endParaRPr>
          </a:p>
        </p:txBody>
      </p:sp>
      <p:pic>
        <p:nvPicPr>
          <p:cNvPr id="464" name="Google Shape;464;p78"/>
          <p:cNvPicPr preferRelativeResize="0"/>
          <p:nvPr/>
        </p:nvPicPr>
        <p:blipFill>
          <a:blip r:embed="rId4">
            <a:alphaModFix/>
          </a:blip>
          <a:stretch>
            <a:fillRect/>
          </a:stretch>
        </p:blipFill>
        <p:spPr>
          <a:xfrm>
            <a:off x="6548500" y="1058700"/>
            <a:ext cx="2062150" cy="1768650"/>
          </a:xfrm>
          <a:prstGeom prst="rect">
            <a:avLst/>
          </a:prstGeom>
          <a:noFill/>
          <a:ln>
            <a:noFill/>
          </a:ln>
        </p:spPr>
      </p:pic>
      <p:sp>
        <p:nvSpPr>
          <p:cNvPr id="465" name="Google Shape;465;p78"/>
          <p:cNvSpPr txBox="1"/>
          <p:nvPr/>
        </p:nvSpPr>
        <p:spPr>
          <a:xfrm>
            <a:off x="6548475" y="2741225"/>
            <a:ext cx="215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Reconstructed image of M87 ~1 week on cluster</a:t>
            </a:r>
            <a:endParaRPr/>
          </a:p>
        </p:txBody>
      </p:sp>
      <p:sp>
        <p:nvSpPr>
          <p:cNvPr id="466" name="Google Shape;466;p78"/>
          <p:cNvSpPr txBox="1"/>
          <p:nvPr/>
        </p:nvSpPr>
        <p:spPr>
          <a:xfrm>
            <a:off x="4993550" y="3251571"/>
            <a:ext cx="3893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result = </a:t>
            </a:r>
            <a:r>
              <a:rPr lang="en" sz="1200">
                <a:solidFill>
                  <a:srgbClr val="AF00DB"/>
                </a:solidFill>
                <a:highlight>
                  <a:srgbClr val="FFFFFF"/>
                </a:highlight>
                <a:latin typeface="Roboto Mono Light"/>
                <a:ea typeface="Roboto Mono Light"/>
                <a:cs typeface="Roboto Mono Light"/>
                <a:sym typeface="Roboto Mono Light"/>
              </a:rPr>
              <a:t>None</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best_loss = </a:t>
            </a:r>
            <a:r>
              <a:rPr lang="en" sz="1200">
                <a:solidFill>
                  <a:srgbClr val="795E26"/>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'inf'</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 _ </a:t>
            </a:r>
            <a:r>
              <a:rPr lang="en" sz="1200">
                <a:solidFill>
                  <a:srgbClr val="AF00DB"/>
                </a:solidFill>
                <a:highlight>
                  <a:srgbClr val="FFFFFF"/>
                </a:highlight>
                <a:latin typeface="Roboto Mono Light"/>
                <a:ea typeface="Roboto Mono Light"/>
                <a:cs typeface="Roboto Mono Light"/>
                <a:sym typeface="Roboto Mono Light"/>
              </a:rPr>
              <a:t>in</a:t>
            </a: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795E26"/>
                </a:solidFill>
                <a:highlight>
                  <a:srgbClr val="FFFFFF"/>
                </a:highlight>
                <a:latin typeface="Roboto Mono Light"/>
                <a:ea typeface="Roboto Mono Light"/>
                <a:cs typeface="Roboto Mono Light"/>
                <a:sym typeface="Roboto Mono Light"/>
              </a:rPr>
              <a:t>range</a:t>
            </a:r>
            <a:r>
              <a:rPr lang="en" sz="1200">
                <a:solidFill>
                  <a:schemeClr val="dk1"/>
                </a:solidFill>
                <a:highlight>
                  <a:srgbClr val="FFFFFF"/>
                </a:highlight>
                <a:latin typeface="Roboto Mono Light"/>
                <a:ea typeface="Roboto Mono Light"/>
                <a:cs typeface="Roboto Mono Light"/>
                <a:sym typeface="Roboto Mono Light"/>
              </a:rPr>
              <a:t>(N):</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parameters = </a:t>
            </a:r>
            <a:r>
              <a:rPr lang="en" sz="1200">
                <a:solidFill>
                  <a:srgbClr val="795E26"/>
                </a:solidFill>
                <a:highlight>
                  <a:srgbClr val="FFFFFF"/>
                </a:highlight>
                <a:latin typeface="Roboto Mono Light"/>
                <a:ea typeface="Roboto Mono Light"/>
                <a:cs typeface="Roboto Mono Light"/>
                <a:sym typeface="Roboto Mono Light"/>
              </a:rPr>
              <a:t>random</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loss = </a:t>
            </a:r>
            <a:r>
              <a:rPr b="1" lang="en" sz="1200">
                <a:solidFill>
                  <a:srgbClr val="795E26"/>
                </a:solidFill>
                <a:highlight>
                  <a:srgbClr val="FFFFFF"/>
                </a:highlight>
                <a:latin typeface="Roboto Mono"/>
                <a:ea typeface="Roboto Mono"/>
                <a:cs typeface="Roboto Mono"/>
                <a:sym typeface="Roboto Mono"/>
              </a:rPr>
              <a:t>grad</a:t>
            </a:r>
            <a:r>
              <a:rPr b="1" lang="en" sz="1200">
                <a:solidFill>
                  <a:schemeClr val="dk1"/>
                </a:solidFill>
                <a:highlight>
                  <a:srgbClr val="FFFFFF"/>
                </a:highlight>
                <a:latin typeface="Roboto Mono"/>
                <a:ea typeface="Roboto Mono"/>
                <a:cs typeface="Roboto Mono"/>
                <a:sym typeface="Roboto Mono"/>
              </a:rPr>
              <a:t>(</a:t>
            </a:r>
            <a:r>
              <a:rPr b="1" lang="en" sz="1200">
                <a:solidFill>
                  <a:srgbClr val="795E26"/>
                </a:solidFill>
                <a:highlight>
                  <a:srgbClr val="FFFFFF"/>
                </a:highlight>
                <a:latin typeface="Roboto Mono"/>
                <a:ea typeface="Roboto Mono"/>
                <a:cs typeface="Roboto Mono"/>
                <a:sym typeface="Roboto Mono"/>
              </a:rPr>
              <a:t>forward</a:t>
            </a:r>
            <a:r>
              <a:rPr b="1" lang="en" sz="1200">
                <a:solidFill>
                  <a:schemeClr val="dk1"/>
                </a:solidFill>
                <a:highlight>
                  <a:srgbClr val="FFFFFF"/>
                </a:highlight>
                <a:latin typeface="Roboto Mono"/>
                <a:ea typeface="Roboto Mono"/>
                <a:cs typeface="Roboto Mono"/>
                <a:sym typeface="Roboto Mono"/>
              </a:rPr>
              <a:t>)(parameters)</a:t>
            </a:r>
            <a:endParaRPr b="1" sz="120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 loss &lt; best_loss: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best_loss = 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result = parameters</a:t>
            </a:r>
            <a:endParaRPr sz="1200">
              <a:solidFill>
                <a:schemeClr val="dk1"/>
              </a:solidFill>
              <a:highlight>
                <a:srgbClr val="FFFFFF"/>
              </a:highlight>
              <a:latin typeface="Roboto Mono Light"/>
              <a:ea typeface="Roboto Mono Light"/>
              <a:cs typeface="Roboto Mono Light"/>
              <a:sym typeface="Roboto Mono Light"/>
            </a:endParaRPr>
          </a:p>
        </p:txBody>
      </p:sp>
      <p:sp>
        <p:nvSpPr>
          <p:cNvPr id="467" name="Google Shape;467;p78"/>
          <p:cNvSpPr txBox="1"/>
          <p:nvPr/>
        </p:nvSpPr>
        <p:spPr>
          <a:xfrm>
            <a:off x="4042500" y="3917546"/>
            <a:ext cx="1799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EB220C"/>
                </a:solidFill>
              </a:rPr>
              <a:t>Expensive</a:t>
            </a:r>
            <a:endParaRPr sz="1900">
              <a:solidFill>
                <a:srgbClr val="EB220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9"/>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73" name="Google Shape;473;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74" name="Google Shape;474;p79"/>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Bayesian Inference is great….but expensive!</a:t>
            </a:r>
            <a:endParaRPr sz="2600"/>
          </a:p>
        </p:txBody>
      </p:sp>
      <p:sp>
        <p:nvSpPr>
          <p:cNvPr id="475" name="Google Shape;475;p79"/>
          <p:cNvSpPr txBox="1"/>
          <p:nvPr/>
        </p:nvSpPr>
        <p:spPr>
          <a:xfrm>
            <a:off x="6425550" y="2778700"/>
            <a:ext cx="259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With Enzyme differentiation:</a:t>
            </a:r>
            <a:br>
              <a:rPr lang="en"/>
            </a:br>
            <a:r>
              <a:rPr b="1" lang="en">
                <a:solidFill>
                  <a:srgbClr val="EB220C"/>
                </a:solidFill>
              </a:rPr>
              <a:t>1 hour on 1 thread</a:t>
            </a:r>
            <a:endParaRPr b="1">
              <a:solidFill>
                <a:srgbClr val="EB220C"/>
              </a:solidFill>
            </a:endParaRPr>
          </a:p>
        </p:txBody>
      </p:sp>
      <p:sp>
        <p:nvSpPr>
          <p:cNvPr id="476" name="Google Shape;476;p79"/>
          <p:cNvSpPr txBox="1"/>
          <p:nvPr/>
        </p:nvSpPr>
        <p:spPr>
          <a:xfrm>
            <a:off x="173050" y="1058700"/>
            <a:ext cx="6862500" cy="3376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Char char="●"/>
            </a:pPr>
            <a:r>
              <a:rPr b="1" lang="en" sz="2000">
                <a:solidFill>
                  <a:schemeClr val="dk2"/>
                </a:solidFill>
              </a:rPr>
              <a:t>Bayesian inference</a:t>
            </a:r>
            <a:r>
              <a:rPr lang="en" sz="2000">
                <a:solidFill>
                  <a:schemeClr val="dk2"/>
                </a:solidFill>
              </a:rPr>
              <a:t> infers unknown from data</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Useful as it combines data + prior knowledge,</a:t>
            </a:r>
            <a:br>
              <a:rPr lang="en" sz="2000">
                <a:solidFill>
                  <a:schemeClr val="dk2"/>
                </a:solidFill>
              </a:rPr>
            </a:br>
            <a:r>
              <a:rPr lang="en" sz="2000">
                <a:solidFill>
                  <a:schemeClr val="dk2"/>
                </a:solidFill>
              </a:rPr>
              <a:t>even when data are limited or noisy!</a:t>
            </a:r>
            <a:endParaRPr sz="2000">
              <a:solidFill>
                <a:schemeClr val="dk2"/>
              </a:solidFill>
            </a:endParaRPr>
          </a:p>
          <a:p>
            <a:pPr indent="-355600" lvl="0" marL="457200" rtl="0" algn="l">
              <a:spcBef>
                <a:spcPts val="0"/>
              </a:spcBef>
              <a:spcAft>
                <a:spcPts val="0"/>
              </a:spcAft>
              <a:buClr>
                <a:schemeClr val="dk2"/>
              </a:buClr>
              <a:buSzPts val="2000"/>
              <a:buChar char="●"/>
            </a:pPr>
            <a:r>
              <a:rPr lang="en" sz="2000">
                <a:solidFill>
                  <a:schemeClr val="dk2"/>
                </a:solidFill>
              </a:rPr>
              <a:t>However, parameter space can be </a:t>
            </a:r>
            <a:r>
              <a:rPr b="1" lang="en" sz="2000">
                <a:solidFill>
                  <a:schemeClr val="dk2"/>
                </a:solidFill>
              </a:rPr>
              <a:t>large</a:t>
            </a:r>
            <a:r>
              <a:rPr lang="en" sz="2000">
                <a:solidFill>
                  <a:schemeClr val="dk2"/>
                </a:solidFill>
              </a:rPr>
              <a:t>, and inference needs </a:t>
            </a:r>
            <a:r>
              <a:rPr b="1" lang="en" sz="2000">
                <a:solidFill>
                  <a:schemeClr val="dk2"/>
                </a:solidFill>
              </a:rPr>
              <a:t>lots</a:t>
            </a:r>
            <a:r>
              <a:rPr lang="en" sz="2000">
                <a:solidFill>
                  <a:schemeClr val="dk2"/>
                </a:solidFill>
              </a:rPr>
              <a:t> </a:t>
            </a:r>
            <a:r>
              <a:rPr b="1" lang="en" sz="2000">
                <a:solidFill>
                  <a:schemeClr val="dk2"/>
                </a:solidFill>
              </a:rPr>
              <a:t>of</a:t>
            </a:r>
            <a:r>
              <a:rPr lang="en" sz="2000">
                <a:solidFill>
                  <a:schemeClr val="dk2"/>
                </a:solidFill>
              </a:rPr>
              <a:t> forward model runs</a:t>
            </a:r>
            <a:br>
              <a:rPr lang="en" sz="2000">
                <a:solidFill>
                  <a:schemeClr val="dk2"/>
                </a:solidFill>
              </a:rPr>
            </a:br>
            <a:r>
              <a:rPr lang="en" sz="2000">
                <a:solidFill>
                  <a:schemeClr val="dk2"/>
                </a:solidFill>
              </a:rPr>
              <a:t>(often with gradients)!</a:t>
            </a:r>
            <a:endParaRPr sz="2000">
              <a:solidFill>
                <a:schemeClr val="dk2"/>
              </a:solidFill>
            </a:endParaRPr>
          </a:p>
        </p:txBody>
      </p:sp>
      <p:sp>
        <p:nvSpPr>
          <p:cNvPr id="477" name="Google Shape;477;p79"/>
          <p:cNvSpPr txBox="1"/>
          <p:nvPr/>
        </p:nvSpPr>
        <p:spPr>
          <a:xfrm>
            <a:off x="4993550" y="3251571"/>
            <a:ext cx="38931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result = </a:t>
            </a:r>
            <a:r>
              <a:rPr lang="en" sz="1200">
                <a:solidFill>
                  <a:srgbClr val="AF00DB"/>
                </a:solidFill>
                <a:highlight>
                  <a:srgbClr val="FFFFFF"/>
                </a:highlight>
                <a:latin typeface="Roboto Mono Light"/>
                <a:ea typeface="Roboto Mono Light"/>
                <a:cs typeface="Roboto Mono Light"/>
                <a:sym typeface="Roboto Mono Light"/>
              </a:rPr>
              <a:t>None</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best_loss = </a:t>
            </a:r>
            <a:r>
              <a:rPr lang="en" sz="1200">
                <a:solidFill>
                  <a:srgbClr val="795E26"/>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'inf'</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 _ </a:t>
            </a:r>
            <a:r>
              <a:rPr lang="en" sz="1200">
                <a:solidFill>
                  <a:srgbClr val="AF00DB"/>
                </a:solidFill>
                <a:highlight>
                  <a:srgbClr val="FFFFFF"/>
                </a:highlight>
                <a:latin typeface="Roboto Mono Light"/>
                <a:ea typeface="Roboto Mono Light"/>
                <a:cs typeface="Roboto Mono Light"/>
                <a:sym typeface="Roboto Mono Light"/>
              </a:rPr>
              <a:t>in</a:t>
            </a: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795E26"/>
                </a:solidFill>
                <a:highlight>
                  <a:srgbClr val="FFFFFF"/>
                </a:highlight>
                <a:latin typeface="Roboto Mono Light"/>
                <a:ea typeface="Roboto Mono Light"/>
                <a:cs typeface="Roboto Mono Light"/>
                <a:sym typeface="Roboto Mono Light"/>
              </a:rPr>
              <a:t>range</a:t>
            </a:r>
            <a:r>
              <a:rPr lang="en" sz="1200">
                <a:solidFill>
                  <a:schemeClr val="dk1"/>
                </a:solidFill>
                <a:highlight>
                  <a:srgbClr val="FFFFFF"/>
                </a:highlight>
                <a:latin typeface="Roboto Mono Light"/>
                <a:ea typeface="Roboto Mono Light"/>
                <a:cs typeface="Roboto Mono Light"/>
                <a:sym typeface="Roboto Mono Light"/>
              </a:rPr>
              <a:t>(N):</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parameters = </a:t>
            </a:r>
            <a:r>
              <a:rPr lang="en" sz="1200">
                <a:solidFill>
                  <a:srgbClr val="795E26"/>
                </a:solidFill>
                <a:highlight>
                  <a:srgbClr val="FFFFFF"/>
                </a:highlight>
                <a:latin typeface="Roboto Mono Light"/>
                <a:ea typeface="Roboto Mono Light"/>
                <a:cs typeface="Roboto Mono Light"/>
                <a:sym typeface="Roboto Mono Light"/>
              </a:rPr>
              <a:t>random</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loss = </a:t>
            </a:r>
            <a:r>
              <a:rPr b="1" lang="en" sz="1200">
                <a:solidFill>
                  <a:srgbClr val="795E26"/>
                </a:solidFill>
                <a:highlight>
                  <a:srgbClr val="FFFFFF"/>
                </a:highlight>
                <a:latin typeface="Roboto Mono"/>
                <a:ea typeface="Roboto Mono"/>
                <a:cs typeface="Roboto Mono"/>
                <a:sym typeface="Roboto Mono"/>
              </a:rPr>
              <a:t>grad</a:t>
            </a:r>
            <a:r>
              <a:rPr b="1" lang="en" sz="1200">
                <a:solidFill>
                  <a:schemeClr val="dk1"/>
                </a:solidFill>
                <a:highlight>
                  <a:srgbClr val="FFFFFF"/>
                </a:highlight>
                <a:latin typeface="Roboto Mono"/>
                <a:ea typeface="Roboto Mono"/>
                <a:cs typeface="Roboto Mono"/>
                <a:sym typeface="Roboto Mono"/>
              </a:rPr>
              <a:t>(</a:t>
            </a:r>
            <a:r>
              <a:rPr b="1" lang="en" sz="1200">
                <a:solidFill>
                  <a:srgbClr val="795E26"/>
                </a:solidFill>
                <a:highlight>
                  <a:srgbClr val="FFFFFF"/>
                </a:highlight>
                <a:latin typeface="Roboto Mono"/>
                <a:ea typeface="Roboto Mono"/>
                <a:cs typeface="Roboto Mono"/>
                <a:sym typeface="Roboto Mono"/>
              </a:rPr>
              <a:t>forward</a:t>
            </a:r>
            <a:r>
              <a:rPr b="1" lang="en" sz="1200">
                <a:solidFill>
                  <a:schemeClr val="dk1"/>
                </a:solidFill>
                <a:highlight>
                  <a:srgbClr val="FFFFFF"/>
                </a:highlight>
                <a:latin typeface="Roboto Mono"/>
                <a:ea typeface="Roboto Mono"/>
                <a:cs typeface="Roboto Mono"/>
                <a:sym typeface="Roboto Mono"/>
              </a:rPr>
              <a:t>)(parameters)</a:t>
            </a:r>
            <a:endParaRPr b="1" sz="120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 loss &lt; best_loss: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best_loss = loss</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result = parameters</a:t>
            </a:r>
            <a:endParaRPr sz="1200">
              <a:solidFill>
                <a:schemeClr val="dk1"/>
              </a:solidFill>
              <a:highlight>
                <a:srgbClr val="FFFFFF"/>
              </a:highlight>
              <a:latin typeface="Roboto Mono Light"/>
              <a:ea typeface="Roboto Mono Light"/>
              <a:cs typeface="Roboto Mono Light"/>
              <a:sym typeface="Roboto Mono Light"/>
            </a:endParaRPr>
          </a:p>
        </p:txBody>
      </p:sp>
      <p:pic>
        <p:nvPicPr>
          <p:cNvPr id="478" name="Google Shape;478;p79"/>
          <p:cNvPicPr preferRelativeResize="0"/>
          <p:nvPr/>
        </p:nvPicPr>
        <p:blipFill>
          <a:blip r:embed="rId4">
            <a:alphaModFix/>
          </a:blip>
          <a:stretch>
            <a:fillRect/>
          </a:stretch>
        </p:blipFill>
        <p:spPr>
          <a:xfrm>
            <a:off x="3895898" y="961088"/>
            <a:ext cx="4830802" cy="1785600"/>
          </a:xfrm>
          <a:prstGeom prst="rect">
            <a:avLst/>
          </a:prstGeom>
          <a:noFill/>
          <a:ln>
            <a:noFill/>
          </a:ln>
        </p:spPr>
      </p:pic>
      <p:sp>
        <p:nvSpPr>
          <p:cNvPr id="479" name="Google Shape;479;p79"/>
          <p:cNvSpPr txBox="1"/>
          <p:nvPr/>
        </p:nvSpPr>
        <p:spPr>
          <a:xfrm>
            <a:off x="4042500" y="3917546"/>
            <a:ext cx="17994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EB220C"/>
                </a:solidFill>
              </a:rPr>
              <a:t>Expensive</a:t>
            </a:r>
            <a:endParaRPr sz="1900">
              <a:solidFill>
                <a:srgbClr val="EB220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80"/>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85" name="Google Shape;485;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6" name="Google Shape;486;p80"/>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487" name="Google Shape;487;p80"/>
          <p:cNvSpPr txBox="1"/>
          <p:nvPr/>
        </p:nvSpPr>
        <p:spPr>
          <a:xfrm>
            <a:off x="500175" y="1058700"/>
            <a:ext cx="7666200" cy="33762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chemeClr val="dk2"/>
              </a:buClr>
              <a:buSzPts val="1900"/>
              <a:buChar char="●"/>
            </a:pPr>
            <a:r>
              <a:rPr lang="en" sz="1900">
                <a:solidFill>
                  <a:schemeClr val="dk2"/>
                </a:solidFill>
              </a:rPr>
              <a:t>Scientific (and particularly astronomy) code is often written to resemble the fundamental equations to ensure correctness.</a:t>
            </a:r>
            <a:br>
              <a:rPr lang="en" sz="1900">
                <a:solidFill>
                  <a:schemeClr val="dk2"/>
                </a:solidFill>
              </a:rPr>
            </a:br>
            <a:endParaRPr sz="1900">
              <a:solidFill>
                <a:schemeClr val="dk2"/>
              </a:solidFill>
            </a:endParaRPr>
          </a:p>
          <a:p>
            <a:pPr indent="-349250" lvl="0" marL="457200" rtl="0" algn="l">
              <a:spcBef>
                <a:spcPts val="0"/>
              </a:spcBef>
              <a:spcAft>
                <a:spcPts val="0"/>
              </a:spcAft>
              <a:buClr>
                <a:schemeClr val="dk2"/>
              </a:buClr>
              <a:buSzPts val="1900"/>
              <a:buChar char="●"/>
            </a:pPr>
            <a:r>
              <a:rPr lang="en" sz="1900">
                <a:solidFill>
                  <a:schemeClr val="dk2"/>
                </a:solidFill>
              </a:rPr>
              <a:t>Direct execution of the mathematical theory may often result in unnecessary work and </a:t>
            </a:r>
            <a:r>
              <a:rPr lang="en" sz="1900">
                <a:solidFill>
                  <a:schemeClr val="dk2"/>
                </a:solidFill>
              </a:rPr>
              <a:t>suboptimal</a:t>
            </a:r>
            <a:r>
              <a:rPr lang="en" sz="1900">
                <a:solidFill>
                  <a:schemeClr val="dk2"/>
                </a:solidFill>
              </a:rPr>
              <a:t> mapping to the hardware which must execute it.</a:t>
            </a:r>
            <a:br>
              <a:rPr lang="en" sz="1900">
                <a:solidFill>
                  <a:schemeClr val="dk2"/>
                </a:solidFill>
              </a:rPr>
            </a:br>
            <a:endParaRPr sz="1900">
              <a:solidFill>
                <a:schemeClr val="dk2"/>
              </a:solidFill>
            </a:endParaRPr>
          </a:p>
          <a:p>
            <a:pPr indent="-349250" lvl="0" marL="457200" rtl="0" algn="l">
              <a:spcBef>
                <a:spcPts val="0"/>
              </a:spcBef>
              <a:spcAft>
                <a:spcPts val="0"/>
              </a:spcAft>
              <a:buClr>
                <a:schemeClr val="dk2"/>
              </a:buClr>
              <a:buSzPts val="1900"/>
              <a:buChar char="●"/>
            </a:pPr>
            <a:r>
              <a:rPr lang="en" sz="1900">
                <a:solidFill>
                  <a:schemeClr val="dk2"/>
                </a:solidFill>
              </a:rPr>
              <a:t>Even when this is taken into account, the code must be constantly re-written for each type and generation of hardware (CPU, 3090 GPU, 4090 GPU, 5090 GPU, TPUv1, TPUv2, …)</a:t>
            </a:r>
            <a:endParaRPr sz="1900">
              <a:solidFill>
                <a:schemeClr val="dk2"/>
              </a:solidFill>
            </a:endParaRPr>
          </a:p>
          <a:p>
            <a:pPr indent="0" lvl="0" marL="0" rtl="0" algn="l">
              <a:spcBef>
                <a:spcPts val="0"/>
              </a:spcBef>
              <a:spcAft>
                <a:spcPts val="0"/>
              </a:spcAft>
              <a:buNone/>
            </a:pPr>
            <a:r>
              <a:t/>
            </a:r>
            <a:endParaRPr sz="19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81"/>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493" name="Google Shape;493;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4" name="Google Shape;494;p81"/>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495" name="Google Shape;495;p81"/>
          <p:cNvSpPr txBox="1"/>
          <p:nvPr/>
        </p:nvSpPr>
        <p:spPr>
          <a:xfrm>
            <a:off x="5860525" y="1243025"/>
            <a:ext cx="3000000" cy="17547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 X;</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(i=</a:t>
            </a:r>
            <a:r>
              <a:rPr lang="en" sz="1200">
                <a:solidFill>
                  <a:srgbClr val="098658"/>
                </a:solidFill>
                <a:highlight>
                  <a:srgbClr val="FFFFFF"/>
                </a:highlight>
                <a:latin typeface="Roboto Mono Light"/>
                <a:ea typeface="Roboto Mono Light"/>
                <a:cs typeface="Roboto Mono Light"/>
                <a:sym typeface="Roboto Mono Light"/>
              </a:rPr>
              <a:t>1</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10_000</a:t>
            </a:r>
            <a:r>
              <a:rPr lang="en" sz="1200">
                <a:solidFill>
                  <a:schemeClr val="dk1"/>
                </a:solidFill>
                <a:highlight>
                  <a:srgbClr val="FFFFFF"/>
                </a:highlight>
                <a:latin typeface="Roboto Mono Light"/>
                <a:ea typeface="Roboto Mono Light"/>
                <a:cs typeface="Roboto Mono Light"/>
                <a:sym typeface="Roboto Mono Light"/>
              </a:rPr>
              <a:t>) {</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 alpha = </a:t>
            </a:r>
            <a:r>
              <a:rPr lang="en" sz="1200">
                <a:solidFill>
                  <a:srgbClr val="795E26"/>
                </a:solidFill>
                <a:highlight>
                  <a:srgbClr val="FFFFFF"/>
                </a:highlight>
                <a:latin typeface="Roboto Mono Light"/>
                <a:ea typeface="Roboto Mono Light"/>
                <a:cs typeface="Roboto Mono Light"/>
                <a:sym typeface="Roboto Mono Light"/>
              </a:rPr>
              <a:t>rand</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loss = </a:t>
            </a:r>
            <a:r>
              <a:rPr b="1" lang="en" sz="1200">
                <a:solidFill>
                  <a:srgbClr val="795E26"/>
                </a:solidFill>
                <a:highlight>
                  <a:srgbClr val="FFFFFF"/>
                </a:highlight>
                <a:latin typeface="Roboto Mono"/>
                <a:ea typeface="Roboto Mono"/>
                <a:cs typeface="Roboto Mono"/>
                <a:sym typeface="Roboto Mono"/>
              </a:rPr>
              <a:t>cholesky</a:t>
            </a:r>
            <a:r>
              <a:rPr b="1" lang="en" sz="1200">
                <a:solidFill>
                  <a:schemeClr val="dk1"/>
                </a:solidFill>
                <a:highlight>
                  <a:srgbClr val="FFFFFF"/>
                </a:highlight>
                <a:latin typeface="Roboto Mono"/>
                <a:ea typeface="Roboto Mono"/>
                <a:cs typeface="Roboto Mono"/>
                <a:sym typeface="Roboto Mono"/>
              </a:rPr>
              <a:t>(alpha * X)</a:t>
            </a:r>
            <a:endParaRPr b="1" sz="12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(loss &lt; best) </a:t>
            </a:r>
            <a:r>
              <a:rPr lang="en" sz="1200">
                <a:solidFill>
                  <a:srgbClr val="795E26"/>
                </a:solidFill>
                <a:highlight>
                  <a:srgbClr val="FFFFFF"/>
                </a:highlight>
                <a:latin typeface="Roboto Mono Light"/>
                <a:ea typeface="Roboto Mono Light"/>
                <a:cs typeface="Roboto Mono Light"/>
                <a:sym typeface="Roboto Mono Light"/>
              </a:rPr>
              <a:t>update</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a:t>
            </a:r>
            <a:endParaRPr sz="1700">
              <a:solidFill>
                <a:schemeClr val="dk1"/>
              </a:solidFill>
              <a:latin typeface="Roboto Mono Light"/>
              <a:ea typeface="Roboto Mono Light"/>
              <a:cs typeface="Roboto Mono Light"/>
              <a:sym typeface="Roboto Mono Light"/>
            </a:endParaRPr>
          </a:p>
        </p:txBody>
      </p:sp>
      <p:sp>
        <p:nvSpPr>
          <p:cNvPr id="496" name="Google Shape;496;p81"/>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b="1"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id="501" name="Google Shape;501;p82"/>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02" name="Google Shape;50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03" name="Google Shape;503;p82"/>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504" name="Google Shape;504;p82"/>
          <p:cNvSpPr txBox="1"/>
          <p:nvPr/>
        </p:nvSpPr>
        <p:spPr>
          <a:xfrm>
            <a:off x="5860525" y="1243025"/>
            <a:ext cx="3000000" cy="20319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 X;</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(i=</a:t>
            </a:r>
            <a:r>
              <a:rPr lang="en" sz="1200">
                <a:solidFill>
                  <a:srgbClr val="098658"/>
                </a:solidFill>
                <a:highlight>
                  <a:srgbClr val="FFFFFF"/>
                </a:highlight>
                <a:latin typeface="Roboto Mono Light"/>
                <a:ea typeface="Roboto Mono Light"/>
                <a:cs typeface="Roboto Mono Light"/>
                <a:sym typeface="Roboto Mono Light"/>
              </a:rPr>
              <a:t>1</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10_000</a:t>
            </a:r>
            <a:r>
              <a:rPr lang="en" sz="1200">
                <a:solidFill>
                  <a:schemeClr val="dk1"/>
                </a:solidFill>
                <a:highlight>
                  <a:srgbClr val="FFFFFF"/>
                </a:highlight>
                <a:latin typeface="Roboto Mono Light"/>
                <a:ea typeface="Roboto Mono Light"/>
                <a:cs typeface="Roboto Mono Light"/>
                <a:sym typeface="Roboto Mono Light"/>
              </a:rPr>
              <a:t>) {</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 alpha = </a:t>
            </a:r>
            <a:r>
              <a:rPr lang="en" sz="1200">
                <a:solidFill>
                  <a:srgbClr val="795E26"/>
                </a:solidFill>
                <a:highlight>
                  <a:srgbClr val="FFFFFF"/>
                </a:highlight>
                <a:latin typeface="Roboto Mono Light"/>
                <a:ea typeface="Roboto Mono Light"/>
                <a:cs typeface="Roboto Mono Light"/>
                <a:sym typeface="Roboto Mono Light"/>
              </a:rPr>
              <a:t>rand</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loss = </a:t>
            </a:r>
            <a:r>
              <a:rPr b="1" lang="en" sz="1200">
                <a:solidFill>
                  <a:srgbClr val="795E26"/>
                </a:solidFill>
                <a:highlight>
                  <a:srgbClr val="FFFFFF"/>
                </a:highlight>
                <a:latin typeface="Roboto Mono"/>
                <a:ea typeface="Roboto Mono"/>
                <a:cs typeface="Roboto Mono"/>
                <a:sym typeface="Roboto Mono"/>
              </a:rPr>
              <a:t>sqrt</a:t>
            </a:r>
            <a:r>
              <a:rPr b="1" lang="en" sz="1200">
                <a:solidFill>
                  <a:schemeClr val="dk1"/>
                </a:solidFill>
                <a:highlight>
                  <a:srgbClr val="FFFFFF"/>
                </a:highlight>
                <a:latin typeface="Roboto Mono"/>
                <a:ea typeface="Roboto Mono"/>
                <a:cs typeface="Roboto Mono"/>
                <a:sym typeface="Roboto Mono"/>
              </a:rPr>
              <a:t>(alpha) *</a:t>
            </a:r>
            <a:endParaRPr b="1" sz="1200">
              <a:solidFill>
                <a:schemeClr val="dk1"/>
              </a:solidFill>
              <a:highlight>
                <a:srgbClr val="FFFFFF"/>
              </a:highlight>
              <a:latin typeface="Roboto Mono"/>
              <a:ea typeface="Roboto Mono"/>
              <a:cs typeface="Roboto Mono"/>
              <a:sym typeface="Roboto Mono"/>
            </a:endParaRPr>
          </a:p>
          <a:p>
            <a:pPr indent="0" lvl="0" marL="914400" rtl="0" algn="l">
              <a:lnSpc>
                <a:spcPct val="150000"/>
              </a:lnSpc>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a:t>
            </a:r>
            <a:r>
              <a:rPr b="1" lang="en" sz="1200">
                <a:solidFill>
                  <a:srgbClr val="795E26"/>
                </a:solidFill>
                <a:highlight>
                  <a:srgbClr val="FFFFFF"/>
                </a:highlight>
                <a:latin typeface="Roboto Mono"/>
                <a:ea typeface="Roboto Mono"/>
                <a:cs typeface="Roboto Mono"/>
                <a:sym typeface="Roboto Mono"/>
              </a:rPr>
              <a:t>cholesky</a:t>
            </a:r>
            <a:r>
              <a:rPr b="1" lang="en" sz="1200">
                <a:solidFill>
                  <a:schemeClr val="dk1"/>
                </a:solidFill>
                <a:highlight>
                  <a:srgbClr val="FFFFFF"/>
                </a:highlight>
                <a:latin typeface="Roboto Mono"/>
                <a:ea typeface="Roboto Mono"/>
                <a:cs typeface="Roboto Mono"/>
                <a:sym typeface="Roboto Mono"/>
              </a:rPr>
              <a:t>(X)</a:t>
            </a:r>
            <a:endParaRPr b="1" sz="12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(loss &lt; best) </a:t>
            </a:r>
            <a:r>
              <a:rPr lang="en" sz="1200">
                <a:solidFill>
                  <a:srgbClr val="795E26"/>
                </a:solidFill>
                <a:highlight>
                  <a:srgbClr val="FFFFFF"/>
                </a:highlight>
                <a:latin typeface="Roboto Mono Light"/>
                <a:ea typeface="Roboto Mono Light"/>
                <a:cs typeface="Roboto Mono Light"/>
                <a:sym typeface="Roboto Mono Light"/>
              </a:rPr>
              <a:t>update</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a:t>
            </a:r>
            <a:endParaRPr sz="1200">
              <a:solidFill>
                <a:srgbClr val="0000FF"/>
              </a:solidFill>
              <a:highlight>
                <a:srgbClr val="FFFFFF"/>
              </a:highlight>
              <a:latin typeface="Roboto Mono Light"/>
              <a:ea typeface="Roboto Mono Light"/>
              <a:cs typeface="Roboto Mono Light"/>
              <a:sym typeface="Roboto Mono Light"/>
            </a:endParaRPr>
          </a:p>
        </p:txBody>
      </p:sp>
      <p:sp>
        <p:nvSpPr>
          <p:cNvPr id="505" name="Google Shape;505;p82"/>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b="1"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83"/>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11" name="Google Shape;511;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2" name="Google Shape;512;p83"/>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513" name="Google Shape;513;p83"/>
          <p:cNvSpPr txBox="1"/>
          <p:nvPr/>
        </p:nvSpPr>
        <p:spPr>
          <a:xfrm>
            <a:off x="5860525" y="1243025"/>
            <a:ext cx="3000000" cy="20319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100</a:t>
            </a:r>
            <a:r>
              <a:rPr lang="en" sz="1200">
                <a:solidFill>
                  <a:schemeClr val="dk1"/>
                </a:solidFill>
                <a:highlight>
                  <a:srgbClr val="FFFFFF"/>
                </a:highlight>
                <a:latin typeface="Roboto Mono Light"/>
                <a:ea typeface="Roboto Mono Light"/>
                <a:cs typeface="Roboto Mono Light"/>
                <a:sym typeface="Roboto Mono Light"/>
              </a:rPr>
              <a:t>] X;</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Y = </a:t>
            </a:r>
            <a:r>
              <a:rPr b="1" lang="en" sz="1200">
                <a:solidFill>
                  <a:srgbClr val="795E26"/>
                </a:solidFill>
                <a:highlight>
                  <a:srgbClr val="FFFFFF"/>
                </a:highlight>
                <a:latin typeface="Roboto Mono"/>
                <a:ea typeface="Roboto Mono"/>
                <a:cs typeface="Roboto Mono"/>
                <a:sym typeface="Roboto Mono"/>
              </a:rPr>
              <a:t>cholesky</a:t>
            </a:r>
            <a:r>
              <a:rPr b="1" lang="en" sz="1200">
                <a:solidFill>
                  <a:schemeClr val="dk1"/>
                </a:solidFill>
                <a:highlight>
                  <a:srgbClr val="FFFFFF"/>
                </a:highlight>
                <a:latin typeface="Roboto Mono"/>
                <a:ea typeface="Roboto Mono"/>
                <a:cs typeface="Roboto Mono"/>
                <a:sym typeface="Roboto Mono"/>
              </a:rPr>
              <a:t>(X);</a:t>
            </a:r>
            <a:endParaRPr b="1" sz="12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1200">
                <a:solidFill>
                  <a:srgbClr val="AF00DB"/>
                </a:solidFill>
                <a:highlight>
                  <a:srgbClr val="FFFFFF"/>
                </a:highlight>
                <a:latin typeface="Roboto Mono Light"/>
                <a:ea typeface="Roboto Mono Light"/>
                <a:cs typeface="Roboto Mono Light"/>
                <a:sym typeface="Roboto Mono Light"/>
              </a:rPr>
              <a:t>for</a:t>
            </a:r>
            <a:r>
              <a:rPr lang="en" sz="1200">
                <a:solidFill>
                  <a:schemeClr val="dk1"/>
                </a:solidFill>
                <a:highlight>
                  <a:srgbClr val="FFFFFF"/>
                </a:highlight>
                <a:latin typeface="Roboto Mono Light"/>
                <a:ea typeface="Roboto Mono Light"/>
                <a:cs typeface="Roboto Mono Light"/>
                <a:sym typeface="Roboto Mono Light"/>
              </a:rPr>
              <a:t>(i=</a:t>
            </a:r>
            <a:r>
              <a:rPr lang="en" sz="1200">
                <a:solidFill>
                  <a:srgbClr val="098658"/>
                </a:solidFill>
                <a:highlight>
                  <a:srgbClr val="FFFFFF"/>
                </a:highlight>
                <a:latin typeface="Roboto Mono Light"/>
                <a:ea typeface="Roboto Mono Light"/>
                <a:cs typeface="Roboto Mono Light"/>
                <a:sym typeface="Roboto Mono Light"/>
              </a:rPr>
              <a:t>1</a:t>
            </a:r>
            <a:r>
              <a:rPr lang="en" sz="1200">
                <a:solidFill>
                  <a:schemeClr val="dk1"/>
                </a:solidFill>
                <a:highlight>
                  <a:srgbClr val="FFFFFF"/>
                </a:highlight>
                <a:latin typeface="Roboto Mono Light"/>
                <a:ea typeface="Roboto Mono Light"/>
                <a:cs typeface="Roboto Mono Light"/>
                <a:sym typeface="Roboto Mono Light"/>
              </a:rPr>
              <a:t>:</a:t>
            </a:r>
            <a:r>
              <a:rPr lang="en" sz="1200">
                <a:solidFill>
                  <a:srgbClr val="098658"/>
                </a:solidFill>
                <a:highlight>
                  <a:srgbClr val="FFFFFF"/>
                </a:highlight>
                <a:latin typeface="Roboto Mono Light"/>
                <a:ea typeface="Roboto Mono Light"/>
                <a:cs typeface="Roboto Mono Light"/>
                <a:sym typeface="Roboto Mono Light"/>
              </a:rPr>
              <a:t>10_000</a:t>
            </a:r>
            <a:r>
              <a:rPr lang="en" sz="1200">
                <a:solidFill>
                  <a:schemeClr val="dk1"/>
                </a:solidFill>
                <a:highlight>
                  <a:srgbClr val="FFFFFF"/>
                </a:highlight>
                <a:latin typeface="Roboto Mono Light"/>
                <a:ea typeface="Roboto Mono Light"/>
                <a:cs typeface="Roboto Mono Light"/>
                <a:sym typeface="Roboto Mono Light"/>
              </a:rPr>
              <a:t>) {</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0000FF"/>
                </a:solidFill>
                <a:highlight>
                  <a:srgbClr val="FFFFFF"/>
                </a:highlight>
                <a:latin typeface="Roboto Mono Light"/>
                <a:ea typeface="Roboto Mono Light"/>
                <a:cs typeface="Roboto Mono Light"/>
                <a:sym typeface="Roboto Mono Light"/>
              </a:rPr>
              <a:t>float</a:t>
            </a:r>
            <a:r>
              <a:rPr lang="en" sz="1200">
                <a:solidFill>
                  <a:schemeClr val="dk1"/>
                </a:solidFill>
                <a:highlight>
                  <a:srgbClr val="FFFFFF"/>
                </a:highlight>
                <a:latin typeface="Roboto Mono Light"/>
                <a:ea typeface="Roboto Mono Light"/>
                <a:cs typeface="Roboto Mono Light"/>
                <a:sym typeface="Roboto Mono Light"/>
              </a:rPr>
              <a:t> alpha = </a:t>
            </a:r>
            <a:r>
              <a:rPr lang="en" sz="1200">
                <a:solidFill>
                  <a:srgbClr val="795E26"/>
                </a:solidFill>
                <a:highlight>
                  <a:srgbClr val="FFFFFF"/>
                </a:highlight>
                <a:latin typeface="Roboto Mono Light"/>
                <a:ea typeface="Roboto Mono Light"/>
                <a:cs typeface="Roboto Mono Light"/>
                <a:sym typeface="Roboto Mono Light"/>
              </a:rPr>
              <a:t>rand</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b="1" lang="en" sz="1200">
                <a:solidFill>
                  <a:schemeClr val="dk1"/>
                </a:solidFill>
                <a:highlight>
                  <a:srgbClr val="FFFFFF"/>
                </a:highlight>
                <a:latin typeface="Roboto Mono"/>
                <a:ea typeface="Roboto Mono"/>
                <a:cs typeface="Roboto Mono"/>
                <a:sym typeface="Roboto Mono"/>
              </a:rPr>
              <a:t>    loss = </a:t>
            </a:r>
            <a:r>
              <a:rPr b="1" lang="en" sz="1200">
                <a:solidFill>
                  <a:srgbClr val="795E26"/>
                </a:solidFill>
                <a:highlight>
                  <a:srgbClr val="FFFFFF"/>
                </a:highlight>
                <a:latin typeface="Roboto Mono"/>
                <a:ea typeface="Roboto Mono"/>
                <a:cs typeface="Roboto Mono"/>
                <a:sym typeface="Roboto Mono"/>
              </a:rPr>
              <a:t>sqrt</a:t>
            </a:r>
            <a:r>
              <a:rPr b="1" lang="en" sz="1200">
                <a:solidFill>
                  <a:schemeClr val="dk1"/>
                </a:solidFill>
                <a:highlight>
                  <a:srgbClr val="FFFFFF"/>
                </a:highlight>
                <a:latin typeface="Roboto Mono"/>
                <a:ea typeface="Roboto Mono"/>
                <a:cs typeface="Roboto Mono"/>
                <a:sym typeface="Roboto Mono"/>
              </a:rPr>
              <a:t>(alpha) * Y;</a:t>
            </a:r>
            <a:endParaRPr b="1" sz="12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    </a:t>
            </a:r>
            <a:r>
              <a:rPr lang="en" sz="1200">
                <a:solidFill>
                  <a:srgbClr val="AF00DB"/>
                </a:solidFill>
                <a:highlight>
                  <a:srgbClr val="FFFFFF"/>
                </a:highlight>
                <a:latin typeface="Roboto Mono Light"/>
                <a:ea typeface="Roboto Mono Light"/>
                <a:cs typeface="Roboto Mono Light"/>
                <a:sym typeface="Roboto Mono Light"/>
              </a:rPr>
              <a:t>if</a:t>
            </a:r>
            <a:r>
              <a:rPr lang="en" sz="1200">
                <a:solidFill>
                  <a:schemeClr val="dk1"/>
                </a:solidFill>
                <a:highlight>
                  <a:srgbClr val="FFFFFF"/>
                </a:highlight>
                <a:latin typeface="Roboto Mono Light"/>
                <a:ea typeface="Roboto Mono Light"/>
                <a:cs typeface="Roboto Mono Light"/>
                <a:sym typeface="Roboto Mono Light"/>
              </a:rPr>
              <a:t>(loss &lt; best) </a:t>
            </a:r>
            <a:r>
              <a:rPr lang="en" sz="1200">
                <a:solidFill>
                  <a:srgbClr val="795E26"/>
                </a:solidFill>
                <a:highlight>
                  <a:srgbClr val="FFFFFF"/>
                </a:highlight>
                <a:latin typeface="Roboto Mono Light"/>
                <a:ea typeface="Roboto Mono Light"/>
                <a:cs typeface="Roboto Mono Light"/>
                <a:sym typeface="Roboto Mono Light"/>
              </a:rPr>
              <a:t>update</a:t>
            </a:r>
            <a:r>
              <a:rPr lang="en" sz="1200">
                <a:solidFill>
                  <a:schemeClr val="dk1"/>
                </a:solidFill>
                <a:highlight>
                  <a:srgbClr val="FFFFFF"/>
                </a:highlight>
                <a:latin typeface="Roboto Mono Light"/>
                <a:ea typeface="Roboto Mono Light"/>
                <a:cs typeface="Roboto Mono Light"/>
                <a:sym typeface="Roboto Mono Light"/>
              </a:rPr>
              <a:t>();</a:t>
            </a:r>
            <a:endParaRPr sz="12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rPr lang="en" sz="1200">
                <a:solidFill>
                  <a:schemeClr val="dk1"/>
                </a:solidFill>
                <a:highlight>
                  <a:srgbClr val="FFFFFF"/>
                </a:highlight>
                <a:latin typeface="Roboto Mono Light"/>
                <a:ea typeface="Roboto Mono Light"/>
                <a:cs typeface="Roboto Mono Light"/>
                <a:sym typeface="Roboto Mono Light"/>
              </a:rPr>
              <a:t>}</a:t>
            </a:r>
            <a:endParaRPr sz="1200">
              <a:solidFill>
                <a:srgbClr val="0000FF"/>
              </a:solidFill>
              <a:highlight>
                <a:srgbClr val="FFFFFF"/>
              </a:highlight>
              <a:latin typeface="Roboto Mono Light"/>
              <a:ea typeface="Roboto Mono Light"/>
              <a:cs typeface="Roboto Mono Light"/>
              <a:sym typeface="Roboto Mono Light"/>
            </a:endParaRPr>
          </a:p>
        </p:txBody>
      </p:sp>
      <p:sp>
        <p:nvSpPr>
          <p:cNvPr id="514" name="Google Shape;514;p83"/>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b="1"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
        <p:nvSpPr>
          <p:cNvPr id="515" name="Google Shape;515;p83"/>
          <p:cNvSpPr/>
          <p:nvPr/>
        </p:nvSpPr>
        <p:spPr>
          <a:xfrm rot="10423115">
            <a:off x="8433080" y="1500138"/>
            <a:ext cx="581290" cy="1087475"/>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84"/>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21" name="Google Shape;521;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22" name="Google Shape;522;p84"/>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523" name="Google Shape;523;p84"/>
          <p:cNvSpPr txBox="1"/>
          <p:nvPr/>
        </p:nvSpPr>
        <p:spPr>
          <a:xfrm>
            <a:off x="5613250" y="957350"/>
            <a:ext cx="3208200" cy="14316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Mono"/>
                <a:ea typeface="Roboto Mono"/>
                <a:cs typeface="Roboto Mono"/>
                <a:sym typeface="Roboto Mono"/>
              </a:rPr>
              <a:t>// Some example rules</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x + 0 -&gt; x</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transpose(transpose(x)) -&gt; x</a:t>
            </a:r>
            <a:endParaRPr sz="900">
              <a:latin typeface="Roboto Mono"/>
              <a:ea typeface="Roboto Mono"/>
              <a:cs typeface="Roboto Mono"/>
              <a:sym typeface="Roboto Mono"/>
            </a:endParaRPr>
          </a:p>
          <a:p>
            <a:pPr indent="0" lvl="0" marL="0" rtl="0" algn="l">
              <a:spcBef>
                <a:spcPts val="0"/>
              </a:spcBef>
              <a:spcAft>
                <a:spcPts val="0"/>
              </a:spcAft>
              <a:buNone/>
            </a:pPr>
            <a:r>
              <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push slices up(reduce work)</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slice(add(a,b)) -&gt; add(slice(a),slice(b))</a:t>
            </a:r>
            <a:endParaRPr sz="900">
              <a:latin typeface="Roboto Mono"/>
              <a:ea typeface="Roboto Mono"/>
              <a:cs typeface="Roboto Mono"/>
              <a:sym typeface="Roboto Mono"/>
            </a:endParaRPr>
          </a:p>
          <a:p>
            <a:pPr indent="0" lvl="0" marL="0" rtl="0" algn="l">
              <a:spcBef>
                <a:spcPts val="0"/>
              </a:spcBef>
              <a:spcAft>
                <a:spcPts val="0"/>
              </a:spcAft>
              <a:buNone/>
            </a:pPr>
            <a:r>
              <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push pads down(reduce work)</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mul(pad(x,0),y) -&gt; pad(mul(x,slice(y)),0)</a:t>
            </a:r>
            <a:endParaRPr sz="900">
              <a:latin typeface="Roboto Mono"/>
              <a:ea typeface="Roboto Mono"/>
              <a:cs typeface="Roboto Mono"/>
              <a:sym typeface="Roboto Mono"/>
            </a:endParaRPr>
          </a:p>
        </p:txBody>
      </p:sp>
      <p:sp>
        <p:nvSpPr>
          <p:cNvPr id="524" name="Google Shape;524;p84"/>
          <p:cNvSpPr txBox="1"/>
          <p:nvPr/>
        </p:nvSpPr>
        <p:spPr>
          <a:xfrm>
            <a:off x="6182650" y="2637450"/>
            <a:ext cx="2069400" cy="877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Mono Light"/>
                <a:ea typeface="Roboto Mono Light"/>
                <a:cs typeface="Roboto Mono Light"/>
                <a:sym typeface="Roboto Mono Light"/>
              </a:rPr>
              <a:t>x,y = tensor&lt;</a:t>
            </a:r>
            <a:r>
              <a:rPr lang="en" sz="900">
                <a:solidFill>
                  <a:srgbClr val="098658"/>
                </a:solidFill>
                <a:highlight>
                  <a:srgbClr val="FFFFFF"/>
                </a:highlight>
                <a:latin typeface="Roboto Mono Light"/>
                <a:ea typeface="Roboto Mono Light"/>
                <a:cs typeface="Roboto Mono Light"/>
                <a:sym typeface="Roboto Mono Light"/>
              </a:rPr>
              <a:t>10000xf32</a:t>
            </a:r>
            <a:r>
              <a:rPr lang="en" sz="900">
                <a:latin typeface="Roboto Mono Light"/>
                <a:ea typeface="Roboto Mono Light"/>
                <a:cs typeface="Roboto Mono Light"/>
                <a:sym typeface="Roboto Mono Light"/>
              </a:rPr>
              <a:t>&gt;</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a = </a:t>
            </a:r>
            <a:r>
              <a:rPr lang="en" sz="900">
                <a:solidFill>
                  <a:srgbClr val="795E26"/>
                </a:solidFill>
                <a:highlight>
                  <a:srgbClr val="FFFFFF"/>
                </a:highlight>
                <a:latin typeface="Roboto Mono Light"/>
                <a:ea typeface="Roboto Mono Light"/>
                <a:cs typeface="Roboto Mono Light"/>
                <a:sym typeface="Roboto Mono Light"/>
              </a:rPr>
              <a:t>dot</a:t>
            </a:r>
            <a:r>
              <a:rPr lang="en" sz="900">
                <a:latin typeface="Roboto Mono Light"/>
                <a:ea typeface="Roboto Mono Light"/>
                <a:cs typeface="Roboto Mono Light"/>
                <a:sym typeface="Roboto Mono Light"/>
              </a:rPr>
              <a:t>(x,y)</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b = </a:t>
            </a:r>
            <a:r>
              <a:rPr lang="en" sz="900">
                <a:solidFill>
                  <a:srgbClr val="795E26"/>
                </a:solidFill>
                <a:highlight>
                  <a:srgbClr val="FFFFFF"/>
                </a:highlight>
                <a:latin typeface="Roboto Mono Light"/>
                <a:ea typeface="Roboto Mono Light"/>
                <a:cs typeface="Roboto Mono Light"/>
                <a:sym typeface="Roboto Mono Light"/>
              </a:rPr>
              <a:t>mul</a:t>
            </a:r>
            <a:r>
              <a:rPr lang="en" sz="900">
                <a:latin typeface="Roboto Mono Light"/>
                <a:ea typeface="Roboto Mono Light"/>
                <a:cs typeface="Roboto Mono Light"/>
                <a:sym typeface="Roboto Mono Light"/>
              </a:rPr>
              <a:t>(a,z)</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c = </a:t>
            </a:r>
            <a:r>
              <a:rPr lang="en" sz="900">
                <a:solidFill>
                  <a:srgbClr val="795E26"/>
                </a:solidFill>
                <a:highlight>
                  <a:srgbClr val="FFFFFF"/>
                </a:highlight>
                <a:latin typeface="Roboto Mono Light"/>
                <a:ea typeface="Roboto Mono Light"/>
                <a:cs typeface="Roboto Mono Light"/>
                <a:sym typeface="Roboto Mono Light"/>
              </a:rPr>
              <a:t>dot</a:t>
            </a:r>
            <a:r>
              <a:rPr lang="en" sz="900">
                <a:latin typeface="Roboto Mono Light"/>
                <a:ea typeface="Roboto Mono Light"/>
                <a:cs typeface="Roboto Mono Light"/>
                <a:sym typeface="Roboto Mono Light"/>
              </a:rPr>
              <a:t>(b[0:10],4)</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return c;</a:t>
            </a:r>
            <a:endParaRPr sz="900">
              <a:latin typeface="Roboto Mono Light"/>
              <a:ea typeface="Roboto Mono Light"/>
              <a:cs typeface="Roboto Mono Light"/>
              <a:sym typeface="Roboto Mono Light"/>
            </a:endParaRPr>
          </a:p>
        </p:txBody>
      </p:sp>
      <p:sp>
        <p:nvSpPr>
          <p:cNvPr id="525" name="Google Shape;525;p84"/>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85"/>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31" name="Google Shape;531;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32" name="Google Shape;532;p85"/>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533" name="Google Shape;533;p85"/>
          <p:cNvSpPr txBox="1"/>
          <p:nvPr/>
        </p:nvSpPr>
        <p:spPr>
          <a:xfrm>
            <a:off x="5613250" y="957350"/>
            <a:ext cx="3208200" cy="14316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Mono"/>
                <a:ea typeface="Roboto Mono"/>
                <a:cs typeface="Roboto Mono"/>
                <a:sym typeface="Roboto Mono"/>
              </a:rPr>
              <a:t>// Some example rules</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x + 0 -&gt; x</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transpose(transpose(x)) -&gt; x</a:t>
            </a:r>
            <a:endParaRPr sz="900">
              <a:latin typeface="Roboto Mono"/>
              <a:ea typeface="Roboto Mono"/>
              <a:cs typeface="Roboto Mono"/>
              <a:sym typeface="Roboto Mono"/>
            </a:endParaRPr>
          </a:p>
          <a:p>
            <a:pPr indent="0" lvl="0" marL="0" rtl="0" algn="l">
              <a:spcBef>
                <a:spcPts val="0"/>
              </a:spcBef>
              <a:spcAft>
                <a:spcPts val="0"/>
              </a:spcAft>
              <a:buNone/>
            </a:pPr>
            <a:r>
              <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push slices up(reduce work)</a:t>
            </a:r>
            <a:endParaRPr sz="900">
              <a:latin typeface="Roboto Mono"/>
              <a:ea typeface="Roboto Mono"/>
              <a:cs typeface="Roboto Mono"/>
              <a:sym typeface="Roboto Mono"/>
            </a:endParaRPr>
          </a:p>
          <a:p>
            <a:pPr indent="0" lvl="0" marL="0" rtl="0" algn="l">
              <a:spcBef>
                <a:spcPts val="0"/>
              </a:spcBef>
              <a:spcAft>
                <a:spcPts val="0"/>
              </a:spcAft>
              <a:buNone/>
            </a:pPr>
            <a:r>
              <a:rPr lang="en" sz="900">
                <a:solidFill>
                  <a:srgbClr val="EB220C"/>
                </a:solidFill>
                <a:latin typeface="Roboto Mono"/>
                <a:ea typeface="Roboto Mono"/>
                <a:cs typeface="Roboto Mono"/>
                <a:sym typeface="Roboto Mono"/>
              </a:rPr>
              <a:t> slice(add(a,b)) -&gt; add(slice(a),slice(b))</a:t>
            </a:r>
            <a:endParaRPr sz="900">
              <a:solidFill>
                <a:srgbClr val="EB220C"/>
              </a:solidFill>
              <a:latin typeface="Roboto Mono"/>
              <a:ea typeface="Roboto Mono"/>
              <a:cs typeface="Roboto Mono"/>
              <a:sym typeface="Roboto Mono"/>
            </a:endParaRPr>
          </a:p>
          <a:p>
            <a:pPr indent="0" lvl="0" marL="0" rtl="0" algn="l">
              <a:spcBef>
                <a:spcPts val="0"/>
              </a:spcBef>
              <a:spcAft>
                <a:spcPts val="0"/>
              </a:spcAft>
              <a:buNone/>
            </a:pPr>
            <a:r>
              <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push pads down(reduce work)</a:t>
            </a:r>
            <a:endParaRPr sz="900">
              <a:latin typeface="Roboto Mono"/>
              <a:ea typeface="Roboto Mono"/>
              <a:cs typeface="Roboto Mono"/>
              <a:sym typeface="Roboto Mono"/>
            </a:endParaRPr>
          </a:p>
          <a:p>
            <a:pPr indent="0" lvl="0" marL="0" rtl="0" algn="l">
              <a:spcBef>
                <a:spcPts val="0"/>
              </a:spcBef>
              <a:spcAft>
                <a:spcPts val="0"/>
              </a:spcAft>
              <a:buNone/>
            </a:pPr>
            <a:r>
              <a:rPr lang="en" sz="900">
                <a:latin typeface="Roboto Mono"/>
                <a:ea typeface="Roboto Mono"/>
                <a:cs typeface="Roboto Mono"/>
                <a:sym typeface="Roboto Mono"/>
              </a:rPr>
              <a:t> mul(pad(x,0),y) -&gt; pad(mul(x,slice(y)),0)</a:t>
            </a:r>
            <a:endParaRPr sz="900">
              <a:latin typeface="Roboto Mono"/>
              <a:ea typeface="Roboto Mono"/>
              <a:cs typeface="Roboto Mono"/>
              <a:sym typeface="Roboto Mono"/>
            </a:endParaRPr>
          </a:p>
        </p:txBody>
      </p:sp>
      <p:sp>
        <p:nvSpPr>
          <p:cNvPr id="534" name="Google Shape;534;p85"/>
          <p:cNvSpPr txBox="1"/>
          <p:nvPr/>
        </p:nvSpPr>
        <p:spPr>
          <a:xfrm>
            <a:off x="6182650" y="2637450"/>
            <a:ext cx="2069400" cy="877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Mono Light"/>
                <a:ea typeface="Roboto Mono Light"/>
                <a:cs typeface="Roboto Mono Light"/>
                <a:sym typeface="Roboto Mono Light"/>
              </a:rPr>
              <a:t>x,y = tensor&lt;</a:t>
            </a:r>
            <a:r>
              <a:rPr lang="en" sz="900">
                <a:solidFill>
                  <a:srgbClr val="098658"/>
                </a:solidFill>
                <a:highlight>
                  <a:srgbClr val="FFFFFF"/>
                </a:highlight>
                <a:latin typeface="Roboto Mono Light"/>
                <a:ea typeface="Roboto Mono Light"/>
                <a:cs typeface="Roboto Mono Light"/>
                <a:sym typeface="Roboto Mono Light"/>
              </a:rPr>
              <a:t>10000xf32</a:t>
            </a:r>
            <a:r>
              <a:rPr lang="en" sz="900">
                <a:latin typeface="Roboto Mono Light"/>
                <a:ea typeface="Roboto Mono Light"/>
                <a:cs typeface="Roboto Mono Light"/>
                <a:sym typeface="Roboto Mono Light"/>
              </a:rPr>
              <a:t>&gt;</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a = </a:t>
            </a:r>
            <a:r>
              <a:rPr lang="en" sz="900">
                <a:solidFill>
                  <a:srgbClr val="795E26"/>
                </a:solidFill>
                <a:highlight>
                  <a:srgbClr val="FFFFFF"/>
                </a:highlight>
                <a:latin typeface="Roboto Mono Light"/>
                <a:ea typeface="Roboto Mono Light"/>
                <a:cs typeface="Roboto Mono Light"/>
                <a:sym typeface="Roboto Mono Light"/>
              </a:rPr>
              <a:t>dot</a:t>
            </a:r>
            <a:r>
              <a:rPr lang="en" sz="900">
                <a:latin typeface="Roboto Mono Light"/>
                <a:ea typeface="Roboto Mono Light"/>
                <a:cs typeface="Roboto Mono Light"/>
                <a:sym typeface="Roboto Mono Light"/>
              </a:rPr>
              <a:t>(x,y)</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b = </a:t>
            </a:r>
            <a:r>
              <a:rPr lang="en" sz="900">
                <a:solidFill>
                  <a:srgbClr val="795E26"/>
                </a:solidFill>
                <a:highlight>
                  <a:srgbClr val="FFFFFF"/>
                </a:highlight>
                <a:latin typeface="Roboto Mono Light"/>
                <a:ea typeface="Roboto Mono Light"/>
                <a:cs typeface="Roboto Mono Light"/>
                <a:sym typeface="Roboto Mono Light"/>
              </a:rPr>
              <a:t>mul</a:t>
            </a:r>
            <a:r>
              <a:rPr lang="en" sz="900">
                <a:latin typeface="Roboto Mono Light"/>
                <a:ea typeface="Roboto Mono Light"/>
                <a:cs typeface="Roboto Mono Light"/>
                <a:sym typeface="Roboto Mono Light"/>
              </a:rPr>
              <a:t>(a,z)</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c = </a:t>
            </a:r>
            <a:r>
              <a:rPr lang="en" sz="900">
                <a:solidFill>
                  <a:srgbClr val="795E26"/>
                </a:solidFill>
                <a:highlight>
                  <a:srgbClr val="FFFFFF"/>
                </a:highlight>
                <a:latin typeface="Roboto Mono Light"/>
                <a:ea typeface="Roboto Mono Light"/>
                <a:cs typeface="Roboto Mono Light"/>
                <a:sym typeface="Roboto Mono Light"/>
              </a:rPr>
              <a:t>dot</a:t>
            </a:r>
            <a:r>
              <a:rPr lang="en" sz="900">
                <a:latin typeface="Roboto Mono Light"/>
                <a:ea typeface="Roboto Mono Light"/>
                <a:cs typeface="Roboto Mono Light"/>
                <a:sym typeface="Roboto Mono Light"/>
              </a:rPr>
              <a:t>(b</a:t>
            </a:r>
            <a:r>
              <a:rPr lang="en" sz="900">
                <a:solidFill>
                  <a:srgbClr val="EB220C"/>
                </a:solidFill>
                <a:latin typeface="Roboto Mono Light"/>
                <a:ea typeface="Roboto Mono Light"/>
                <a:cs typeface="Roboto Mono Light"/>
                <a:sym typeface="Roboto Mono Light"/>
              </a:rPr>
              <a:t>[0:10]</a:t>
            </a:r>
            <a:r>
              <a:rPr lang="en" sz="900">
                <a:latin typeface="Roboto Mono Light"/>
                <a:ea typeface="Roboto Mono Light"/>
                <a:cs typeface="Roboto Mono Light"/>
                <a:sym typeface="Roboto Mono Light"/>
              </a:rPr>
              <a:t>,4)</a:t>
            </a:r>
            <a:endParaRPr sz="900">
              <a:latin typeface="Roboto Mono Light"/>
              <a:ea typeface="Roboto Mono Light"/>
              <a:cs typeface="Roboto Mono Light"/>
              <a:sym typeface="Roboto Mono Light"/>
            </a:endParaRPr>
          </a:p>
          <a:p>
            <a:pPr indent="0" lvl="0" marL="0" rtl="0" algn="l">
              <a:spcBef>
                <a:spcPts val="0"/>
              </a:spcBef>
              <a:spcAft>
                <a:spcPts val="0"/>
              </a:spcAft>
              <a:buNone/>
            </a:pPr>
            <a:r>
              <a:rPr lang="en" sz="900">
                <a:latin typeface="Roboto Mono Light"/>
                <a:ea typeface="Roboto Mono Light"/>
                <a:cs typeface="Roboto Mono Light"/>
                <a:sym typeface="Roboto Mono Light"/>
              </a:rPr>
              <a:t>return c;</a:t>
            </a:r>
            <a:endParaRPr sz="900">
              <a:latin typeface="Roboto Mono Light"/>
              <a:ea typeface="Roboto Mono Light"/>
              <a:cs typeface="Roboto Mono Light"/>
              <a:sym typeface="Roboto Mono Light"/>
            </a:endParaRPr>
          </a:p>
        </p:txBody>
      </p:sp>
      <p:sp>
        <p:nvSpPr>
          <p:cNvPr id="535" name="Google Shape;535;p85"/>
          <p:cNvSpPr txBox="1"/>
          <p:nvPr/>
        </p:nvSpPr>
        <p:spPr>
          <a:xfrm>
            <a:off x="6182650" y="4091450"/>
            <a:ext cx="2069400" cy="877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Roboto Mono Light"/>
                <a:ea typeface="Roboto Mono Light"/>
                <a:cs typeface="Roboto Mono Light"/>
                <a:sym typeface="Roboto Mono Light"/>
              </a:rPr>
              <a:t>x,y = tensor&lt;</a:t>
            </a:r>
            <a:r>
              <a:rPr lang="en" sz="900">
                <a:solidFill>
                  <a:srgbClr val="098658"/>
                </a:solidFill>
                <a:highlight>
                  <a:srgbClr val="FFFFFF"/>
                </a:highlight>
                <a:latin typeface="Roboto Mono Light"/>
                <a:ea typeface="Roboto Mono Light"/>
                <a:cs typeface="Roboto Mono Light"/>
                <a:sym typeface="Roboto Mono Light"/>
              </a:rPr>
              <a:t>10000xf32</a:t>
            </a:r>
            <a:r>
              <a:rPr lang="en" sz="900">
                <a:solidFill>
                  <a:schemeClr val="dk1"/>
                </a:solidFill>
                <a:latin typeface="Roboto Mono Light"/>
                <a:ea typeface="Roboto Mono Light"/>
                <a:cs typeface="Roboto Mono Light"/>
                <a:sym typeface="Roboto Mono Light"/>
              </a:rPr>
              <a:t>&gt;</a:t>
            </a:r>
            <a:endParaRPr sz="9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900">
                <a:solidFill>
                  <a:schemeClr val="dk1"/>
                </a:solidFill>
                <a:latin typeface="Roboto Mono Light"/>
                <a:ea typeface="Roboto Mono Light"/>
                <a:cs typeface="Roboto Mono Light"/>
                <a:sym typeface="Roboto Mono Light"/>
              </a:rPr>
              <a:t>a = </a:t>
            </a:r>
            <a:r>
              <a:rPr lang="en" sz="900">
                <a:solidFill>
                  <a:srgbClr val="795E26"/>
                </a:solidFill>
                <a:highlight>
                  <a:srgbClr val="FFFFFF"/>
                </a:highlight>
                <a:latin typeface="Roboto Mono Light"/>
                <a:ea typeface="Roboto Mono Light"/>
                <a:cs typeface="Roboto Mono Light"/>
                <a:sym typeface="Roboto Mono Light"/>
              </a:rPr>
              <a:t>dot</a:t>
            </a:r>
            <a:r>
              <a:rPr lang="en" sz="900">
                <a:solidFill>
                  <a:schemeClr val="dk1"/>
                </a:solidFill>
                <a:latin typeface="Roboto Mono Light"/>
                <a:ea typeface="Roboto Mono Light"/>
                <a:cs typeface="Roboto Mono Light"/>
                <a:sym typeface="Roboto Mono Light"/>
              </a:rPr>
              <a:t>(x,y)</a:t>
            </a:r>
            <a:endParaRPr sz="9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900">
                <a:solidFill>
                  <a:schemeClr val="dk1"/>
                </a:solidFill>
                <a:latin typeface="Roboto Mono Light"/>
                <a:ea typeface="Roboto Mono Light"/>
                <a:cs typeface="Roboto Mono Light"/>
                <a:sym typeface="Roboto Mono Light"/>
              </a:rPr>
              <a:t>b = </a:t>
            </a:r>
            <a:r>
              <a:rPr lang="en" sz="900">
                <a:solidFill>
                  <a:srgbClr val="795E26"/>
                </a:solidFill>
                <a:highlight>
                  <a:srgbClr val="FFFFFF"/>
                </a:highlight>
                <a:latin typeface="Roboto Mono Light"/>
                <a:ea typeface="Roboto Mono Light"/>
                <a:cs typeface="Roboto Mono Light"/>
                <a:sym typeface="Roboto Mono Light"/>
              </a:rPr>
              <a:t>mul</a:t>
            </a:r>
            <a:r>
              <a:rPr lang="en" sz="900">
                <a:solidFill>
                  <a:schemeClr val="dk1"/>
                </a:solidFill>
                <a:latin typeface="Roboto Mono Light"/>
                <a:ea typeface="Roboto Mono Light"/>
                <a:cs typeface="Roboto Mono Light"/>
                <a:sym typeface="Roboto Mono Light"/>
              </a:rPr>
              <a:t>(a</a:t>
            </a:r>
            <a:r>
              <a:rPr lang="en" sz="900">
                <a:solidFill>
                  <a:srgbClr val="EB220C"/>
                </a:solidFill>
                <a:latin typeface="Roboto Mono Light"/>
                <a:ea typeface="Roboto Mono Light"/>
                <a:cs typeface="Roboto Mono Light"/>
                <a:sym typeface="Roboto Mono Light"/>
              </a:rPr>
              <a:t>[0:10]</a:t>
            </a:r>
            <a:r>
              <a:rPr lang="en" sz="900">
                <a:solidFill>
                  <a:schemeClr val="dk1"/>
                </a:solidFill>
                <a:latin typeface="Roboto Mono Light"/>
                <a:ea typeface="Roboto Mono Light"/>
                <a:cs typeface="Roboto Mono Light"/>
                <a:sym typeface="Roboto Mono Light"/>
              </a:rPr>
              <a:t>,z</a:t>
            </a:r>
            <a:r>
              <a:rPr lang="en" sz="900">
                <a:solidFill>
                  <a:srgbClr val="EB220C"/>
                </a:solidFill>
                <a:latin typeface="Roboto Mono Light"/>
                <a:ea typeface="Roboto Mono Light"/>
                <a:cs typeface="Roboto Mono Light"/>
                <a:sym typeface="Roboto Mono Light"/>
              </a:rPr>
              <a:t>[0:10]</a:t>
            </a:r>
            <a:r>
              <a:rPr lang="en" sz="900">
                <a:solidFill>
                  <a:schemeClr val="dk1"/>
                </a:solidFill>
                <a:latin typeface="Roboto Mono Light"/>
                <a:ea typeface="Roboto Mono Light"/>
                <a:cs typeface="Roboto Mono Light"/>
                <a:sym typeface="Roboto Mono Light"/>
              </a:rPr>
              <a:t>)</a:t>
            </a:r>
            <a:endParaRPr sz="9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900">
                <a:solidFill>
                  <a:schemeClr val="dk1"/>
                </a:solidFill>
                <a:latin typeface="Roboto Mono Light"/>
                <a:ea typeface="Roboto Mono Light"/>
                <a:cs typeface="Roboto Mono Light"/>
                <a:sym typeface="Roboto Mono Light"/>
              </a:rPr>
              <a:t>c = </a:t>
            </a:r>
            <a:r>
              <a:rPr lang="en" sz="900">
                <a:solidFill>
                  <a:srgbClr val="795E26"/>
                </a:solidFill>
                <a:highlight>
                  <a:srgbClr val="FFFFFF"/>
                </a:highlight>
                <a:latin typeface="Roboto Mono Light"/>
                <a:ea typeface="Roboto Mono Light"/>
                <a:cs typeface="Roboto Mono Light"/>
                <a:sym typeface="Roboto Mono Light"/>
              </a:rPr>
              <a:t>dot</a:t>
            </a:r>
            <a:r>
              <a:rPr lang="en" sz="900">
                <a:solidFill>
                  <a:schemeClr val="dk1"/>
                </a:solidFill>
                <a:latin typeface="Roboto Mono Light"/>
                <a:ea typeface="Roboto Mono Light"/>
                <a:cs typeface="Roboto Mono Light"/>
                <a:sym typeface="Roboto Mono Light"/>
              </a:rPr>
              <a:t>(b,4)</a:t>
            </a:r>
            <a:endParaRPr sz="900">
              <a:solidFill>
                <a:schemeClr val="dk1"/>
              </a:solidFill>
              <a:latin typeface="Roboto Mono Light"/>
              <a:ea typeface="Roboto Mono Light"/>
              <a:cs typeface="Roboto Mono Light"/>
              <a:sym typeface="Roboto Mono Light"/>
            </a:endParaRPr>
          </a:p>
          <a:p>
            <a:pPr indent="0" lvl="0" marL="0" rtl="0" algn="l">
              <a:spcBef>
                <a:spcPts val="0"/>
              </a:spcBef>
              <a:spcAft>
                <a:spcPts val="0"/>
              </a:spcAft>
              <a:buNone/>
            </a:pPr>
            <a:r>
              <a:rPr lang="en" sz="900">
                <a:solidFill>
                  <a:schemeClr val="dk1"/>
                </a:solidFill>
                <a:latin typeface="Roboto Mono Light"/>
                <a:ea typeface="Roboto Mono Light"/>
                <a:cs typeface="Roboto Mono Light"/>
                <a:sym typeface="Roboto Mono Light"/>
              </a:rPr>
              <a:t>return c;</a:t>
            </a:r>
            <a:endParaRPr sz="900">
              <a:latin typeface="Roboto Mono Light"/>
              <a:ea typeface="Roboto Mono Light"/>
              <a:cs typeface="Roboto Mono Light"/>
              <a:sym typeface="Roboto Mono Light"/>
            </a:endParaRPr>
          </a:p>
        </p:txBody>
      </p:sp>
      <p:pic>
        <p:nvPicPr>
          <p:cNvPr id="536" name="Google Shape;536;p85"/>
          <p:cNvPicPr preferRelativeResize="0"/>
          <p:nvPr/>
        </p:nvPicPr>
        <p:blipFill>
          <a:blip r:embed="rId4">
            <a:alphaModFix/>
          </a:blip>
          <a:stretch>
            <a:fillRect/>
          </a:stretch>
        </p:blipFill>
        <p:spPr>
          <a:xfrm>
            <a:off x="7073711" y="3575425"/>
            <a:ext cx="287275" cy="455250"/>
          </a:xfrm>
          <a:prstGeom prst="rect">
            <a:avLst/>
          </a:prstGeom>
          <a:noFill/>
          <a:ln>
            <a:noFill/>
          </a:ln>
        </p:spPr>
      </p:pic>
      <p:sp>
        <p:nvSpPr>
          <p:cNvPr id="537" name="Google Shape;537;p85"/>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86"/>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43" name="Google Shape;543;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44" name="Google Shape;544;p86"/>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Code You Want to Write != Code You Want to Run</a:t>
            </a:r>
            <a:endParaRPr sz="2600"/>
          </a:p>
        </p:txBody>
      </p:sp>
      <p:sp>
        <p:nvSpPr>
          <p:cNvPr id="545" name="Google Shape;545;p86"/>
          <p:cNvSpPr txBox="1"/>
          <p:nvPr/>
        </p:nvSpPr>
        <p:spPr>
          <a:xfrm>
            <a:off x="500175" y="1058700"/>
            <a:ext cx="52518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Missing Algorithmic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Example: expensive op </a:t>
            </a:r>
            <a:r>
              <a:rPr lang="en" sz="1800">
                <a:solidFill>
                  <a:schemeClr val="dk2"/>
                </a:solidFill>
              </a:rPr>
              <a:t>factored out</a:t>
            </a:r>
            <a:r>
              <a:rPr lang="en" sz="1800">
                <a:solidFill>
                  <a:schemeClr val="dk2"/>
                </a:solidFill>
              </a:rPr>
              <a: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Linear Algebra Optimizations</a:t>
            </a:r>
            <a:endParaRPr sz="1800">
              <a:solidFill>
                <a:schemeClr val="dk2"/>
              </a:solidFill>
            </a:endParaRPr>
          </a:p>
          <a:p>
            <a:pPr indent="-323850" lvl="1" marL="914400" rtl="0" algn="l">
              <a:spcBef>
                <a:spcPts val="0"/>
              </a:spcBef>
              <a:spcAft>
                <a:spcPts val="0"/>
              </a:spcAft>
              <a:buClr>
                <a:schemeClr val="dk2"/>
              </a:buClr>
              <a:buSzPts val="1500"/>
              <a:buFont typeface="Roboto Mono"/>
              <a:buChar char="○"/>
            </a:pPr>
            <a:r>
              <a:rPr lang="en" sz="1500">
                <a:solidFill>
                  <a:schemeClr val="dk2"/>
                </a:solidFill>
                <a:latin typeface="Roboto Mono"/>
                <a:ea typeface="Roboto Mono"/>
                <a:cs typeface="Roboto Mono"/>
                <a:sym typeface="Roboto Mono"/>
              </a:rPr>
              <a:t>diag(X) * Y + Z → X ⊙ slice(Y) + Z</a:t>
            </a:r>
            <a:endParaRPr sz="1500">
              <a:solidFill>
                <a:schemeClr val="dk2"/>
              </a:solidFill>
              <a:latin typeface="Roboto Mono"/>
              <a:ea typeface="Roboto Mono"/>
              <a:cs typeface="Roboto Mono"/>
              <a:sym typeface="Roboto Mono"/>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Rewrite to kernel which runs on devices 1, 2, 3, …, N, …</a:t>
            </a:r>
            <a:endParaRPr sz="1800">
              <a:solidFill>
                <a:schemeClr val="dk2"/>
              </a:solidFill>
            </a:endParaRPr>
          </a:p>
        </p:txBody>
      </p:sp>
      <p:sp>
        <p:nvSpPr>
          <p:cNvPr id="546" name="Google Shape;546;p86"/>
          <p:cNvSpPr txBox="1"/>
          <p:nvPr/>
        </p:nvSpPr>
        <p:spPr>
          <a:xfrm>
            <a:off x="5947375" y="854850"/>
            <a:ext cx="2839800" cy="63261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400">
                <a:solidFill>
                  <a:srgbClr val="AF00DB"/>
                </a:solidFill>
                <a:highlight>
                  <a:srgbClr val="FFFFFF"/>
                </a:highlight>
                <a:latin typeface="Roboto Mono Light"/>
                <a:ea typeface="Roboto Mono Light"/>
                <a:cs typeface="Roboto Mono Light"/>
                <a:sym typeface="Roboto Mono Light"/>
              </a:rPr>
              <a:t>#define</a:t>
            </a:r>
            <a:r>
              <a:rPr lang="en" sz="400">
                <a:solidFill>
                  <a:srgbClr val="0000FF"/>
                </a:solidFill>
                <a:highlight>
                  <a:srgbClr val="FFFFFF"/>
                </a:highlight>
                <a:latin typeface="Roboto Mono Light"/>
                <a:ea typeface="Roboto Mono Light"/>
                <a:cs typeface="Roboto Mono Light"/>
                <a:sym typeface="Roboto Mono Light"/>
              </a:rPr>
              <a:t> CEIL_DIV(</a:t>
            </a:r>
            <a:r>
              <a:rPr lang="en" sz="400">
                <a:solidFill>
                  <a:srgbClr val="001080"/>
                </a:solidFill>
                <a:highlight>
                  <a:srgbClr val="FFFFFF"/>
                </a:highlight>
                <a:latin typeface="Roboto Mono Light"/>
                <a:ea typeface="Roboto Mono Light"/>
                <a:cs typeface="Roboto Mono Light"/>
                <a:sym typeface="Roboto Mono Light"/>
              </a:rPr>
              <a:t>M</a:t>
            </a:r>
            <a:r>
              <a:rPr lang="en" sz="400">
                <a:solidFill>
                  <a:srgbClr val="0000FF"/>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N</a:t>
            </a:r>
            <a:r>
              <a:rPr lang="en" sz="400">
                <a:solidFill>
                  <a:srgbClr val="0000FF"/>
                </a:solidFill>
                <a:highlight>
                  <a:srgbClr val="FFFFFF"/>
                </a:highlight>
                <a:latin typeface="Roboto Mono Light"/>
                <a:ea typeface="Roboto Mono Light"/>
                <a:cs typeface="Roboto Mono Light"/>
                <a:sym typeface="Roboto Mono Light"/>
              </a:rPr>
              <a:t>) (((M) </a:t>
            </a:r>
            <a:r>
              <a:rPr lang="en" sz="400">
                <a:solidFill>
                  <a:schemeClr val="dk1"/>
                </a:solidFill>
                <a:highlight>
                  <a:srgbClr val="FFFFFF"/>
                </a:highlight>
                <a:latin typeface="Roboto Mono Light"/>
                <a:ea typeface="Roboto Mono Light"/>
                <a:cs typeface="Roboto Mono Light"/>
                <a:sym typeface="Roboto Mono Light"/>
              </a:rPr>
              <a:t>+</a:t>
            </a:r>
            <a:r>
              <a:rPr lang="en" sz="400">
                <a:solidFill>
                  <a:srgbClr val="0000FF"/>
                </a:solidFill>
                <a:highlight>
                  <a:srgbClr val="FFFFFF"/>
                </a:highlight>
                <a:latin typeface="Roboto Mono Light"/>
                <a:ea typeface="Roboto Mono Light"/>
                <a:cs typeface="Roboto Mono Light"/>
                <a:sym typeface="Roboto Mono Light"/>
              </a:rPr>
              <a:t> (N)</a:t>
            </a:r>
            <a:r>
              <a:rPr lang="en" sz="400">
                <a:solidFill>
                  <a:schemeClr val="dk1"/>
                </a:solidFill>
                <a:highlight>
                  <a:srgbClr val="FFFFFF"/>
                </a:highlight>
                <a:latin typeface="Roboto Mono Light"/>
                <a:ea typeface="Roboto Mono Light"/>
                <a:cs typeface="Roboto Mono Light"/>
                <a:sym typeface="Roboto Mono Light"/>
              </a:rPr>
              <a:t>-</a:t>
            </a:r>
            <a:r>
              <a:rPr lang="en" sz="400">
                <a:solidFill>
                  <a:srgbClr val="098658"/>
                </a:solidFill>
                <a:highlight>
                  <a:srgbClr val="FFFFFF"/>
                </a:highlight>
                <a:latin typeface="Roboto Mono Light"/>
                <a:ea typeface="Roboto Mono Light"/>
                <a:cs typeface="Roboto Mono Light"/>
                <a:sym typeface="Roboto Mono Light"/>
              </a:rPr>
              <a:t>1</a:t>
            </a:r>
            <a:r>
              <a:rPr lang="en" sz="400">
                <a:solidFill>
                  <a:srgbClr val="0000FF"/>
                </a:solidFill>
                <a:highlight>
                  <a:srgbClr val="FFFFFF"/>
                </a:highlight>
                <a:latin typeface="Roboto Mono Light"/>
                <a:ea typeface="Roboto Mono Light"/>
                <a:cs typeface="Roboto Mono Light"/>
                <a:sym typeface="Roboto Mono Light"/>
              </a:rPr>
              <a:t>) </a:t>
            </a:r>
            <a:r>
              <a:rPr lang="en" sz="400">
                <a:solidFill>
                  <a:schemeClr val="dk1"/>
                </a:solidFill>
                <a:highlight>
                  <a:srgbClr val="FFFFFF"/>
                </a:highlight>
                <a:latin typeface="Roboto Mono Light"/>
                <a:ea typeface="Roboto Mono Light"/>
                <a:cs typeface="Roboto Mono Light"/>
                <a:sym typeface="Roboto Mono Light"/>
              </a:rPr>
              <a:t>/</a:t>
            </a:r>
            <a:r>
              <a:rPr lang="en" sz="400">
                <a:solidFill>
                  <a:srgbClr val="0000FF"/>
                </a:solidFill>
                <a:highlight>
                  <a:srgbClr val="FFFFFF"/>
                </a:highlight>
                <a:latin typeface="Roboto Mono Light"/>
                <a:ea typeface="Roboto Mono Light"/>
                <a:cs typeface="Roboto Mono Light"/>
                <a:sym typeface="Roboto Mono Light"/>
              </a:rPr>
              <a:t> (N))</a:t>
            </a:r>
            <a:endParaRPr sz="400">
              <a:solidFill>
                <a:srgbClr val="0000FF"/>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00FF"/>
                </a:solidFill>
                <a:highlight>
                  <a:srgbClr val="FFFFFF"/>
                </a:highlight>
                <a:latin typeface="Roboto Mono Light"/>
                <a:ea typeface="Roboto Mono Light"/>
                <a:cs typeface="Roboto Mono Light"/>
                <a:sym typeface="Roboto Mono Light"/>
              </a:rPr>
              <a:t>template</a:t>
            </a:r>
            <a:r>
              <a:rPr lang="en" sz="400">
                <a:solidFill>
                  <a:schemeClr val="dk1"/>
                </a:solidFill>
                <a:highlight>
                  <a:srgbClr val="FFFFFF"/>
                </a:highlight>
                <a:latin typeface="Roboto Mono Light"/>
                <a:ea typeface="Roboto Mono Light"/>
                <a:cs typeface="Roboto Mono Light"/>
                <a:sym typeface="Roboto Mono Light"/>
              </a:rPr>
              <a:t> &lt;</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267F99"/>
                </a:solidFill>
                <a:highlight>
                  <a:srgbClr val="FFFFFF"/>
                </a:highlight>
                <a:latin typeface="Roboto Mono Light"/>
                <a:ea typeface="Roboto Mono Light"/>
                <a:cs typeface="Roboto Mono Light"/>
                <a:sym typeface="Roboto Mono Light"/>
              </a:rPr>
              <a:t>BM</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267F99"/>
                </a:solidFill>
                <a:highlight>
                  <a:srgbClr val="FFFFFF"/>
                </a:highlight>
                <a:latin typeface="Roboto Mono Light"/>
                <a:ea typeface="Roboto Mono Light"/>
                <a:cs typeface="Roboto Mono Light"/>
                <a:sym typeface="Roboto Mono Light"/>
              </a:rPr>
              <a:t>BN</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267F99"/>
                </a:solidFill>
                <a:highlight>
                  <a:srgbClr val="FFFFFF"/>
                </a:highlight>
                <a:latin typeface="Roboto Mono Light"/>
                <a:ea typeface="Roboto Mono Light"/>
                <a:cs typeface="Roboto Mono Light"/>
                <a:sym typeface="Roboto Mono Light"/>
              </a:rPr>
              <a:t>BK</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267F99"/>
                </a:solidFill>
                <a:highlight>
                  <a:srgbClr val="FFFFFF"/>
                </a:highlight>
                <a:latin typeface="Roboto Mono Light"/>
                <a:ea typeface="Roboto Mono Light"/>
                <a:cs typeface="Roboto Mono Light"/>
                <a:sym typeface="Roboto Mono Light"/>
              </a:rPr>
              <a:t>TM</a:t>
            </a:r>
            <a:r>
              <a:rPr lang="en" sz="400">
                <a:solidFill>
                  <a:schemeClr val="dk1"/>
                </a:solidFill>
                <a:highlight>
                  <a:srgbClr val="FFFFFF"/>
                </a:highlight>
                <a:latin typeface="Roboto Mono Light"/>
                <a:ea typeface="Roboto Mono Light"/>
                <a:cs typeface="Roboto Mono Light"/>
                <a:sym typeface="Roboto Mono Light"/>
              </a:rPr>
              <a:t>&gt;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00FF"/>
                </a:solidFill>
                <a:highlight>
                  <a:srgbClr val="FFFFFF"/>
                </a:highlight>
                <a:latin typeface="Roboto Mono Light"/>
                <a:ea typeface="Roboto Mono Light"/>
                <a:cs typeface="Roboto Mono Light"/>
                <a:sym typeface="Roboto Mono Light"/>
              </a:rPr>
              <a:t>__global__</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void</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795E26"/>
                </a:solidFill>
                <a:highlight>
                  <a:srgbClr val="FFFFFF"/>
                </a:highlight>
                <a:latin typeface="Roboto Mono Light"/>
                <a:ea typeface="Roboto Mono Light"/>
                <a:cs typeface="Roboto Mono Light"/>
                <a:sym typeface="Roboto Mono Light"/>
              </a:rPr>
              <a:t>sgemm1DBlocktiling</a:t>
            </a:r>
            <a:r>
              <a:rPr lang="en" sz="400">
                <a:solidFill>
                  <a:schemeClr val="dk1"/>
                </a:solidFill>
                <a:highlight>
                  <a:srgbClr val="FFFFFF"/>
                </a:highlight>
                <a:latin typeface="Roboto Mono Light"/>
                <a:ea typeface="Roboto Mono Light"/>
                <a:cs typeface="Roboto Mono Light"/>
                <a:sym typeface="Roboto Mono Light"/>
              </a:rPr>
              <a:t>(</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M</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N</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K</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alpha</a:t>
            </a: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a:t>
            </a:r>
            <a:r>
              <a:rPr lang="en" sz="400">
                <a:solidFill>
                  <a:srgbClr val="001080"/>
                </a:solidFill>
                <a:highlight>
                  <a:srgbClr val="FFFFFF"/>
                </a:highlight>
                <a:latin typeface="Roboto Mono Light"/>
                <a:ea typeface="Roboto Mono Light"/>
                <a:cs typeface="Roboto Mono Light"/>
                <a:sym typeface="Roboto Mono Light"/>
              </a:rPr>
              <a:t>A</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a:t>
            </a:r>
            <a:r>
              <a:rPr lang="en" sz="400">
                <a:solidFill>
                  <a:srgbClr val="001080"/>
                </a:solidFill>
                <a:highlight>
                  <a:srgbClr val="FFFFFF"/>
                </a:highlight>
                <a:latin typeface="Roboto Mono Light"/>
                <a:ea typeface="Roboto Mono Light"/>
                <a:cs typeface="Roboto Mono Light"/>
                <a:sym typeface="Roboto Mono Light"/>
              </a:rPr>
              <a:t>B</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beta</a:t>
            </a: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a:t>
            </a:r>
            <a:r>
              <a:rPr lang="en" sz="400">
                <a:solidFill>
                  <a:srgbClr val="001080"/>
                </a:solidFill>
                <a:highlight>
                  <a:srgbClr val="FFFFFF"/>
                </a:highlight>
                <a:latin typeface="Roboto Mono Light"/>
                <a:ea typeface="Roboto Mono Light"/>
                <a:cs typeface="Roboto Mono Light"/>
                <a:sym typeface="Roboto Mono Light"/>
              </a:rPr>
              <a:t>C</a:t>
            </a:r>
            <a:r>
              <a:rPr lang="en" sz="400">
                <a:solidFill>
                  <a:schemeClr val="dk1"/>
                </a:solidFill>
                <a:highlight>
                  <a:srgbClr val="FFFFFF"/>
                </a:highlight>
                <a:latin typeface="Roboto Mono Light"/>
                <a:ea typeface="Roboto Mono Light"/>
                <a:cs typeface="Roboto Mono Light"/>
                <a:sym typeface="Roboto Mono Light"/>
              </a:rPr>
              <a:t>) {</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cRow = </a:t>
            </a:r>
            <a:r>
              <a:rPr lang="en" sz="400">
                <a:solidFill>
                  <a:srgbClr val="0000FF"/>
                </a:solidFill>
                <a:highlight>
                  <a:srgbClr val="FFFFFF"/>
                </a:highlight>
                <a:latin typeface="Roboto Mono Light"/>
                <a:ea typeface="Roboto Mono Light"/>
                <a:cs typeface="Roboto Mono Light"/>
                <a:sym typeface="Roboto Mono Light"/>
              </a:rPr>
              <a:t>blockIdx</a:t>
            </a:r>
            <a:r>
              <a:rPr lang="en" sz="400">
                <a:solidFill>
                  <a:schemeClr val="dk1"/>
                </a:solidFill>
                <a:highlight>
                  <a:srgbClr val="FFFFFF"/>
                </a:highlight>
                <a:latin typeface="Roboto Mono Light"/>
                <a:ea typeface="Roboto Mono Light"/>
                <a:cs typeface="Roboto Mono Light"/>
                <a:sym typeface="Roboto Mono Light"/>
              </a:rPr>
              <a:t>.y;</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cCol = </a:t>
            </a:r>
            <a:r>
              <a:rPr lang="en" sz="400">
                <a:solidFill>
                  <a:srgbClr val="0000FF"/>
                </a:solidFill>
                <a:highlight>
                  <a:srgbClr val="FFFFFF"/>
                </a:highlight>
                <a:latin typeface="Roboto Mono Light"/>
                <a:ea typeface="Roboto Mono Light"/>
                <a:cs typeface="Roboto Mono Light"/>
                <a:sym typeface="Roboto Mono Light"/>
              </a:rPr>
              <a:t>blockIdx</a:t>
            </a:r>
            <a:r>
              <a:rPr lang="en" sz="400">
                <a:solidFill>
                  <a:schemeClr val="dk1"/>
                </a:solidFill>
                <a:highlight>
                  <a:srgbClr val="FFFFFF"/>
                </a:highlight>
                <a:latin typeface="Roboto Mono Light"/>
                <a:ea typeface="Roboto Mono Light"/>
                <a:cs typeface="Roboto Mono Light"/>
                <a:sym typeface="Roboto Mono Light"/>
              </a:rPr>
              <a:t>.x;</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threadCol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int</a:t>
            </a:r>
            <a:r>
              <a:rPr lang="en" sz="400">
                <a:solidFill>
                  <a:schemeClr val="dk1"/>
                </a:solidFill>
                <a:highlight>
                  <a:srgbClr val="FFFFFF"/>
                </a:highlight>
                <a:latin typeface="Roboto Mono Light"/>
                <a:ea typeface="Roboto Mono Light"/>
                <a:cs typeface="Roboto Mono Light"/>
                <a:sym typeface="Roboto Mono Light"/>
              </a:rPr>
              <a:t> threadRow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allocate space for the current blocktile in SMEM</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__shared__</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As</a:t>
            </a:r>
            <a:r>
              <a:rPr lang="en" sz="400">
                <a:solidFill>
                  <a:schemeClr val="dk1"/>
                </a:solidFill>
                <a:highlight>
                  <a:srgbClr val="FFFFFF"/>
                </a:highlight>
                <a:latin typeface="Roboto Mono Light"/>
                <a:ea typeface="Roboto Mono Light"/>
                <a:cs typeface="Roboto Mono Light"/>
                <a:sym typeface="Roboto Mono Light"/>
              </a:rPr>
              <a:t>[BM * BK];</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__shared__</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Bs</a:t>
            </a:r>
            <a:r>
              <a:rPr lang="en" sz="400">
                <a:solidFill>
                  <a:schemeClr val="dk1"/>
                </a:solidFill>
                <a:highlight>
                  <a:srgbClr val="FFFFFF"/>
                </a:highlight>
                <a:latin typeface="Roboto Mono Light"/>
                <a:ea typeface="Roboto Mono Light"/>
                <a:cs typeface="Roboto Mono Light"/>
                <a:sym typeface="Roboto Mono Light"/>
              </a:rPr>
              <a:t>[BK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Move blocktile to beginning of A's row and B's column</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 += cRow * BM * K;</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B += cCol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C += cRow * BM * N + cCol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todo: adjust this to each thread to load multiple entries and</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better exploit the cache sizes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795E26"/>
                </a:solidFill>
                <a:highlight>
                  <a:srgbClr val="FFFFFF"/>
                </a:highlight>
                <a:latin typeface="Roboto Mono Light"/>
                <a:ea typeface="Roboto Mono Light"/>
                <a:cs typeface="Roboto Mono Light"/>
                <a:sym typeface="Roboto Mono Light"/>
              </a:rPr>
              <a:t>assert</a:t>
            </a:r>
            <a:r>
              <a:rPr lang="en" sz="400">
                <a:solidFill>
                  <a:schemeClr val="dk1"/>
                </a:solidFill>
                <a:highlight>
                  <a:srgbClr val="FFFFFF"/>
                </a:highlight>
                <a:latin typeface="Roboto Mono Light"/>
                <a:ea typeface="Roboto Mono Light"/>
                <a:cs typeface="Roboto Mono Light"/>
                <a:sym typeface="Roboto Mono Light"/>
              </a:rPr>
              <a:t>(BM * BK == </a:t>
            </a:r>
            <a:r>
              <a:rPr lang="en" sz="400">
                <a:solidFill>
                  <a:srgbClr val="0000FF"/>
                </a:solidFill>
                <a:highlight>
                  <a:srgbClr val="FFFFFF"/>
                </a:highlight>
                <a:latin typeface="Roboto Mono Light"/>
                <a:ea typeface="Roboto Mono Light"/>
                <a:cs typeface="Roboto Mono Light"/>
                <a:sym typeface="Roboto Mono Light"/>
              </a:rPr>
              <a:t>blockDim</a:t>
            </a:r>
            <a:r>
              <a:rPr lang="en" sz="400">
                <a:solidFill>
                  <a:schemeClr val="dk1"/>
                </a:solidFill>
                <a:highlight>
                  <a:srgbClr val="FFFFFF"/>
                </a:highlight>
                <a:latin typeface="Roboto Mono Light"/>
                <a:ea typeface="Roboto Mono Light"/>
                <a:cs typeface="Roboto Mono Light"/>
                <a:sym typeface="Roboto Mono Light"/>
              </a:rPr>
              <a:t>.x);</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795E26"/>
                </a:solidFill>
                <a:highlight>
                  <a:srgbClr val="FFFFFF"/>
                </a:highlight>
                <a:latin typeface="Roboto Mono Light"/>
                <a:ea typeface="Roboto Mono Light"/>
                <a:cs typeface="Roboto Mono Light"/>
                <a:sym typeface="Roboto Mono Light"/>
              </a:rPr>
              <a:t>assert</a:t>
            </a:r>
            <a:r>
              <a:rPr lang="en" sz="400">
                <a:solidFill>
                  <a:schemeClr val="dk1"/>
                </a:solidFill>
                <a:highlight>
                  <a:srgbClr val="FFFFFF"/>
                </a:highlight>
                <a:latin typeface="Roboto Mono Light"/>
                <a:ea typeface="Roboto Mono Light"/>
                <a:cs typeface="Roboto Mono Light"/>
                <a:sym typeface="Roboto Mono Light"/>
              </a:rPr>
              <a:t>(BN * BK == </a:t>
            </a:r>
            <a:r>
              <a:rPr lang="en" sz="400">
                <a:solidFill>
                  <a:srgbClr val="0000FF"/>
                </a:solidFill>
                <a:highlight>
                  <a:srgbClr val="FFFFFF"/>
                </a:highlight>
                <a:latin typeface="Roboto Mono Light"/>
                <a:ea typeface="Roboto Mono Light"/>
                <a:cs typeface="Roboto Mono Light"/>
                <a:sym typeface="Roboto Mono Light"/>
              </a:rPr>
              <a:t>blockDim</a:t>
            </a:r>
            <a:r>
              <a:rPr lang="en" sz="400">
                <a:solidFill>
                  <a:schemeClr val="dk1"/>
                </a:solidFill>
                <a:highlight>
                  <a:srgbClr val="FFFFFF"/>
                </a:highlight>
                <a:latin typeface="Roboto Mono Light"/>
                <a:ea typeface="Roboto Mono Light"/>
                <a:cs typeface="Roboto Mono Light"/>
                <a:sym typeface="Roboto Mono Light"/>
              </a:rPr>
              <a:t>.x);</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innerColA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BK;</a:t>
            </a:r>
            <a:r>
              <a:rPr lang="en" sz="400">
                <a:solidFill>
                  <a:srgbClr val="008000"/>
                </a:solidFill>
                <a:highlight>
                  <a:srgbClr val="FFFFFF"/>
                </a:highlight>
                <a:latin typeface="Roboto Mono Light"/>
                <a:ea typeface="Roboto Mono Light"/>
                <a:cs typeface="Roboto Mono Light"/>
                <a:sym typeface="Roboto Mono Light"/>
              </a:rPr>
              <a:t> // warp-level GMEM coalescing</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innerRowA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BK;</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innerColB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BN;</a:t>
            </a:r>
            <a:r>
              <a:rPr lang="en" sz="400">
                <a:solidFill>
                  <a:srgbClr val="008000"/>
                </a:solidFill>
                <a:highlight>
                  <a:srgbClr val="FFFFFF"/>
                </a:highlight>
                <a:latin typeface="Roboto Mono Light"/>
                <a:ea typeface="Roboto Mono Light"/>
                <a:cs typeface="Roboto Mono Light"/>
                <a:sym typeface="Roboto Mono Light"/>
              </a:rPr>
              <a:t> // warp-level GMEM coalescing</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const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innerRowB = </a:t>
            </a:r>
            <a:r>
              <a:rPr lang="en" sz="400">
                <a:solidFill>
                  <a:srgbClr val="0000FF"/>
                </a:solidFill>
                <a:highlight>
                  <a:srgbClr val="FFFFFF"/>
                </a:highlight>
                <a:latin typeface="Roboto Mono Light"/>
                <a:ea typeface="Roboto Mono Light"/>
                <a:cs typeface="Roboto Mono Light"/>
                <a:sym typeface="Roboto Mono Light"/>
              </a:rPr>
              <a:t>threadIdx</a:t>
            </a:r>
            <a:r>
              <a:rPr lang="en" sz="400">
                <a:solidFill>
                  <a:schemeClr val="dk1"/>
                </a:solidFill>
                <a:highlight>
                  <a:srgbClr val="FFFFFF"/>
                </a:highlight>
                <a:latin typeface="Roboto Mono Light"/>
                <a:ea typeface="Roboto Mono Light"/>
                <a:cs typeface="Roboto Mono Light"/>
                <a:sym typeface="Roboto Mono Light"/>
              </a:rPr>
              <a:t>.x / BN;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allocate thread-local cache for results in registerfile</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threadResults</a:t>
            </a:r>
            <a:r>
              <a:rPr lang="en" sz="400">
                <a:solidFill>
                  <a:schemeClr val="dk1"/>
                </a:solidFill>
                <a:highlight>
                  <a:srgbClr val="FFFFFF"/>
                </a:highlight>
                <a:latin typeface="Roboto Mono Light"/>
                <a:ea typeface="Roboto Mono Light"/>
                <a:cs typeface="Roboto Mono Light"/>
                <a:sym typeface="Roboto Mono Light"/>
              </a:rPr>
              <a:t>[TM] = {</a:t>
            </a:r>
            <a:r>
              <a:rPr lang="en" sz="400">
                <a:solidFill>
                  <a:srgbClr val="098658"/>
                </a:solidFill>
                <a:highlight>
                  <a:srgbClr val="FFFFFF"/>
                </a:highlight>
                <a:latin typeface="Roboto Mono Light"/>
                <a:ea typeface="Roboto Mono Light"/>
                <a:cs typeface="Roboto Mono Light"/>
                <a:sym typeface="Roboto Mono Light"/>
              </a:rPr>
              <a:t>0.0</a:t>
            </a: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outer loop over block tiles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AF00DB"/>
                </a:solidFill>
                <a:highlight>
                  <a:srgbClr val="FFFFFF"/>
                </a:highlight>
                <a:latin typeface="Roboto Mono Light"/>
                <a:ea typeface="Roboto Mono Light"/>
                <a:cs typeface="Roboto Mono Light"/>
                <a:sym typeface="Roboto Mono Light"/>
              </a:rPr>
              <a:t>for</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bkIdx = </a:t>
            </a:r>
            <a:r>
              <a:rPr lang="en" sz="400">
                <a:solidFill>
                  <a:srgbClr val="098658"/>
                </a:solidFill>
                <a:highlight>
                  <a:srgbClr val="FFFFFF"/>
                </a:highlight>
                <a:latin typeface="Roboto Mono Light"/>
                <a:ea typeface="Roboto Mono Light"/>
                <a:cs typeface="Roboto Mono Light"/>
                <a:sym typeface="Roboto Mono Light"/>
              </a:rPr>
              <a:t>0</a:t>
            </a:r>
            <a:r>
              <a:rPr lang="en" sz="400">
                <a:solidFill>
                  <a:schemeClr val="dk1"/>
                </a:solidFill>
                <a:highlight>
                  <a:srgbClr val="FFFFFF"/>
                </a:highlight>
                <a:latin typeface="Roboto Mono Light"/>
                <a:ea typeface="Roboto Mono Light"/>
                <a:cs typeface="Roboto Mono Light"/>
                <a:sym typeface="Roboto Mono Light"/>
              </a:rPr>
              <a:t>; bkIdx &lt; K; bkIdx += BK)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populate the SMEM caches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As</a:t>
            </a:r>
            <a:r>
              <a:rPr lang="en" sz="400">
                <a:solidFill>
                  <a:schemeClr val="dk1"/>
                </a:solidFill>
                <a:highlight>
                  <a:srgbClr val="FFFFFF"/>
                </a:highlight>
                <a:latin typeface="Roboto Mono Light"/>
                <a:ea typeface="Roboto Mono Light"/>
                <a:cs typeface="Roboto Mono Light"/>
                <a:sym typeface="Roboto Mono Light"/>
              </a:rPr>
              <a:t>[innerRowA * BK + innerColA] = </a:t>
            </a:r>
            <a:r>
              <a:rPr lang="en" sz="400">
                <a:solidFill>
                  <a:srgbClr val="001080"/>
                </a:solidFill>
                <a:highlight>
                  <a:srgbClr val="FFFFFF"/>
                </a:highlight>
                <a:latin typeface="Roboto Mono Light"/>
                <a:ea typeface="Roboto Mono Light"/>
                <a:cs typeface="Roboto Mono Light"/>
                <a:sym typeface="Roboto Mono Light"/>
              </a:rPr>
              <a:t>A</a:t>
            </a:r>
            <a:r>
              <a:rPr lang="en" sz="400">
                <a:solidFill>
                  <a:schemeClr val="dk1"/>
                </a:solidFill>
                <a:highlight>
                  <a:srgbClr val="FFFFFF"/>
                </a:highlight>
                <a:latin typeface="Roboto Mono Light"/>
                <a:ea typeface="Roboto Mono Light"/>
                <a:cs typeface="Roboto Mono Light"/>
                <a:sym typeface="Roboto Mono Light"/>
              </a:rPr>
              <a:t>[innerRowA * K + innerColA];</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Bs</a:t>
            </a:r>
            <a:r>
              <a:rPr lang="en" sz="400">
                <a:solidFill>
                  <a:schemeClr val="dk1"/>
                </a:solidFill>
                <a:highlight>
                  <a:srgbClr val="FFFFFF"/>
                </a:highlight>
                <a:latin typeface="Roboto Mono Light"/>
                <a:ea typeface="Roboto Mono Light"/>
                <a:cs typeface="Roboto Mono Light"/>
                <a:sym typeface="Roboto Mono Light"/>
              </a:rPr>
              <a:t>[innerRowB * BN + innerColB] = </a:t>
            </a:r>
            <a:r>
              <a:rPr lang="en" sz="400">
                <a:solidFill>
                  <a:srgbClr val="001080"/>
                </a:solidFill>
                <a:highlight>
                  <a:srgbClr val="FFFFFF"/>
                </a:highlight>
                <a:latin typeface="Roboto Mono Light"/>
                <a:ea typeface="Roboto Mono Light"/>
                <a:cs typeface="Roboto Mono Light"/>
                <a:sym typeface="Roboto Mono Light"/>
              </a:rPr>
              <a:t>B</a:t>
            </a:r>
            <a:r>
              <a:rPr lang="en" sz="400">
                <a:solidFill>
                  <a:schemeClr val="dk1"/>
                </a:solidFill>
                <a:highlight>
                  <a:srgbClr val="FFFFFF"/>
                </a:highlight>
                <a:latin typeface="Roboto Mono Light"/>
                <a:ea typeface="Roboto Mono Light"/>
                <a:cs typeface="Roboto Mono Light"/>
                <a:sym typeface="Roboto Mono Light"/>
              </a:rPr>
              <a:t>[innerRowB * N + innerColB];</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795E26"/>
                </a:solidFill>
                <a:highlight>
                  <a:srgbClr val="FFFFFF"/>
                </a:highlight>
                <a:latin typeface="Roboto Mono Light"/>
                <a:ea typeface="Roboto Mono Light"/>
                <a:cs typeface="Roboto Mono Light"/>
                <a:sym typeface="Roboto Mono Light"/>
              </a:rPr>
              <a:t>__syncthreads</a:t>
            </a: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advance blocktile</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 += BK;</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B += BK * N;</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br>
              <a:rPr lang="en" sz="400">
                <a:solidFill>
                  <a:schemeClr val="dk1"/>
                </a:solidFill>
                <a:highlight>
                  <a:srgbClr val="FFFFFF"/>
                </a:highlight>
                <a:latin typeface="Roboto Mono Light"/>
                <a:ea typeface="Roboto Mono Light"/>
                <a:cs typeface="Roboto Mono Light"/>
                <a:sym typeface="Roboto Mono Light"/>
              </a:rPr>
            </a:br>
            <a:r>
              <a:rPr lang="en" sz="400">
                <a:solidFill>
                  <a:schemeClr val="dk1"/>
                </a:solidFill>
                <a:highlight>
                  <a:srgbClr val="FFFFFF"/>
                </a:highlight>
                <a:latin typeface="Roboto Mono Light"/>
                <a:ea typeface="Roboto Mono Light"/>
                <a:cs typeface="Roboto Mono Light"/>
                <a:sym typeface="Roboto Mono Light"/>
              </a:rPr>
              <a:t>   ...</a:t>
            </a:r>
            <a:br>
              <a:rPr lang="en" sz="400">
                <a:solidFill>
                  <a:schemeClr val="dk1"/>
                </a:solidFill>
                <a:highlight>
                  <a:srgbClr val="FFFFFF"/>
                </a:highlight>
                <a:latin typeface="Roboto Mono Light"/>
                <a:ea typeface="Roboto Mono Light"/>
                <a:cs typeface="Roboto Mono Light"/>
                <a:sym typeface="Roboto Mono Light"/>
              </a:rPr>
            </a:b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calculate per-thread results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AF00DB"/>
                </a:solidFill>
                <a:highlight>
                  <a:srgbClr val="FFFFFF"/>
                </a:highlight>
                <a:latin typeface="Roboto Mono Light"/>
                <a:ea typeface="Roboto Mono Light"/>
                <a:cs typeface="Roboto Mono Light"/>
                <a:sym typeface="Roboto Mono Light"/>
              </a:rPr>
              <a:t>for</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dotIdx = </a:t>
            </a:r>
            <a:r>
              <a:rPr lang="en" sz="400">
                <a:solidFill>
                  <a:srgbClr val="098658"/>
                </a:solidFill>
                <a:highlight>
                  <a:srgbClr val="FFFFFF"/>
                </a:highlight>
                <a:latin typeface="Roboto Mono Light"/>
                <a:ea typeface="Roboto Mono Light"/>
                <a:cs typeface="Roboto Mono Light"/>
                <a:sym typeface="Roboto Mono Light"/>
              </a:rPr>
              <a:t>0</a:t>
            </a:r>
            <a:r>
              <a:rPr lang="en" sz="400">
                <a:solidFill>
                  <a:schemeClr val="dk1"/>
                </a:solidFill>
                <a:highlight>
                  <a:srgbClr val="FFFFFF"/>
                </a:highlight>
                <a:latin typeface="Roboto Mono Light"/>
                <a:ea typeface="Roboto Mono Light"/>
                <a:cs typeface="Roboto Mono Light"/>
                <a:sym typeface="Roboto Mono Light"/>
              </a:rPr>
              <a:t>; dotIdx &lt; BK; ++dotIdx)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we make the dotproduct loop the outside loop, which facilitates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reuse of the Bs entry, which we can cache in a tmp var.</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float</a:t>
            </a:r>
            <a:r>
              <a:rPr lang="en" sz="400">
                <a:solidFill>
                  <a:schemeClr val="dk1"/>
                </a:solidFill>
                <a:highlight>
                  <a:srgbClr val="FFFFFF"/>
                </a:highlight>
                <a:latin typeface="Roboto Mono Light"/>
                <a:ea typeface="Roboto Mono Light"/>
                <a:cs typeface="Roboto Mono Light"/>
                <a:sym typeface="Roboto Mono Light"/>
              </a:rPr>
              <a:t> tmpB = </a:t>
            </a:r>
            <a:r>
              <a:rPr lang="en" sz="400">
                <a:solidFill>
                  <a:srgbClr val="001080"/>
                </a:solidFill>
                <a:highlight>
                  <a:srgbClr val="FFFFFF"/>
                </a:highlight>
                <a:latin typeface="Roboto Mono Light"/>
                <a:ea typeface="Roboto Mono Light"/>
                <a:cs typeface="Roboto Mono Light"/>
                <a:sym typeface="Roboto Mono Light"/>
              </a:rPr>
              <a:t>Bs</a:t>
            </a:r>
            <a:r>
              <a:rPr lang="en" sz="400">
                <a:solidFill>
                  <a:schemeClr val="dk1"/>
                </a:solidFill>
                <a:highlight>
                  <a:srgbClr val="FFFFFF"/>
                </a:highlight>
                <a:latin typeface="Roboto Mono Light"/>
                <a:ea typeface="Roboto Mono Light"/>
                <a:cs typeface="Roboto Mono Light"/>
                <a:sym typeface="Roboto Mono Light"/>
              </a:rPr>
              <a:t>[dotIdx * BN + threadCol];</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AF00DB"/>
                </a:solidFill>
                <a:highlight>
                  <a:srgbClr val="FFFFFF"/>
                </a:highlight>
                <a:latin typeface="Roboto Mono Light"/>
                <a:ea typeface="Roboto Mono Light"/>
                <a:cs typeface="Roboto Mono Light"/>
                <a:sym typeface="Roboto Mono Light"/>
              </a:rPr>
              <a:t>for</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resIdx = </a:t>
            </a:r>
            <a:r>
              <a:rPr lang="en" sz="400">
                <a:solidFill>
                  <a:srgbClr val="098658"/>
                </a:solidFill>
                <a:highlight>
                  <a:srgbClr val="FFFFFF"/>
                </a:highlight>
                <a:latin typeface="Roboto Mono Light"/>
                <a:ea typeface="Roboto Mono Light"/>
                <a:cs typeface="Roboto Mono Light"/>
                <a:sym typeface="Roboto Mono Light"/>
              </a:rPr>
              <a:t>0</a:t>
            </a:r>
            <a:r>
              <a:rPr lang="en" sz="400">
                <a:solidFill>
                  <a:schemeClr val="dk1"/>
                </a:solidFill>
                <a:highlight>
                  <a:srgbClr val="FFFFFF"/>
                </a:highlight>
                <a:latin typeface="Roboto Mono Light"/>
                <a:ea typeface="Roboto Mono Light"/>
                <a:cs typeface="Roboto Mono Light"/>
                <a:sym typeface="Roboto Mono Light"/>
              </a:rPr>
              <a:t>; resIdx &lt; TM; ++resIdx)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threadResults</a:t>
            </a:r>
            <a:r>
              <a:rPr lang="en" sz="400">
                <a:solidFill>
                  <a:schemeClr val="dk1"/>
                </a:solidFill>
                <a:highlight>
                  <a:srgbClr val="FFFFFF"/>
                </a:highlight>
                <a:latin typeface="Roboto Mono Light"/>
                <a:ea typeface="Roboto Mono Light"/>
                <a:cs typeface="Roboto Mono Light"/>
                <a:sym typeface="Roboto Mono Light"/>
              </a:rPr>
              <a:t>[resIdx]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As</a:t>
            </a:r>
            <a:r>
              <a:rPr lang="en" sz="400">
                <a:solidFill>
                  <a:schemeClr val="dk1"/>
                </a:solidFill>
                <a:highlight>
                  <a:srgbClr val="FFFFFF"/>
                </a:highlight>
                <a:latin typeface="Roboto Mono Light"/>
                <a:ea typeface="Roboto Mono Light"/>
                <a:cs typeface="Roboto Mono Light"/>
                <a:sym typeface="Roboto Mono Light"/>
              </a:rPr>
              <a:t>[(threadRow * TM + resIdx) * BK + dotIdx] * tmpB;</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795E26"/>
                </a:solidFill>
                <a:highlight>
                  <a:srgbClr val="FFFFFF"/>
                </a:highlight>
                <a:latin typeface="Roboto Mono Light"/>
                <a:ea typeface="Roboto Mono Light"/>
                <a:cs typeface="Roboto Mono Light"/>
                <a:sym typeface="Roboto Mono Light"/>
              </a:rPr>
              <a:t>__syncthreads</a:t>
            </a: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rgbClr val="008000"/>
                </a:solidFill>
                <a:highlight>
                  <a:srgbClr val="FFFFFF"/>
                </a:highlight>
                <a:latin typeface="Roboto Mono Light"/>
                <a:ea typeface="Roboto Mono Light"/>
                <a:cs typeface="Roboto Mono Light"/>
                <a:sym typeface="Roboto Mono Light"/>
              </a:rPr>
              <a:t> // write out the results</a:t>
            </a:r>
            <a:endParaRPr sz="400">
              <a:solidFill>
                <a:srgbClr val="008000"/>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AF00DB"/>
                </a:solidFill>
                <a:highlight>
                  <a:srgbClr val="FFFFFF"/>
                </a:highlight>
                <a:latin typeface="Roboto Mono Light"/>
                <a:ea typeface="Roboto Mono Light"/>
                <a:cs typeface="Roboto Mono Light"/>
                <a:sym typeface="Roboto Mono Light"/>
              </a:rPr>
              <a:t>for</a:t>
            </a: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00FF"/>
                </a:solidFill>
                <a:highlight>
                  <a:srgbClr val="FFFFFF"/>
                </a:highlight>
                <a:latin typeface="Roboto Mono Light"/>
                <a:ea typeface="Roboto Mono Light"/>
                <a:cs typeface="Roboto Mono Light"/>
                <a:sym typeface="Roboto Mono Light"/>
              </a:rPr>
              <a:t>uint</a:t>
            </a:r>
            <a:r>
              <a:rPr lang="en" sz="400">
                <a:solidFill>
                  <a:schemeClr val="dk1"/>
                </a:solidFill>
                <a:highlight>
                  <a:srgbClr val="FFFFFF"/>
                </a:highlight>
                <a:latin typeface="Roboto Mono Light"/>
                <a:ea typeface="Roboto Mono Light"/>
                <a:cs typeface="Roboto Mono Light"/>
                <a:sym typeface="Roboto Mono Light"/>
              </a:rPr>
              <a:t> resIdx = </a:t>
            </a:r>
            <a:r>
              <a:rPr lang="en" sz="400">
                <a:solidFill>
                  <a:srgbClr val="098658"/>
                </a:solidFill>
                <a:highlight>
                  <a:srgbClr val="FFFFFF"/>
                </a:highlight>
                <a:latin typeface="Roboto Mono Light"/>
                <a:ea typeface="Roboto Mono Light"/>
                <a:cs typeface="Roboto Mono Light"/>
                <a:sym typeface="Roboto Mono Light"/>
              </a:rPr>
              <a:t>0</a:t>
            </a:r>
            <a:r>
              <a:rPr lang="en" sz="400">
                <a:solidFill>
                  <a:schemeClr val="dk1"/>
                </a:solidFill>
                <a:highlight>
                  <a:srgbClr val="FFFFFF"/>
                </a:highlight>
                <a:latin typeface="Roboto Mono Light"/>
                <a:ea typeface="Roboto Mono Light"/>
                <a:cs typeface="Roboto Mono Light"/>
                <a:sym typeface="Roboto Mono Light"/>
              </a:rPr>
              <a:t>; resIdx &lt; TM; ++resIdx)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r>
              <a:rPr lang="en" sz="400">
                <a:solidFill>
                  <a:srgbClr val="001080"/>
                </a:solidFill>
                <a:highlight>
                  <a:srgbClr val="FFFFFF"/>
                </a:highlight>
                <a:latin typeface="Roboto Mono Light"/>
                <a:ea typeface="Roboto Mono Light"/>
                <a:cs typeface="Roboto Mono Light"/>
                <a:sym typeface="Roboto Mono Light"/>
              </a:rPr>
              <a:t>C</a:t>
            </a:r>
            <a:r>
              <a:rPr lang="en" sz="400">
                <a:solidFill>
                  <a:schemeClr val="dk1"/>
                </a:solidFill>
                <a:highlight>
                  <a:srgbClr val="FFFFFF"/>
                </a:highlight>
                <a:latin typeface="Roboto Mono Light"/>
                <a:ea typeface="Roboto Mono Light"/>
                <a:cs typeface="Roboto Mono Light"/>
                <a:sym typeface="Roboto Mono Light"/>
              </a:rPr>
              <a:t>[(threadRow * TM + resIdx) * N + threadCol]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alpha * </a:t>
            </a:r>
            <a:r>
              <a:rPr lang="en" sz="400">
                <a:solidFill>
                  <a:srgbClr val="001080"/>
                </a:solidFill>
                <a:highlight>
                  <a:srgbClr val="FFFFFF"/>
                </a:highlight>
                <a:latin typeface="Roboto Mono Light"/>
                <a:ea typeface="Roboto Mono Light"/>
                <a:cs typeface="Roboto Mono Light"/>
                <a:sym typeface="Roboto Mono Light"/>
              </a:rPr>
              <a:t>threadResults</a:t>
            </a:r>
            <a:r>
              <a:rPr lang="en" sz="400">
                <a:solidFill>
                  <a:schemeClr val="dk1"/>
                </a:solidFill>
                <a:highlight>
                  <a:srgbClr val="FFFFFF"/>
                </a:highlight>
                <a:latin typeface="Roboto Mono Light"/>
                <a:ea typeface="Roboto Mono Light"/>
                <a:cs typeface="Roboto Mono Light"/>
                <a:sym typeface="Roboto Mono Light"/>
              </a:rPr>
              <a:t>[resIdx]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beta * </a:t>
            </a:r>
            <a:r>
              <a:rPr lang="en" sz="400">
                <a:solidFill>
                  <a:srgbClr val="001080"/>
                </a:solidFill>
                <a:highlight>
                  <a:srgbClr val="FFFFFF"/>
                </a:highlight>
                <a:latin typeface="Roboto Mono Light"/>
                <a:ea typeface="Roboto Mono Light"/>
                <a:cs typeface="Roboto Mono Light"/>
                <a:sym typeface="Roboto Mono Light"/>
              </a:rPr>
              <a:t>C</a:t>
            </a:r>
            <a:r>
              <a:rPr lang="en" sz="400">
                <a:solidFill>
                  <a:schemeClr val="dk1"/>
                </a:solidFill>
                <a:highlight>
                  <a:srgbClr val="FFFFFF"/>
                </a:highlight>
                <a:latin typeface="Roboto Mono Light"/>
                <a:ea typeface="Roboto Mono Light"/>
                <a:cs typeface="Roboto Mono Light"/>
                <a:sym typeface="Roboto Mono Light"/>
              </a:rPr>
              <a:t>[(threadRow * TM + resIdx) * N + threadCol];</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 }</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Clr>
                <a:schemeClr val="dk1"/>
              </a:buClr>
              <a:buSzPts val="1100"/>
              <a:buFont typeface="Arial"/>
              <a:buNone/>
            </a:pPr>
            <a:r>
              <a:rPr lang="en" sz="400">
                <a:solidFill>
                  <a:schemeClr val="dk1"/>
                </a:solidFill>
                <a:highlight>
                  <a:srgbClr val="FFFFFF"/>
                </a:highlight>
                <a:latin typeface="Roboto Mono Light"/>
                <a:ea typeface="Roboto Mono Light"/>
                <a:cs typeface="Roboto Mono Light"/>
                <a:sym typeface="Roboto Mono Light"/>
              </a:rPr>
              <a:t>}</a:t>
            </a:r>
            <a:endParaRPr sz="400">
              <a:solidFill>
                <a:schemeClr val="dk1"/>
              </a:solidFill>
              <a:highlight>
                <a:srgbClr val="FFFFFF"/>
              </a:highlight>
              <a:latin typeface="Roboto Mono Light"/>
              <a:ea typeface="Roboto Mono Light"/>
              <a:cs typeface="Roboto Mono Light"/>
              <a:sym typeface="Roboto Mono Light"/>
            </a:endParaRPr>
          </a:p>
          <a:p>
            <a:pPr indent="0" lvl="0" marL="0" rtl="0" algn="l">
              <a:lnSpc>
                <a:spcPct val="150000"/>
              </a:lnSpc>
              <a:spcBef>
                <a:spcPts val="0"/>
              </a:spcBef>
              <a:spcAft>
                <a:spcPts val="0"/>
              </a:spcAft>
              <a:buNone/>
            </a:pPr>
            <a:r>
              <a:t/>
            </a:r>
            <a:endParaRPr sz="300">
              <a:solidFill>
                <a:srgbClr val="0000FF"/>
              </a:solidFill>
              <a:highlight>
                <a:srgbClr val="FFFFFF"/>
              </a:highlight>
              <a:latin typeface="Roboto Mono Light"/>
              <a:ea typeface="Roboto Mono Light"/>
              <a:cs typeface="Roboto Mono Light"/>
              <a:sym typeface="Roboto Mon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87"/>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552" name="Google Shape;552;p87"/>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Our Solution: Automatically Synthesize Efficient Code</a:t>
            </a:r>
            <a:endParaRPr sz="2600"/>
          </a:p>
        </p:txBody>
      </p:sp>
      <p:sp>
        <p:nvSpPr>
          <p:cNvPr id="553" name="Google Shape;553;p87"/>
          <p:cNvSpPr txBox="1"/>
          <p:nvPr/>
        </p:nvSpPr>
        <p:spPr>
          <a:xfrm>
            <a:off x="942073" y="4768820"/>
            <a:ext cx="2314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Optimization passes</a:t>
            </a:r>
            <a:endParaRPr/>
          </a:p>
        </p:txBody>
      </p:sp>
      <p:grpSp>
        <p:nvGrpSpPr>
          <p:cNvPr id="554" name="Google Shape;554;p87"/>
          <p:cNvGrpSpPr/>
          <p:nvPr/>
        </p:nvGrpSpPr>
        <p:grpSpPr>
          <a:xfrm>
            <a:off x="575500" y="829150"/>
            <a:ext cx="8386475" cy="4148852"/>
            <a:chOff x="575500" y="829150"/>
            <a:chExt cx="8386475" cy="4148852"/>
          </a:xfrm>
        </p:grpSpPr>
        <p:pic>
          <p:nvPicPr>
            <p:cNvPr id="555" name="Google Shape;555;p87"/>
            <p:cNvPicPr preferRelativeResize="0"/>
            <p:nvPr/>
          </p:nvPicPr>
          <p:blipFill>
            <a:blip r:embed="rId4">
              <a:alphaModFix/>
            </a:blip>
            <a:stretch>
              <a:fillRect/>
            </a:stretch>
          </p:blipFill>
          <p:spPr>
            <a:xfrm>
              <a:off x="6232991" y="1910986"/>
              <a:ext cx="1602947" cy="1602947"/>
            </a:xfrm>
            <a:prstGeom prst="rect">
              <a:avLst/>
            </a:prstGeom>
            <a:noFill/>
            <a:ln>
              <a:noFill/>
            </a:ln>
          </p:spPr>
        </p:pic>
        <p:sp>
          <p:nvSpPr>
            <p:cNvPr id="556" name="Google Shape;556;p87"/>
            <p:cNvSpPr/>
            <p:nvPr/>
          </p:nvSpPr>
          <p:spPr>
            <a:xfrm>
              <a:off x="575500" y="882175"/>
              <a:ext cx="2510100" cy="7629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Reactant Compiler</a:t>
              </a:r>
              <a:br>
                <a:rPr lang="en" sz="1800">
                  <a:solidFill>
                    <a:srgbClr val="000000"/>
                  </a:solidFill>
                  <a:latin typeface="Arial"/>
                  <a:ea typeface="Arial"/>
                  <a:cs typeface="Arial"/>
                  <a:sym typeface="Arial"/>
                </a:rPr>
              </a:br>
              <a:r>
                <a:rPr lang="en" sz="1800">
                  <a:solidFill>
                    <a:srgbClr val="000000"/>
                  </a:solidFill>
                  <a:latin typeface="Arial"/>
                  <a:ea typeface="Arial"/>
                  <a:cs typeface="Arial"/>
                  <a:sym typeface="Arial"/>
                </a:rPr>
                <a:t>(C++, Julia, Python)</a:t>
              </a:r>
              <a:endParaRPr sz="1400">
                <a:solidFill>
                  <a:srgbClr val="000000"/>
                </a:solidFill>
                <a:latin typeface="Arial"/>
                <a:ea typeface="Arial"/>
                <a:cs typeface="Arial"/>
                <a:sym typeface="Arial"/>
              </a:endParaRPr>
            </a:p>
          </p:txBody>
        </p:sp>
        <p:sp>
          <p:nvSpPr>
            <p:cNvPr id="557" name="Google Shape;557;p87"/>
            <p:cNvSpPr/>
            <p:nvPr/>
          </p:nvSpPr>
          <p:spPr>
            <a:xfrm>
              <a:off x="5106975" y="835638"/>
              <a:ext cx="3855000" cy="9153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t>Bayesian</a:t>
              </a:r>
              <a:r>
                <a:rPr lang="en" sz="1800">
                  <a:solidFill>
                    <a:srgbClr val="000000"/>
                  </a:solidFill>
                  <a:latin typeface="Arial"/>
                  <a:ea typeface="Arial"/>
                  <a:cs typeface="Arial"/>
                  <a:sym typeface="Arial"/>
                </a:rPr>
                <a:t> Dialect</a:t>
              </a:r>
              <a:endParaRPr/>
            </a:p>
            <a:p>
              <a:pPr indent="0" lvl="0" marL="0" marR="0" rtl="0" algn="ctr">
                <a:spcBef>
                  <a:spcPts val="0"/>
                </a:spcBef>
                <a:spcAft>
                  <a:spcPts val="0"/>
                </a:spcAft>
                <a:buNone/>
              </a:pPr>
              <a:r>
                <a:rPr lang="en" sz="1400">
                  <a:solidFill>
                    <a:srgbClr val="000000"/>
                  </a:solidFill>
                  <a:latin typeface="Consolas"/>
                  <a:ea typeface="Consolas"/>
                  <a:cs typeface="Consolas"/>
                  <a:sym typeface="Consolas"/>
                </a:rPr>
                <a:t>enzyme.sample, …</a:t>
              </a:r>
              <a:endParaRPr/>
            </a:p>
            <a:p>
              <a:pPr indent="0" lvl="0" marL="0" marR="0" rtl="0" algn="ctr">
                <a:spcBef>
                  <a:spcPts val="0"/>
                </a:spcBef>
                <a:spcAft>
                  <a:spcPts val="0"/>
                </a:spcAft>
                <a:buNone/>
              </a:pPr>
              <a:r>
                <a:rPr lang="en" sz="1600"/>
                <a:t>D</a:t>
              </a:r>
              <a:r>
                <a:rPr lang="en" sz="1600">
                  <a:solidFill>
                    <a:srgbClr val="000000"/>
                  </a:solidFill>
                  <a:latin typeface="Arial"/>
                  <a:ea typeface="Arial"/>
                  <a:cs typeface="Arial"/>
                  <a:sym typeface="Arial"/>
                </a:rPr>
                <a:t>omain specific operations </a:t>
              </a:r>
              <a:r>
                <a:rPr lang="en" sz="1600"/>
                <a:t>&amp;</a:t>
              </a:r>
              <a:r>
                <a:rPr lang="en" sz="1600">
                  <a:solidFill>
                    <a:srgbClr val="000000"/>
                  </a:solidFill>
                  <a:latin typeface="Arial"/>
                  <a:ea typeface="Arial"/>
                  <a:cs typeface="Arial"/>
                  <a:sym typeface="Arial"/>
                </a:rPr>
                <a:t> analyses</a:t>
              </a:r>
              <a:endParaRPr/>
            </a:p>
          </p:txBody>
        </p:sp>
        <p:sp>
          <p:nvSpPr>
            <p:cNvPr id="558" name="Google Shape;558;p87"/>
            <p:cNvSpPr/>
            <p:nvPr/>
          </p:nvSpPr>
          <p:spPr>
            <a:xfrm rot="-5400000">
              <a:off x="3252424" y="10996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59" name="Google Shape;559;p87"/>
            <p:cNvSpPr txBox="1"/>
            <p:nvPr/>
          </p:nvSpPr>
          <p:spPr>
            <a:xfrm>
              <a:off x="2523641" y="1744458"/>
              <a:ext cx="14814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Generate</a:t>
              </a:r>
              <a:r>
                <a:rPr lang="en" sz="1400">
                  <a:solidFill>
                    <a:srgbClr val="000000"/>
                  </a:solidFill>
                  <a:latin typeface="Arial"/>
                  <a:ea typeface="Arial"/>
                  <a:cs typeface="Arial"/>
                  <a:sym typeface="Arial"/>
                </a:rPr>
                <a:t> MLIR</a:t>
              </a:r>
              <a:endParaRPr/>
            </a:p>
          </p:txBody>
        </p:sp>
        <p:sp>
          <p:nvSpPr>
            <p:cNvPr id="560" name="Google Shape;560;p87"/>
            <p:cNvSpPr/>
            <p:nvPr/>
          </p:nvSpPr>
          <p:spPr>
            <a:xfrm>
              <a:off x="6875778" y="1806798"/>
              <a:ext cx="317400" cy="3975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1" name="Google Shape;561;p87"/>
            <p:cNvSpPr txBox="1"/>
            <p:nvPr/>
          </p:nvSpPr>
          <p:spPr>
            <a:xfrm>
              <a:off x="4650034" y="1978773"/>
              <a:ext cx="2314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Lowering + Enzyme AD</a:t>
              </a:r>
              <a:br>
                <a:rPr lang="en" sz="1400">
                  <a:solidFill>
                    <a:srgbClr val="000000"/>
                  </a:solidFill>
                  <a:latin typeface="Arial"/>
                  <a:ea typeface="Arial"/>
                  <a:cs typeface="Arial"/>
                  <a:sym typeface="Arial"/>
                </a:rPr>
              </a:br>
              <a:r>
                <a:rPr lang="en" sz="1400">
                  <a:solidFill>
                    <a:srgbClr val="000000"/>
                  </a:solidFill>
                  <a:latin typeface="Arial"/>
                  <a:ea typeface="Arial"/>
                  <a:cs typeface="Arial"/>
                  <a:sym typeface="Arial"/>
                </a:rPr>
                <a:t>+ Tensor Optimizations</a:t>
              </a:r>
              <a:endParaRPr/>
            </a:p>
          </p:txBody>
        </p:sp>
        <p:pic>
          <p:nvPicPr>
            <p:cNvPr id="562" name="Google Shape;562;p87"/>
            <p:cNvPicPr preferRelativeResize="0"/>
            <p:nvPr/>
          </p:nvPicPr>
          <p:blipFill>
            <a:blip r:embed="rId5">
              <a:alphaModFix/>
            </a:blip>
            <a:stretch>
              <a:fillRect/>
            </a:stretch>
          </p:blipFill>
          <p:spPr>
            <a:xfrm>
              <a:off x="3597998" y="829150"/>
              <a:ext cx="915278" cy="915298"/>
            </a:xfrm>
            <a:prstGeom prst="rect">
              <a:avLst/>
            </a:prstGeom>
            <a:noFill/>
            <a:ln>
              <a:noFill/>
            </a:ln>
          </p:spPr>
        </p:pic>
        <p:sp>
          <p:nvSpPr>
            <p:cNvPr id="563" name="Google Shape;563;p87"/>
            <p:cNvSpPr/>
            <p:nvPr/>
          </p:nvSpPr>
          <p:spPr>
            <a:xfrm rot="-5400000">
              <a:off x="4687219" y="10931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64" name="Google Shape;564;p87"/>
            <p:cNvSpPr/>
            <p:nvPr/>
          </p:nvSpPr>
          <p:spPr>
            <a:xfrm rot="1800414">
              <a:off x="6123348" y="3321663"/>
              <a:ext cx="317334" cy="397299"/>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65" name="Google Shape;565;p87"/>
            <p:cNvPicPr preferRelativeResize="0"/>
            <p:nvPr/>
          </p:nvPicPr>
          <p:blipFill>
            <a:blip r:embed="rId6">
              <a:alphaModFix/>
            </a:blip>
            <a:stretch>
              <a:fillRect/>
            </a:stretch>
          </p:blipFill>
          <p:spPr>
            <a:xfrm>
              <a:off x="5037322" y="3496602"/>
              <a:ext cx="1481400" cy="1481400"/>
            </a:xfrm>
            <a:prstGeom prst="rect">
              <a:avLst/>
            </a:prstGeom>
            <a:noFill/>
            <a:ln>
              <a:noFill/>
            </a:ln>
          </p:spPr>
        </p:pic>
        <p:sp>
          <p:nvSpPr>
            <p:cNvPr id="566" name="Google Shape;566;p87"/>
            <p:cNvSpPr/>
            <p:nvPr/>
          </p:nvSpPr>
          <p:spPr>
            <a:xfrm>
              <a:off x="6905073" y="3321721"/>
              <a:ext cx="317400" cy="3972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67" name="Google Shape;567;p87"/>
            <p:cNvPicPr preferRelativeResize="0"/>
            <p:nvPr/>
          </p:nvPicPr>
          <p:blipFill>
            <a:blip r:embed="rId7">
              <a:alphaModFix/>
            </a:blip>
            <a:stretch>
              <a:fillRect/>
            </a:stretch>
          </p:blipFill>
          <p:spPr>
            <a:xfrm>
              <a:off x="6518725" y="3875629"/>
              <a:ext cx="1090101" cy="843208"/>
            </a:xfrm>
            <a:prstGeom prst="rect">
              <a:avLst/>
            </a:prstGeom>
            <a:noFill/>
            <a:ln>
              <a:noFill/>
            </a:ln>
          </p:spPr>
        </p:pic>
        <p:sp>
          <p:nvSpPr>
            <p:cNvPr id="568" name="Google Shape;568;p87"/>
            <p:cNvSpPr/>
            <p:nvPr/>
          </p:nvSpPr>
          <p:spPr>
            <a:xfrm rot="-2700000">
              <a:off x="7702749" y="3321781"/>
              <a:ext cx="317350" cy="397111"/>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69" name="Google Shape;569;p87"/>
            <p:cNvPicPr preferRelativeResize="0"/>
            <p:nvPr/>
          </p:nvPicPr>
          <p:blipFill>
            <a:blip r:embed="rId8">
              <a:alphaModFix/>
            </a:blip>
            <a:stretch>
              <a:fillRect/>
            </a:stretch>
          </p:blipFill>
          <p:spPr>
            <a:xfrm>
              <a:off x="7820350" y="3908477"/>
              <a:ext cx="1090098" cy="777529"/>
            </a:xfrm>
            <a:prstGeom prst="rect">
              <a:avLst/>
            </a:prstGeom>
            <a:noFill/>
            <a:ln>
              <a:noFill/>
            </a:ln>
          </p:spPr>
        </p:pic>
        <p:sp>
          <p:nvSpPr>
            <p:cNvPr id="570" name="Google Shape;570;p87"/>
            <p:cNvSpPr txBox="1"/>
            <p:nvPr/>
          </p:nvSpPr>
          <p:spPr>
            <a:xfrm>
              <a:off x="3896150" y="2973400"/>
              <a:ext cx="2510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Hardware-Specific Codegen</a:t>
              </a:r>
              <a:br>
                <a:rPr lang="en"/>
              </a:br>
              <a:r>
                <a:rPr lang="en"/>
                <a:t> + Optimization</a:t>
              </a:r>
              <a:endParaRPr/>
            </a:p>
          </p:txBody>
        </p:sp>
        <p:sp>
          <p:nvSpPr>
            <p:cNvPr id="571" name="Google Shape;571;p87"/>
            <p:cNvSpPr txBox="1"/>
            <p:nvPr/>
          </p:nvSpPr>
          <p:spPr>
            <a:xfrm>
              <a:off x="753825" y="2338425"/>
              <a:ext cx="1678200" cy="15855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i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1</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098658"/>
                  </a:solidFill>
                  <a:highlight>
                    <a:srgbClr val="FFFFFF"/>
                  </a:highlight>
                  <a:latin typeface="Roboto Mono"/>
                  <a:ea typeface="Roboto Mono"/>
                  <a:cs typeface="Roboto Mono"/>
                  <a:sym typeface="Roboto Mono"/>
                </a:rPr>
                <a:t>0</a:t>
              </a:r>
              <a:endParaRPr sz="700">
                <a:solidFill>
                  <a:srgbClr val="098658"/>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x[j]</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y[j]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tmp[i]</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700">
                  <a:solidFill>
                    <a:srgbClr val="AF00DB"/>
                  </a:solidFill>
                  <a:highlight>
                    <a:srgbClr val="FFFFFF"/>
                  </a:highlight>
                  <a:latin typeface="Roboto Mono"/>
                  <a:ea typeface="Roboto Mono"/>
                  <a:cs typeface="Roboto Mono"/>
                  <a:sym typeface="Roboto Mono"/>
                </a:rPr>
                <a:t>end</a:t>
              </a:r>
              <a:endParaRPr sz="1000">
                <a:solidFill>
                  <a:srgbClr val="0000FF"/>
                </a:solidFill>
                <a:highlight>
                  <a:srgbClr val="FFFFFF"/>
                </a:highlight>
                <a:latin typeface="Roboto Mono"/>
                <a:ea typeface="Roboto Mono"/>
                <a:cs typeface="Roboto Mono"/>
                <a:sym typeface="Roboto Mono"/>
              </a:endParaRPr>
            </a:p>
          </p:txBody>
        </p:sp>
        <p:sp>
          <p:nvSpPr>
            <p:cNvPr id="572" name="Google Shape;572;p87"/>
            <p:cNvSpPr/>
            <p:nvPr/>
          </p:nvSpPr>
          <p:spPr>
            <a:xfrm rot="10800000">
              <a:off x="1436474" y="179810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61"/>
          <p:cNvPicPr preferRelativeResize="0"/>
          <p:nvPr/>
        </p:nvPicPr>
        <p:blipFill>
          <a:blip r:embed="rId3">
            <a:alphaModFix/>
          </a:blip>
          <a:stretch>
            <a:fillRect/>
          </a:stretch>
        </p:blipFill>
        <p:spPr>
          <a:xfrm>
            <a:off x="6655188" y="2900547"/>
            <a:ext cx="2488825" cy="2171900"/>
          </a:xfrm>
          <a:prstGeom prst="rect">
            <a:avLst/>
          </a:prstGeom>
          <a:noFill/>
          <a:ln>
            <a:noFill/>
          </a:ln>
        </p:spPr>
      </p:pic>
      <p:pic>
        <p:nvPicPr>
          <p:cNvPr id="257" name="Google Shape;257;p61"/>
          <p:cNvPicPr preferRelativeResize="0"/>
          <p:nvPr/>
        </p:nvPicPr>
        <p:blipFill rotWithShape="1">
          <a:blip r:embed="rId4">
            <a:alphaModFix/>
          </a:blip>
          <a:srcRect b="0" l="0" r="0" t="0"/>
          <a:stretch/>
        </p:blipFill>
        <p:spPr>
          <a:xfrm>
            <a:off x="173050" y="4217025"/>
            <a:ext cx="2839751" cy="855425"/>
          </a:xfrm>
          <a:prstGeom prst="rect">
            <a:avLst/>
          </a:prstGeom>
          <a:noFill/>
          <a:ln>
            <a:noFill/>
          </a:ln>
        </p:spPr>
      </p:pic>
      <p:sp>
        <p:nvSpPr>
          <p:cNvPr id="258" name="Google Shape;258;p6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1300"/>
              <a:t>‹#›</a:t>
            </a:fld>
            <a:endParaRPr sz="1300"/>
          </a:p>
        </p:txBody>
      </p:sp>
      <p:sp>
        <p:nvSpPr>
          <p:cNvPr id="259" name="Google Shape;259;p61"/>
          <p:cNvSpPr txBox="1"/>
          <p:nvPr>
            <p:ph type="title"/>
          </p:nvPr>
        </p:nvSpPr>
        <p:spPr>
          <a:xfrm>
            <a:off x="457200" y="57150"/>
            <a:ext cx="8229600" cy="8574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Millimeter Point Source Association</a:t>
            </a:r>
            <a:endParaRPr sz="2800"/>
          </a:p>
        </p:txBody>
      </p:sp>
      <p:pic>
        <p:nvPicPr>
          <p:cNvPr descr="association_chart_v2.png" id="260" name="Google Shape;260;p61"/>
          <p:cNvPicPr preferRelativeResize="0"/>
          <p:nvPr/>
        </p:nvPicPr>
        <p:blipFill rotWithShape="1">
          <a:blip r:embed="rId5">
            <a:alphaModFix/>
          </a:blip>
          <a:srcRect b="0" l="0" r="0" t="0"/>
          <a:stretch/>
        </p:blipFill>
        <p:spPr>
          <a:xfrm>
            <a:off x="4712599" y="851350"/>
            <a:ext cx="3165400" cy="2495677"/>
          </a:xfrm>
          <a:prstGeom prst="rect">
            <a:avLst/>
          </a:prstGeom>
          <a:noFill/>
          <a:ln>
            <a:noFill/>
          </a:ln>
        </p:spPr>
      </p:pic>
      <p:sp>
        <p:nvSpPr>
          <p:cNvPr id="261" name="Google Shape;261;p61"/>
          <p:cNvSpPr txBox="1"/>
          <p:nvPr>
            <p:ph idx="1" type="body"/>
          </p:nvPr>
        </p:nvSpPr>
        <p:spPr>
          <a:xfrm>
            <a:off x="457200" y="1006075"/>
            <a:ext cx="3971100" cy="3114000"/>
          </a:xfrm>
          <a:prstGeom prst="rect">
            <a:avLst/>
          </a:prstGeom>
        </p:spPr>
        <p:txBody>
          <a:bodyPr anchorCtr="0" anchor="t" bIns="34275" lIns="68575" spcFirstLastPara="1" rIns="68575" wrap="square" tIns="34275">
            <a:normAutofit fontScale="92500" lnSpcReduction="10000"/>
          </a:bodyPr>
          <a:lstStyle/>
          <a:p>
            <a:pPr indent="-310833" lvl="0" marL="457200" rtl="0" algn="l">
              <a:spcBef>
                <a:spcPts val="300"/>
              </a:spcBef>
              <a:spcAft>
                <a:spcPts val="0"/>
              </a:spcAft>
              <a:buSzPct val="58333"/>
              <a:buChar char="●"/>
            </a:pPr>
            <a:r>
              <a:rPr lang="en"/>
              <a:t>~4500 sources in the first South Pole Telescope catalog (SPT-SZ)</a:t>
            </a:r>
            <a:endParaRPr/>
          </a:p>
          <a:p>
            <a:pPr indent="-310833" lvl="0" marL="457200" rtl="0" algn="l">
              <a:spcBef>
                <a:spcPts val="0"/>
              </a:spcBef>
              <a:spcAft>
                <a:spcPts val="0"/>
              </a:spcAft>
              <a:buSzPct val="58333"/>
              <a:buChar char="●"/>
            </a:pPr>
            <a:r>
              <a:rPr lang="en"/>
              <a:t>~30000 sources in the new SPT-3G (3rd generation) catalog</a:t>
            </a:r>
            <a:endParaRPr/>
          </a:p>
          <a:p>
            <a:pPr indent="-310833" lvl="0" marL="457200" rtl="0" algn="l">
              <a:spcBef>
                <a:spcPts val="0"/>
              </a:spcBef>
              <a:spcAft>
                <a:spcPts val="0"/>
              </a:spcAft>
              <a:buSzPct val="58333"/>
              <a:buChar char="●"/>
            </a:pPr>
            <a:r>
              <a:rPr lang="en"/>
              <a:t>~265000 sources in the same area in ASKAP [radio] catalog</a:t>
            </a:r>
            <a:endParaRPr/>
          </a:p>
          <a:p>
            <a:pPr indent="-310833" lvl="0" marL="457200" rtl="0" algn="l">
              <a:spcBef>
                <a:spcPts val="0"/>
              </a:spcBef>
              <a:spcAft>
                <a:spcPts val="0"/>
              </a:spcAft>
              <a:buSzPct val="58333"/>
              <a:buChar char="●"/>
            </a:pPr>
            <a:r>
              <a:rPr lang="en"/>
              <a:t>~100000 in WISE band 4 </a:t>
            </a:r>
            <a:endParaRPr/>
          </a:p>
        </p:txBody>
      </p:sp>
      <p:sp>
        <p:nvSpPr>
          <p:cNvPr id="262" name="Google Shape;262;p61"/>
          <p:cNvSpPr txBox="1"/>
          <p:nvPr/>
        </p:nvSpPr>
        <p:spPr>
          <a:xfrm>
            <a:off x="3715450" y="4211600"/>
            <a:ext cx="2839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ASKAP: Australian Square Kilometre Array Pathfinder</a:t>
            </a:r>
            <a:endParaRPr sz="1200">
              <a:solidFill>
                <a:schemeClr val="dk2"/>
              </a:solidFill>
            </a:endParaRPr>
          </a:p>
          <a:p>
            <a:pPr indent="0" lvl="0" marL="0" rtl="0" algn="l">
              <a:spcBef>
                <a:spcPts val="0"/>
              </a:spcBef>
              <a:spcAft>
                <a:spcPts val="0"/>
              </a:spcAft>
              <a:buNone/>
            </a:pPr>
            <a:r>
              <a:rPr lang="en" sz="1200">
                <a:solidFill>
                  <a:schemeClr val="dk2"/>
                </a:solidFill>
              </a:rPr>
              <a:t>WISE: Wide-field Infrared Survey Explorer</a:t>
            </a:r>
            <a:endParaRPr sz="12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88"/>
          <p:cNvPicPr preferRelativeResize="0"/>
          <p:nvPr/>
        </p:nvPicPr>
        <p:blipFill>
          <a:blip r:embed="rId3">
            <a:alphaModFix/>
          </a:blip>
          <a:stretch>
            <a:fillRect/>
          </a:stretch>
        </p:blipFill>
        <p:spPr>
          <a:xfrm>
            <a:off x="6232991" y="1910986"/>
            <a:ext cx="1602947" cy="1602947"/>
          </a:xfrm>
          <a:prstGeom prst="rect">
            <a:avLst/>
          </a:prstGeom>
          <a:noFill/>
          <a:ln>
            <a:noFill/>
          </a:ln>
        </p:spPr>
      </p:pic>
      <p:sp>
        <p:nvSpPr>
          <p:cNvPr id="578" name="Google Shape;578;p88"/>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Our Solution: Automatically Synthesize Efficient Code</a:t>
            </a:r>
            <a:endParaRPr sz="2600"/>
          </a:p>
        </p:txBody>
      </p:sp>
      <p:sp>
        <p:nvSpPr>
          <p:cNvPr id="579" name="Google Shape;579;p88"/>
          <p:cNvSpPr/>
          <p:nvPr/>
        </p:nvSpPr>
        <p:spPr>
          <a:xfrm>
            <a:off x="575500" y="882175"/>
            <a:ext cx="2510100" cy="7629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Reactant Compiler</a:t>
            </a:r>
            <a:br>
              <a:rPr lang="en" sz="1800">
                <a:solidFill>
                  <a:srgbClr val="000000"/>
                </a:solidFill>
                <a:latin typeface="Arial"/>
                <a:ea typeface="Arial"/>
                <a:cs typeface="Arial"/>
                <a:sym typeface="Arial"/>
              </a:rPr>
            </a:br>
            <a:r>
              <a:rPr lang="en" sz="1800">
                <a:solidFill>
                  <a:srgbClr val="000000"/>
                </a:solidFill>
                <a:latin typeface="Arial"/>
                <a:ea typeface="Arial"/>
                <a:cs typeface="Arial"/>
                <a:sym typeface="Arial"/>
              </a:rPr>
              <a:t>(C++, Julia, Python)</a:t>
            </a:r>
            <a:endParaRPr sz="1400">
              <a:solidFill>
                <a:srgbClr val="000000"/>
              </a:solidFill>
              <a:latin typeface="Arial"/>
              <a:ea typeface="Arial"/>
              <a:cs typeface="Arial"/>
              <a:sym typeface="Arial"/>
            </a:endParaRPr>
          </a:p>
        </p:txBody>
      </p:sp>
      <p:sp>
        <p:nvSpPr>
          <p:cNvPr id="580" name="Google Shape;580;p88"/>
          <p:cNvSpPr/>
          <p:nvPr/>
        </p:nvSpPr>
        <p:spPr>
          <a:xfrm>
            <a:off x="5106975" y="835638"/>
            <a:ext cx="3855000" cy="9153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t>Bayesian</a:t>
            </a:r>
            <a:r>
              <a:rPr lang="en" sz="1800">
                <a:solidFill>
                  <a:srgbClr val="000000"/>
                </a:solidFill>
                <a:latin typeface="Arial"/>
                <a:ea typeface="Arial"/>
                <a:cs typeface="Arial"/>
                <a:sym typeface="Arial"/>
              </a:rPr>
              <a:t> Dialect</a:t>
            </a:r>
            <a:endParaRPr/>
          </a:p>
          <a:p>
            <a:pPr indent="0" lvl="0" marL="0" marR="0" rtl="0" algn="ctr">
              <a:spcBef>
                <a:spcPts val="0"/>
              </a:spcBef>
              <a:spcAft>
                <a:spcPts val="0"/>
              </a:spcAft>
              <a:buNone/>
            </a:pPr>
            <a:r>
              <a:rPr lang="en" sz="1400">
                <a:solidFill>
                  <a:srgbClr val="000000"/>
                </a:solidFill>
                <a:latin typeface="Consolas"/>
                <a:ea typeface="Consolas"/>
                <a:cs typeface="Consolas"/>
                <a:sym typeface="Consolas"/>
              </a:rPr>
              <a:t>enzyme.sample, …</a:t>
            </a:r>
            <a:endParaRPr/>
          </a:p>
          <a:p>
            <a:pPr indent="0" lvl="0" marL="0" marR="0" rtl="0" algn="ctr">
              <a:spcBef>
                <a:spcPts val="0"/>
              </a:spcBef>
              <a:spcAft>
                <a:spcPts val="0"/>
              </a:spcAft>
              <a:buNone/>
            </a:pPr>
            <a:r>
              <a:rPr lang="en" sz="1600"/>
              <a:t>D</a:t>
            </a:r>
            <a:r>
              <a:rPr lang="en" sz="1600">
                <a:solidFill>
                  <a:srgbClr val="000000"/>
                </a:solidFill>
                <a:latin typeface="Arial"/>
                <a:ea typeface="Arial"/>
                <a:cs typeface="Arial"/>
                <a:sym typeface="Arial"/>
              </a:rPr>
              <a:t>omain specific operations </a:t>
            </a:r>
            <a:r>
              <a:rPr lang="en" sz="1600"/>
              <a:t>&amp;</a:t>
            </a:r>
            <a:r>
              <a:rPr lang="en" sz="1600">
                <a:solidFill>
                  <a:srgbClr val="000000"/>
                </a:solidFill>
                <a:latin typeface="Arial"/>
                <a:ea typeface="Arial"/>
                <a:cs typeface="Arial"/>
                <a:sym typeface="Arial"/>
              </a:rPr>
              <a:t> analyses</a:t>
            </a:r>
            <a:endParaRPr/>
          </a:p>
        </p:txBody>
      </p:sp>
      <p:sp>
        <p:nvSpPr>
          <p:cNvPr id="581" name="Google Shape;581;p88"/>
          <p:cNvSpPr/>
          <p:nvPr/>
        </p:nvSpPr>
        <p:spPr>
          <a:xfrm rot="-5400000">
            <a:off x="3252424" y="10996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82" name="Google Shape;582;p88"/>
          <p:cNvSpPr txBox="1"/>
          <p:nvPr/>
        </p:nvSpPr>
        <p:spPr>
          <a:xfrm>
            <a:off x="2523641" y="1744458"/>
            <a:ext cx="14814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Generate</a:t>
            </a:r>
            <a:r>
              <a:rPr lang="en" sz="1400">
                <a:solidFill>
                  <a:srgbClr val="000000"/>
                </a:solidFill>
                <a:latin typeface="Arial"/>
                <a:ea typeface="Arial"/>
                <a:cs typeface="Arial"/>
                <a:sym typeface="Arial"/>
              </a:rPr>
              <a:t> MLIR</a:t>
            </a:r>
            <a:endParaRPr/>
          </a:p>
        </p:txBody>
      </p:sp>
      <p:sp>
        <p:nvSpPr>
          <p:cNvPr id="583" name="Google Shape;583;p88"/>
          <p:cNvSpPr/>
          <p:nvPr/>
        </p:nvSpPr>
        <p:spPr>
          <a:xfrm>
            <a:off x="6875778" y="1806798"/>
            <a:ext cx="317400" cy="3975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84" name="Google Shape;584;p88"/>
          <p:cNvSpPr txBox="1"/>
          <p:nvPr/>
        </p:nvSpPr>
        <p:spPr>
          <a:xfrm>
            <a:off x="4650034" y="1978773"/>
            <a:ext cx="2314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Lowering + Enzyme AD</a:t>
            </a:r>
            <a:br>
              <a:rPr lang="en" sz="1400">
                <a:solidFill>
                  <a:srgbClr val="000000"/>
                </a:solidFill>
                <a:latin typeface="Arial"/>
                <a:ea typeface="Arial"/>
                <a:cs typeface="Arial"/>
                <a:sym typeface="Arial"/>
              </a:rPr>
            </a:br>
            <a:r>
              <a:rPr lang="en" sz="1400">
                <a:solidFill>
                  <a:srgbClr val="000000"/>
                </a:solidFill>
                <a:latin typeface="Arial"/>
                <a:ea typeface="Arial"/>
                <a:cs typeface="Arial"/>
                <a:sym typeface="Arial"/>
              </a:rPr>
              <a:t>+ Tensor Optimizations</a:t>
            </a:r>
            <a:endParaRPr/>
          </a:p>
        </p:txBody>
      </p:sp>
      <p:sp>
        <p:nvSpPr>
          <p:cNvPr id="585" name="Google Shape;585;p88"/>
          <p:cNvSpPr txBox="1"/>
          <p:nvPr/>
        </p:nvSpPr>
        <p:spPr>
          <a:xfrm>
            <a:off x="942073" y="4768820"/>
            <a:ext cx="2314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Optimization passes</a:t>
            </a:r>
            <a:endParaRPr/>
          </a:p>
        </p:txBody>
      </p:sp>
      <p:pic>
        <p:nvPicPr>
          <p:cNvPr id="586" name="Google Shape;586;p88"/>
          <p:cNvPicPr preferRelativeResize="0"/>
          <p:nvPr/>
        </p:nvPicPr>
        <p:blipFill>
          <a:blip r:embed="rId4">
            <a:alphaModFix/>
          </a:blip>
          <a:stretch>
            <a:fillRect/>
          </a:stretch>
        </p:blipFill>
        <p:spPr>
          <a:xfrm>
            <a:off x="3597998" y="829150"/>
            <a:ext cx="915278" cy="915298"/>
          </a:xfrm>
          <a:prstGeom prst="rect">
            <a:avLst/>
          </a:prstGeom>
          <a:noFill/>
          <a:ln>
            <a:noFill/>
          </a:ln>
        </p:spPr>
      </p:pic>
      <p:sp>
        <p:nvSpPr>
          <p:cNvPr id="587" name="Google Shape;587;p88"/>
          <p:cNvSpPr/>
          <p:nvPr/>
        </p:nvSpPr>
        <p:spPr>
          <a:xfrm rot="-5400000">
            <a:off x="4687219" y="10931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588" name="Google Shape;588;p88"/>
          <p:cNvSpPr/>
          <p:nvPr/>
        </p:nvSpPr>
        <p:spPr>
          <a:xfrm rot="1800414">
            <a:off x="6123348" y="3321663"/>
            <a:ext cx="317334" cy="397299"/>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89" name="Google Shape;589;p88"/>
          <p:cNvPicPr preferRelativeResize="0"/>
          <p:nvPr/>
        </p:nvPicPr>
        <p:blipFill>
          <a:blip r:embed="rId5">
            <a:alphaModFix/>
          </a:blip>
          <a:stretch>
            <a:fillRect/>
          </a:stretch>
        </p:blipFill>
        <p:spPr>
          <a:xfrm>
            <a:off x="5037322" y="3496602"/>
            <a:ext cx="1481400" cy="1481400"/>
          </a:xfrm>
          <a:prstGeom prst="rect">
            <a:avLst/>
          </a:prstGeom>
          <a:noFill/>
          <a:ln>
            <a:noFill/>
          </a:ln>
        </p:spPr>
      </p:pic>
      <p:sp>
        <p:nvSpPr>
          <p:cNvPr id="590" name="Google Shape;590;p88"/>
          <p:cNvSpPr/>
          <p:nvPr/>
        </p:nvSpPr>
        <p:spPr>
          <a:xfrm>
            <a:off x="6905073" y="3321721"/>
            <a:ext cx="317400" cy="3972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91" name="Google Shape;591;p88"/>
          <p:cNvPicPr preferRelativeResize="0"/>
          <p:nvPr/>
        </p:nvPicPr>
        <p:blipFill>
          <a:blip r:embed="rId6">
            <a:alphaModFix/>
          </a:blip>
          <a:stretch>
            <a:fillRect/>
          </a:stretch>
        </p:blipFill>
        <p:spPr>
          <a:xfrm>
            <a:off x="6518725" y="3875629"/>
            <a:ext cx="1090101" cy="843208"/>
          </a:xfrm>
          <a:prstGeom prst="rect">
            <a:avLst/>
          </a:prstGeom>
          <a:noFill/>
          <a:ln>
            <a:noFill/>
          </a:ln>
        </p:spPr>
      </p:pic>
      <p:sp>
        <p:nvSpPr>
          <p:cNvPr id="592" name="Google Shape;592;p88"/>
          <p:cNvSpPr/>
          <p:nvPr/>
        </p:nvSpPr>
        <p:spPr>
          <a:xfrm rot="-2700000">
            <a:off x="7702749" y="3321781"/>
            <a:ext cx="317350" cy="397111"/>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593" name="Google Shape;593;p88"/>
          <p:cNvPicPr preferRelativeResize="0"/>
          <p:nvPr/>
        </p:nvPicPr>
        <p:blipFill>
          <a:blip r:embed="rId7">
            <a:alphaModFix/>
          </a:blip>
          <a:stretch>
            <a:fillRect/>
          </a:stretch>
        </p:blipFill>
        <p:spPr>
          <a:xfrm>
            <a:off x="7820350" y="3908477"/>
            <a:ext cx="1090098" cy="777529"/>
          </a:xfrm>
          <a:prstGeom prst="rect">
            <a:avLst/>
          </a:prstGeom>
          <a:noFill/>
          <a:ln>
            <a:noFill/>
          </a:ln>
        </p:spPr>
      </p:pic>
      <p:sp>
        <p:nvSpPr>
          <p:cNvPr id="594" name="Google Shape;594;p88"/>
          <p:cNvSpPr txBox="1"/>
          <p:nvPr/>
        </p:nvSpPr>
        <p:spPr>
          <a:xfrm>
            <a:off x="3896150" y="2973400"/>
            <a:ext cx="2510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Hardware-Specific Codegen</a:t>
            </a:r>
            <a:br>
              <a:rPr lang="en"/>
            </a:br>
            <a:r>
              <a:rPr lang="en"/>
              <a:t> + Optimization</a:t>
            </a:r>
            <a:endParaRPr/>
          </a:p>
        </p:txBody>
      </p:sp>
      <p:sp>
        <p:nvSpPr>
          <p:cNvPr id="595" name="Google Shape;595;p88"/>
          <p:cNvSpPr txBox="1"/>
          <p:nvPr/>
        </p:nvSpPr>
        <p:spPr>
          <a:xfrm>
            <a:off x="753825" y="2338425"/>
            <a:ext cx="1678200" cy="15855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i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1</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098658"/>
                </a:solidFill>
                <a:highlight>
                  <a:srgbClr val="FFFFFF"/>
                </a:highlight>
                <a:latin typeface="Roboto Mono"/>
                <a:ea typeface="Roboto Mono"/>
                <a:cs typeface="Roboto Mono"/>
                <a:sym typeface="Roboto Mono"/>
              </a:rPr>
              <a:t>0</a:t>
            </a:r>
            <a:endParaRPr sz="700">
              <a:solidFill>
                <a:srgbClr val="098658"/>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x[j]</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y[j]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tmp[i]</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700">
                <a:solidFill>
                  <a:srgbClr val="AF00DB"/>
                </a:solidFill>
                <a:highlight>
                  <a:srgbClr val="FFFFFF"/>
                </a:highlight>
                <a:latin typeface="Roboto Mono"/>
                <a:ea typeface="Roboto Mono"/>
                <a:cs typeface="Roboto Mono"/>
                <a:sym typeface="Roboto Mono"/>
              </a:rPr>
              <a:t>end</a:t>
            </a:r>
            <a:endParaRPr sz="1000">
              <a:solidFill>
                <a:srgbClr val="0000FF"/>
              </a:solidFill>
              <a:highlight>
                <a:srgbClr val="FFFFFF"/>
              </a:highlight>
              <a:latin typeface="Roboto Mono"/>
              <a:ea typeface="Roboto Mono"/>
              <a:cs typeface="Roboto Mono"/>
              <a:sym typeface="Roboto Mono"/>
            </a:endParaRPr>
          </a:p>
        </p:txBody>
      </p:sp>
      <p:sp>
        <p:nvSpPr>
          <p:cNvPr id="596" name="Google Shape;596;p88"/>
          <p:cNvSpPr/>
          <p:nvPr/>
        </p:nvSpPr>
        <p:spPr>
          <a:xfrm rot="10800000">
            <a:off x="1436474" y="179810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89"/>
          <p:cNvPicPr preferRelativeResize="0"/>
          <p:nvPr/>
        </p:nvPicPr>
        <p:blipFill>
          <a:blip r:embed="rId3">
            <a:alphaModFix/>
          </a:blip>
          <a:stretch>
            <a:fillRect/>
          </a:stretch>
        </p:blipFill>
        <p:spPr>
          <a:xfrm>
            <a:off x="7092100" y="1767535"/>
            <a:ext cx="1899499" cy="1608424"/>
          </a:xfrm>
          <a:prstGeom prst="rect">
            <a:avLst/>
          </a:prstGeom>
          <a:noFill/>
          <a:ln>
            <a:noFill/>
          </a:ln>
        </p:spPr>
      </p:pic>
      <p:pic>
        <p:nvPicPr>
          <p:cNvPr id="602" name="Google Shape;602;p89"/>
          <p:cNvPicPr preferRelativeResize="0"/>
          <p:nvPr/>
        </p:nvPicPr>
        <p:blipFill rotWithShape="1">
          <a:blip r:embed="rId4">
            <a:alphaModFix/>
          </a:blip>
          <a:srcRect b="0" l="0" r="0" t="0"/>
          <a:stretch/>
        </p:blipFill>
        <p:spPr>
          <a:xfrm>
            <a:off x="173050" y="4217025"/>
            <a:ext cx="2839751" cy="855425"/>
          </a:xfrm>
          <a:prstGeom prst="rect">
            <a:avLst/>
          </a:prstGeom>
          <a:noFill/>
          <a:ln>
            <a:noFill/>
          </a:ln>
        </p:spPr>
      </p:pic>
      <p:sp>
        <p:nvSpPr>
          <p:cNvPr id="603" name="Google Shape;603;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04" name="Google Shape;604;p89"/>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Reactant Performance Gains Outside Astronomy</a:t>
            </a:r>
            <a:endParaRPr sz="2600"/>
          </a:p>
        </p:txBody>
      </p:sp>
      <p:sp>
        <p:nvSpPr>
          <p:cNvPr id="605" name="Google Shape;605;p89"/>
          <p:cNvSpPr txBox="1"/>
          <p:nvPr/>
        </p:nvSpPr>
        <p:spPr>
          <a:xfrm>
            <a:off x="362625" y="883650"/>
            <a:ext cx="62565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Linear-algebra specific optimizations made a significant impact on training performance of a production LLM</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53% speedup of a run with 32x accelerators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14-18.5% speedup for single accelerator</a:t>
            </a:r>
            <a:endParaRPr sz="1800">
              <a:solidFill>
                <a:schemeClr val="dk2"/>
              </a:solidFill>
            </a:endParaRPr>
          </a:p>
          <a:p>
            <a:pPr indent="0" lvl="0" marL="9144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Jaxley Biophysical Models Speedups (1.15x speedup on CPU, 1.33x speedup on A100, 3.92x speedup on TPU v6)</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Climate Model (31.8x on CPU, 4.4x on GPU)</a:t>
            </a:r>
            <a:endParaRPr sz="1800">
              <a:solidFill>
                <a:schemeClr val="dk2"/>
              </a:solidFill>
            </a:endParaRPr>
          </a:p>
        </p:txBody>
      </p:sp>
      <p:pic>
        <p:nvPicPr>
          <p:cNvPr id="606" name="Google Shape;606;p89"/>
          <p:cNvPicPr preferRelativeResize="0"/>
          <p:nvPr/>
        </p:nvPicPr>
        <p:blipFill>
          <a:blip r:embed="rId5">
            <a:alphaModFix/>
          </a:blip>
          <a:stretch>
            <a:fillRect/>
          </a:stretch>
        </p:blipFill>
        <p:spPr>
          <a:xfrm>
            <a:off x="7092100" y="745875"/>
            <a:ext cx="1899499" cy="1677376"/>
          </a:xfrm>
          <a:prstGeom prst="rect">
            <a:avLst/>
          </a:prstGeom>
          <a:noFill/>
          <a:ln>
            <a:noFill/>
          </a:ln>
        </p:spPr>
      </p:pic>
      <p:pic>
        <p:nvPicPr>
          <p:cNvPr id="607" name="Google Shape;607;p89"/>
          <p:cNvPicPr preferRelativeResize="0"/>
          <p:nvPr/>
        </p:nvPicPr>
        <p:blipFill>
          <a:blip r:embed="rId6">
            <a:alphaModFix/>
          </a:blip>
          <a:stretch>
            <a:fillRect/>
          </a:stretch>
        </p:blipFill>
        <p:spPr>
          <a:xfrm>
            <a:off x="6377812" y="3540450"/>
            <a:ext cx="2613776" cy="1417025"/>
          </a:xfrm>
          <a:prstGeom prst="rect">
            <a:avLst/>
          </a:prstGeom>
          <a:noFill/>
          <a:ln>
            <a:noFill/>
          </a:ln>
        </p:spPr>
      </p:pic>
      <p:pic>
        <p:nvPicPr>
          <p:cNvPr id="608" name="Google Shape;608;p89"/>
          <p:cNvPicPr preferRelativeResize="0"/>
          <p:nvPr/>
        </p:nvPicPr>
        <p:blipFill>
          <a:blip r:embed="rId7">
            <a:alphaModFix/>
          </a:blip>
          <a:stretch>
            <a:fillRect/>
          </a:stretch>
        </p:blipFill>
        <p:spPr>
          <a:xfrm>
            <a:off x="3673225" y="3804625"/>
            <a:ext cx="2533176" cy="1267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90"/>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14" name="Google Shape;614;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15" name="Google Shape;615;p90"/>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Reactant Bayesian Inference on Astronomy Code</a:t>
            </a:r>
            <a:endParaRPr sz="2600"/>
          </a:p>
        </p:txBody>
      </p:sp>
      <p:sp>
        <p:nvSpPr>
          <p:cNvPr id="616" name="Google Shape;616;p90"/>
          <p:cNvSpPr txBox="1"/>
          <p:nvPr/>
        </p:nvSpPr>
        <p:spPr>
          <a:xfrm>
            <a:off x="173050" y="1034650"/>
            <a:ext cx="6256500" cy="3376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End-to-end compilation of EHT imaging pipeline with Reactant, capable of reproducing original results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Successful end-to-end execution on accelerators</a:t>
            </a:r>
            <a:br>
              <a:rPr lang="en" sz="1800">
                <a:solidFill>
                  <a:schemeClr val="dk2"/>
                </a:solidFill>
              </a:rPr>
            </a:b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Preliminary analysis shows substantial improvements in speed for images </a:t>
            </a:r>
            <a:r>
              <a:rPr lang="en" sz="1800">
                <a:solidFill>
                  <a:schemeClr val="dk2"/>
                </a:solidFill>
              </a:rPr>
              <a:t>with</a:t>
            </a:r>
            <a:r>
              <a:rPr lang="en" sz="1800">
                <a:solidFill>
                  <a:schemeClr val="dk2"/>
                </a:solidFill>
              </a:rPr>
              <a:t> high resolution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&gt;15x for 2k images on a single consumer GPU (NVIDIA 3090 @ Float64)</a:t>
            </a:r>
            <a:endParaRPr sz="1800">
              <a:solidFill>
                <a:schemeClr val="dk2"/>
              </a:solidFill>
            </a:endParaRPr>
          </a:p>
        </p:txBody>
      </p:sp>
      <p:pic>
        <p:nvPicPr>
          <p:cNvPr id="617" name="Google Shape;617;p90"/>
          <p:cNvPicPr preferRelativeResize="0"/>
          <p:nvPr/>
        </p:nvPicPr>
        <p:blipFill rotWithShape="1">
          <a:blip r:embed="rId4">
            <a:alphaModFix/>
          </a:blip>
          <a:srcRect b="4664" l="6229" r="21921" t="5124"/>
          <a:stretch/>
        </p:blipFill>
        <p:spPr>
          <a:xfrm>
            <a:off x="7007175" y="1131375"/>
            <a:ext cx="1731729" cy="1752176"/>
          </a:xfrm>
          <a:prstGeom prst="rect">
            <a:avLst/>
          </a:prstGeom>
          <a:noFill/>
          <a:ln>
            <a:noFill/>
          </a:ln>
        </p:spPr>
      </p:pic>
      <p:sp>
        <p:nvSpPr>
          <p:cNvPr id="618" name="Google Shape;618;p90"/>
          <p:cNvSpPr txBox="1"/>
          <p:nvPr/>
        </p:nvSpPr>
        <p:spPr>
          <a:xfrm>
            <a:off x="5940400" y="745300"/>
            <a:ext cx="3327000" cy="6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Made with Reactant + EnzymeMLIR</a:t>
            </a:r>
            <a:endParaRPr sz="1500">
              <a:solidFill>
                <a:schemeClr val="dk1"/>
              </a:solidFill>
            </a:endParaRPr>
          </a:p>
        </p:txBody>
      </p:sp>
      <p:pic>
        <p:nvPicPr>
          <p:cNvPr id="619" name="Google Shape;619;p90"/>
          <p:cNvPicPr preferRelativeResize="0"/>
          <p:nvPr/>
        </p:nvPicPr>
        <p:blipFill rotWithShape="1">
          <a:blip r:embed="rId5">
            <a:alphaModFix/>
          </a:blip>
          <a:srcRect b="0" l="1002" r="25877" t="0"/>
          <a:stretch/>
        </p:blipFill>
        <p:spPr>
          <a:xfrm>
            <a:off x="6080250" y="3076550"/>
            <a:ext cx="2839751" cy="192982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id="624" name="Google Shape;624;p91"/>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25" name="Google Shape;625;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6" name="Google Shape;626;p91"/>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End-to-End Status of the Project</a:t>
            </a:r>
            <a:endParaRPr sz="2600"/>
          </a:p>
        </p:txBody>
      </p:sp>
      <p:sp>
        <p:nvSpPr>
          <p:cNvPr id="627" name="Google Shape;627;p91"/>
          <p:cNvSpPr txBox="1"/>
          <p:nvPr/>
        </p:nvSpPr>
        <p:spPr>
          <a:xfrm>
            <a:off x="108425" y="884625"/>
            <a:ext cx="4314600" cy="2703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Successful end-to-end compilation and execution of forward model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Successful end-to-end compilation and execution of gradient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Reactant-compiled model beats prior workloads by an order of magnitude thanks to auto-parallelization and linear algebra transformations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Integration of HMC in progress</a:t>
            </a:r>
            <a:endParaRPr sz="1800">
              <a:solidFill>
                <a:schemeClr val="dk2"/>
              </a:solidFill>
            </a:endParaRPr>
          </a:p>
        </p:txBody>
      </p:sp>
      <p:pic>
        <p:nvPicPr>
          <p:cNvPr id="628" name="Google Shape;628;p91"/>
          <p:cNvPicPr preferRelativeResize="0"/>
          <p:nvPr/>
        </p:nvPicPr>
        <p:blipFill rotWithShape="1">
          <a:blip r:embed="rId4">
            <a:alphaModFix/>
          </a:blip>
          <a:srcRect b="0" l="74610" r="0" t="0"/>
          <a:stretch/>
        </p:blipFill>
        <p:spPr>
          <a:xfrm>
            <a:off x="6784551" y="1971425"/>
            <a:ext cx="2347250" cy="1826125"/>
          </a:xfrm>
          <a:prstGeom prst="rect">
            <a:avLst/>
          </a:prstGeom>
          <a:noFill/>
          <a:ln>
            <a:noFill/>
          </a:ln>
        </p:spPr>
      </p:pic>
      <p:sp>
        <p:nvSpPr>
          <p:cNvPr id="629" name="Google Shape;629;p91"/>
          <p:cNvSpPr txBox="1"/>
          <p:nvPr/>
        </p:nvSpPr>
        <p:spPr>
          <a:xfrm>
            <a:off x="4572000" y="825250"/>
            <a:ext cx="4449300" cy="1400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Generate mock galaxy catalog</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Add a Spectral Energy Distribution to each galaxy</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Calculate fluxes in each filter of interest</a:t>
            </a:r>
            <a:endParaRPr sz="1600">
              <a:solidFill>
                <a:schemeClr val="dk2"/>
              </a:solidFill>
            </a:endParaRPr>
          </a:p>
        </p:txBody>
      </p:sp>
      <p:pic>
        <p:nvPicPr>
          <p:cNvPr id="630" name="Google Shape;630;p91"/>
          <p:cNvPicPr preferRelativeResize="0"/>
          <p:nvPr/>
        </p:nvPicPr>
        <p:blipFill rotWithShape="1">
          <a:blip r:embed="rId5">
            <a:alphaModFix/>
          </a:blip>
          <a:srcRect b="58073" l="20464" r="36606" t="14522"/>
          <a:stretch/>
        </p:blipFill>
        <p:spPr>
          <a:xfrm>
            <a:off x="3503375" y="3797547"/>
            <a:ext cx="2455675" cy="1068526"/>
          </a:xfrm>
          <a:prstGeom prst="rect">
            <a:avLst/>
          </a:prstGeom>
          <a:noFill/>
          <a:ln>
            <a:noFill/>
          </a:ln>
          <a:effectLst>
            <a:outerShdw blurRad="57150" rotWithShape="0" algn="bl" dir="5400000" dist="19050">
              <a:srgbClr val="000000">
                <a:alpha val="50000"/>
              </a:srgbClr>
            </a:outerShdw>
          </a:effectLst>
        </p:spPr>
      </p:pic>
      <p:pic>
        <p:nvPicPr>
          <p:cNvPr id="631" name="Google Shape;631;p91"/>
          <p:cNvPicPr preferRelativeResize="0"/>
          <p:nvPr/>
        </p:nvPicPr>
        <p:blipFill rotWithShape="1">
          <a:blip r:embed="rId6">
            <a:alphaModFix/>
          </a:blip>
          <a:srcRect b="57611" l="21338" r="36509" t="14237"/>
          <a:stretch/>
        </p:blipFill>
        <p:spPr>
          <a:xfrm>
            <a:off x="4697670" y="4003918"/>
            <a:ext cx="2347249" cy="1068526"/>
          </a:xfrm>
          <a:prstGeom prst="rect">
            <a:avLst/>
          </a:prstGeom>
          <a:noFill/>
          <a:ln>
            <a:noFill/>
          </a:ln>
          <a:effectLst>
            <a:outerShdw blurRad="57150" rotWithShape="0" algn="bl" dir="5400000" dist="19050">
              <a:srgbClr val="000000">
                <a:alpha val="50000"/>
              </a:srgbClr>
            </a:outerShdw>
          </a:effectLst>
        </p:spPr>
      </p:pic>
      <p:pic>
        <p:nvPicPr>
          <p:cNvPr id="632" name="Google Shape;632;p91"/>
          <p:cNvPicPr preferRelativeResize="0"/>
          <p:nvPr/>
        </p:nvPicPr>
        <p:blipFill rotWithShape="1">
          <a:blip r:embed="rId7">
            <a:alphaModFix/>
          </a:blip>
          <a:srcRect b="58643" l="21567" r="36861" t="15183"/>
          <a:stretch/>
        </p:blipFill>
        <p:spPr>
          <a:xfrm>
            <a:off x="6373700" y="3839972"/>
            <a:ext cx="2489851" cy="1068526"/>
          </a:xfrm>
          <a:prstGeom prst="rect">
            <a:avLst/>
          </a:prstGeom>
          <a:noFill/>
          <a:ln>
            <a:noFill/>
          </a:ln>
          <a:effectLst>
            <a:outerShdw blurRad="57150" rotWithShape="0" algn="bl" dir="5400000" dist="19050">
              <a:srgbClr val="000000">
                <a:alpha val="50000"/>
              </a:srgbClr>
            </a:outerShdw>
          </a:effectLst>
        </p:spPr>
      </p:pic>
      <p:pic>
        <p:nvPicPr>
          <p:cNvPr descr="SPT_cleanbeammap_100d_RGB_220smoothed_v1.png" id="633" name="Google Shape;633;p91"/>
          <p:cNvPicPr preferRelativeResize="0"/>
          <p:nvPr/>
        </p:nvPicPr>
        <p:blipFill rotWithShape="1">
          <a:blip r:embed="rId8">
            <a:alphaModFix/>
          </a:blip>
          <a:srcRect b="0" l="0" r="0" t="0"/>
          <a:stretch/>
        </p:blipFill>
        <p:spPr>
          <a:xfrm>
            <a:off x="4800288" y="1786413"/>
            <a:ext cx="2142029" cy="214202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92"/>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39" name="Google Shape;639;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0" name="Google Shape;640;p92"/>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Goal of this project</a:t>
            </a:r>
            <a:endParaRPr sz="2600"/>
          </a:p>
        </p:txBody>
      </p:sp>
      <p:sp>
        <p:nvSpPr>
          <p:cNvPr id="641" name="Google Shape;641;p92"/>
          <p:cNvSpPr txBox="1"/>
          <p:nvPr/>
        </p:nvSpPr>
        <p:spPr>
          <a:xfrm>
            <a:off x="173050" y="850350"/>
            <a:ext cx="4589400" cy="3442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Forward model [standalone publication]</a:t>
            </a:r>
            <a:endParaRPr sz="1500">
              <a:solidFill>
                <a:schemeClr val="dk2"/>
              </a:solidFill>
            </a:endParaRPr>
          </a:p>
          <a:p>
            <a:pPr indent="-323850" lvl="1" marL="914400" rtl="0" algn="l">
              <a:spcBef>
                <a:spcPts val="0"/>
              </a:spcBef>
              <a:spcAft>
                <a:spcPts val="0"/>
              </a:spcAft>
              <a:buClr>
                <a:srgbClr val="016D01"/>
              </a:buClr>
              <a:buSzPts val="1500"/>
              <a:buChar char="○"/>
            </a:pPr>
            <a:r>
              <a:rPr lang="en" sz="1500">
                <a:solidFill>
                  <a:srgbClr val="016D01"/>
                </a:solidFill>
              </a:rPr>
              <a:t>Use dark matter halo models</a:t>
            </a:r>
            <a:endParaRPr sz="1500">
              <a:solidFill>
                <a:srgbClr val="016D01"/>
              </a:solidFill>
            </a:endParaRPr>
          </a:p>
          <a:p>
            <a:pPr indent="-323850" lvl="1" marL="914400" rtl="0" algn="l">
              <a:spcBef>
                <a:spcPts val="0"/>
              </a:spcBef>
              <a:spcAft>
                <a:spcPts val="0"/>
              </a:spcAft>
              <a:buClr>
                <a:srgbClr val="016D01"/>
              </a:buClr>
              <a:buSzPts val="1500"/>
              <a:buChar char="○"/>
            </a:pPr>
            <a:r>
              <a:rPr lang="en" sz="1500">
                <a:solidFill>
                  <a:srgbClr val="016D01"/>
                </a:solidFill>
              </a:rPr>
              <a:t>Assign a Spectral Energy Distribution (SED) to each halo above a certain star formation rate</a:t>
            </a:r>
            <a:endParaRPr sz="1500">
              <a:solidFill>
                <a:srgbClr val="016D01"/>
              </a:solidFill>
            </a:endParaRPr>
          </a:p>
          <a:p>
            <a:pPr indent="-323850" lvl="1" marL="914400" rtl="0" algn="l">
              <a:spcBef>
                <a:spcPts val="0"/>
              </a:spcBef>
              <a:spcAft>
                <a:spcPts val="0"/>
              </a:spcAft>
              <a:buClr>
                <a:srgbClr val="016D01"/>
              </a:buClr>
              <a:buSzPts val="1500"/>
              <a:buChar char="○"/>
            </a:pPr>
            <a:r>
              <a:rPr lang="en" sz="1500">
                <a:solidFill>
                  <a:srgbClr val="016D01"/>
                </a:solidFill>
              </a:rPr>
              <a:t>Simulate mock catalogs at different wavelengths (IR-mm)</a:t>
            </a:r>
            <a:endParaRPr sz="1500">
              <a:solidFill>
                <a:srgbClr val="016D01"/>
              </a:solidFill>
            </a:endParaRPr>
          </a:p>
          <a:p>
            <a:pPr indent="-323850" lvl="1" marL="914400" rtl="0" algn="l">
              <a:spcBef>
                <a:spcPts val="0"/>
              </a:spcBef>
              <a:spcAft>
                <a:spcPts val="0"/>
              </a:spcAft>
              <a:buClr>
                <a:srgbClr val="EB220C"/>
              </a:buClr>
              <a:buSzPts val="1500"/>
              <a:buChar char="○"/>
            </a:pPr>
            <a:r>
              <a:rPr lang="en" sz="1500">
                <a:solidFill>
                  <a:srgbClr val="B45F06"/>
                </a:solidFill>
              </a:rPr>
              <a:t>Add radio emission to each source/ generate radio catalog</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Integration</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rgbClr val="016D01"/>
                </a:solidFill>
              </a:rPr>
              <a:t>Translate forward model code to julia</a:t>
            </a:r>
            <a:endParaRPr sz="1500">
              <a:solidFill>
                <a:srgbClr val="016D01"/>
              </a:solidFill>
            </a:endParaRPr>
          </a:p>
          <a:p>
            <a:pPr indent="-323850" lvl="1" marL="914400" rtl="0" algn="l">
              <a:spcBef>
                <a:spcPts val="0"/>
              </a:spcBef>
              <a:spcAft>
                <a:spcPts val="0"/>
              </a:spcAft>
              <a:buClr>
                <a:srgbClr val="EB220C"/>
              </a:buClr>
              <a:buSzPts val="1500"/>
              <a:buChar char="○"/>
            </a:pPr>
            <a:r>
              <a:rPr lang="en" sz="1500">
                <a:solidFill>
                  <a:srgbClr val="B45F06"/>
                </a:solidFill>
              </a:rPr>
              <a:t>Make code compatible with Reactant</a:t>
            </a:r>
            <a:endParaRPr sz="1500">
              <a:solidFill>
                <a:srgbClr val="B45F06"/>
              </a:solidFill>
            </a:endParaRPr>
          </a:p>
          <a:p>
            <a:pPr indent="-323850" lvl="1" marL="914400" rtl="0" algn="l">
              <a:spcBef>
                <a:spcPts val="0"/>
              </a:spcBef>
              <a:spcAft>
                <a:spcPts val="0"/>
              </a:spcAft>
              <a:buClr>
                <a:srgbClr val="EB220C"/>
              </a:buClr>
              <a:buSzPts val="1500"/>
              <a:buChar char="○"/>
            </a:pPr>
            <a:r>
              <a:rPr lang="en" sz="1500">
                <a:solidFill>
                  <a:srgbClr val="B45F06"/>
                </a:solidFill>
              </a:rPr>
              <a:t>Translate source association bayesian inference code to julia </a:t>
            </a:r>
            <a:endParaRPr sz="1500">
              <a:solidFill>
                <a:schemeClr val="dk2"/>
              </a:solidFill>
            </a:endParaRPr>
          </a:p>
        </p:txBody>
      </p:sp>
      <p:sp>
        <p:nvSpPr>
          <p:cNvPr id="642" name="Google Shape;642;p92"/>
          <p:cNvSpPr txBox="1"/>
          <p:nvPr/>
        </p:nvSpPr>
        <p:spPr>
          <a:xfrm>
            <a:off x="4380450" y="850350"/>
            <a:ext cx="4640700" cy="4340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2"/>
              </a:buClr>
              <a:buSzPts val="1500"/>
              <a:buChar char="●"/>
            </a:pPr>
            <a:r>
              <a:rPr lang="en" sz="1500">
                <a:solidFill>
                  <a:schemeClr val="dk2"/>
                </a:solidFill>
              </a:rPr>
              <a:t>Integration (contd.)</a:t>
            </a:r>
            <a:endParaRPr sz="1500">
              <a:solidFill>
                <a:schemeClr val="dk2"/>
              </a:solidFill>
            </a:endParaRPr>
          </a:p>
          <a:p>
            <a:pPr indent="-323850" lvl="1" marL="914400" rtl="0" algn="l">
              <a:spcBef>
                <a:spcPts val="0"/>
              </a:spcBef>
              <a:spcAft>
                <a:spcPts val="0"/>
              </a:spcAft>
              <a:buClr>
                <a:srgbClr val="0000FF"/>
              </a:buClr>
              <a:buSzPts val="1500"/>
              <a:buChar char="○"/>
            </a:pPr>
            <a:r>
              <a:rPr lang="en" sz="1500">
                <a:solidFill>
                  <a:srgbClr val="0000FF"/>
                </a:solidFill>
              </a:rPr>
              <a:t>Check source association code </a:t>
            </a:r>
            <a:r>
              <a:rPr lang="en" sz="1500">
                <a:solidFill>
                  <a:srgbClr val="0000FF"/>
                </a:solidFill>
              </a:rPr>
              <a:t>compatibility</a:t>
            </a:r>
            <a:r>
              <a:rPr lang="en" sz="1500">
                <a:solidFill>
                  <a:srgbClr val="0000FF"/>
                </a:solidFill>
              </a:rPr>
              <a:t> with Reactant</a:t>
            </a:r>
            <a:endParaRPr sz="1500">
              <a:solidFill>
                <a:srgbClr val="0000FF"/>
              </a:solidFill>
            </a:endParaRPr>
          </a:p>
          <a:p>
            <a:pPr indent="-323850" lvl="0" marL="457200" rtl="0" algn="l">
              <a:spcBef>
                <a:spcPts val="0"/>
              </a:spcBef>
              <a:spcAft>
                <a:spcPts val="0"/>
              </a:spcAft>
              <a:buClr>
                <a:schemeClr val="dk2"/>
              </a:buClr>
              <a:buSzPts val="1500"/>
              <a:buChar char="●"/>
            </a:pPr>
            <a:r>
              <a:rPr lang="en" sz="1500">
                <a:solidFill>
                  <a:schemeClr val="dk2"/>
                </a:solidFill>
              </a:rPr>
              <a:t>Reactant Compiler</a:t>
            </a:r>
            <a:endParaRPr sz="1500">
              <a:solidFill>
                <a:schemeClr val="dk2"/>
              </a:solidFill>
            </a:endParaRPr>
          </a:p>
          <a:p>
            <a:pPr indent="-323850" lvl="1" marL="914400" rtl="0" algn="l">
              <a:spcBef>
                <a:spcPts val="0"/>
              </a:spcBef>
              <a:spcAft>
                <a:spcPts val="0"/>
              </a:spcAft>
              <a:buClr>
                <a:srgbClr val="016D01"/>
              </a:buClr>
              <a:buSzPts val="1500"/>
              <a:buChar char="○"/>
            </a:pPr>
            <a:r>
              <a:rPr lang="en" sz="1500">
                <a:solidFill>
                  <a:srgbClr val="016D01"/>
                </a:solidFill>
              </a:rPr>
              <a:t>Differentiation on Tensors</a:t>
            </a:r>
            <a:endParaRPr sz="1500">
              <a:solidFill>
                <a:srgbClr val="016D01"/>
              </a:solidFill>
            </a:endParaRPr>
          </a:p>
          <a:p>
            <a:pPr indent="-323850" lvl="1" marL="914400" rtl="0" algn="l">
              <a:spcBef>
                <a:spcPts val="0"/>
              </a:spcBef>
              <a:spcAft>
                <a:spcPts val="0"/>
              </a:spcAft>
              <a:buClr>
                <a:srgbClr val="016D01"/>
              </a:buClr>
              <a:buSzPts val="1500"/>
              <a:buChar char="○"/>
            </a:pPr>
            <a:r>
              <a:rPr lang="en" sz="1500">
                <a:solidFill>
                  <a:srgbClr val="016D01"/>
                </a:solidFill>
              </a:rPr>
              <a:t>Linear Algebra Optimizations</a:t>
            </a:r>
            <a:endParaRPr sz="1500">
              <a:solidFill>
                <a:srgbClr val="016D01"/>
              </a:solidFill>
            </a:endParaRPr>
          </a:p>
          <a:p>
            <a:pPr indent="-323850" lvl="1" marL="914400" rtl="0" algn="l">
              <a:spcBef>
                <a:spcPts val="0"/>
              </a:spcBef>
              <a:spcAft>
                <a:spcPts val="0"/>
              </a:spcAft>
              <a:buClr>
                <a:srgbClr val="016D01"/>
              </a:buClr>
              <a:buSzPts val="1500"/>
              <a:buChar char="○"/>
            </a:pPr>
            <a:r>
              <a:rPr lang="en" sz="1500">
                <a:solidFill>
                  <a:srgbClr val="016D01"/>
                </a:solidFill>
              </a:rPr>
              <a:t>Accelerator Backend  - </a:t>
            </a:r>
            <a:r>
              <a:rPr lang="en" sz="1500">
                <a:solidFill>
                  <a:srgbClr val="016D01"/>
                </a:solidFill>
              </a:rPr>
              <a:t>CPU, </a:t>
            </a:r>
            <a:r>
              <a:rPr lang="en" sz="1500">
                <a:solidFill>
                  <a:srgbClr val="016D01"/>
                </a:solidFill>
              </a:rPr>
              <a:t>CUDA, TPU,</a:t>
            </a:r>
            <a:r>
              <a:rPr lang="en" sz="1500">
                <a:solidFill>
                  <a:srgbClr val="016D01"/>
                </a:solidFill>
              </a:rPr>
              <a:t> </a:t>
            </a:r>
            <a:r>
              <a:rPr lang="en" sz="1500">
                <a:solidFill>
                  <a:srgbClr val="B45F06"/>
                </a:solidFill>
              </a:rPr>
              <a:t>ROCM</a:t>
            </a:r>
            <a:endParaRPr sz="1500">
              <a:solidFill>
                <a:srgbClr val="016D01"/>
              </a:solidFill>
            </a:endParaRPr>
          </a:p>
          <a:p>
            <a:pPr indent="-323850" lvl="1" marL="914400" rtl="0" algn="l">
              <a:spcBef>
                <a:spcPts val="0"/>
              </a:spcBef>
              <a:spcAft>
                <a:spcPts val="0"/>
              </a:spcAft>
              <a:buClr>
                <a:schemeClr val="dk2"/>
              </a:buClr>
              <a:buSzPts val="1500"/>
              <a:buChar char="○"/>
            </a:pPr>
            <a:r>
              <a:rPr lang="en" sz="1500">
                <a:solidFill>
                  <a:srgbClr val="B45F06"/>
                </a:solidFill>
              </a:rPr>
              <a:t>Bayesian Inference</a:t>
            </a:r>
            <a:endParaRPr sz="1500">
              <a:solidFill>
                <a:srgbClr val="B45F06"/>
              </a:solidFill>
            </a:endParaRPr>
          </a:p>
          <a:p>
            <a:pPr indent="-323850" lvl="2" marL="1371600" rtl="0" algn="l">
              <a:spcBef>
                <a:spcPts val="0"/>
              </a:spcBef>
              <a:spcAft>
                <a:spcPts val="0"/>
              </a:spcAft>
              <a:buClr>
                <a:srgbClr val="B45F06"/>
              </a:buClr>
              <a:buSzPts val="1500"/>
              <a:buChar char="■"/>
            </a:pPr>
            <a:r>
              <a:rPr lang="en" sz="1500">
                <a:solidFill>
                  <a:srgbClr val="B45F06"/>
                </a:solidFill>
              </a:rPr>
              <a:t>Parallel Markov Chains</a:t>
            </a:r>
            <a:endParaRPr sz="1500">
              <a:solidFill>
                <a:srgbClr val="B45F06"/>
              </a:solidFill>
            </a:endParaRPr>
          </a:p>
          <a:p>
            <a:pPr indent="-323850" lvl="2" marL="1371600" rtl="0" algn="l">
              <a:spcBef>
                <a:spcPts val="0"/>
              </a:spcBef>
              <a:spcAft>
                <a:spcPts val="0"/>
              </a:spcAft>
              <a:buClr>
                <a:srgbClr val="B45F06"/>
              </a:buClr>
              <a:buSzPts val="1500"/>
              <a:buChar char="■"/>
            </a:pPr>
            <a:r>
              <a:rPr lang="en" sz="1500">
                <a:solidFill>
                  <a:srgbClr val="B45F06"/>
                </a:solidFill>
              </a:rPr>
              <a:t>Sample-Invariant Code Motion</a:t>
            </a:r>
            <a:endParaRPr sz="1500">
              <a:solidFill>
                <a:srgbClr val="B45F06"/>
              </a:solidFill>
            </a:endParaRPr>
          </a:p>
          <a:p>
            <a:pPr indent="-323850" lvl="2" marL="1371600" marR="0" rtl="0" algn="l">
              <a:lnSpc>
                <a:spcPct val="100000"/>
              </a:lnSpc>
              <a:spcBef>
                <a:spcPts val="0"/>
              </a:spcBef>
              <a:spcAft>
                <a:spcPts val="0"/>
              </a:spcAft>
              <a:buClr>
                <a:srgbClr val="0000FF"/>
              </a:buClr>
              <a:buSzPts val="1500"/>
              <a:buChar char="■"/>
            </a:pPr>
            <a:r>
              <a:rPr lang="en" sz="1500">
                <a:solidFill>
                  <a:srgbClr val="0000FF"/>
                </a:solidFill>
              </a:rPr>
              <a:t>Dimensionality Reduction</a:t>
            </a:r>
            <a:endParaRPr sz="1500">
              <a:solidFill>
                <a:srgbClr val="0000FF"/>
              </a:solidFill>
            </a:endParaRPr>
          </a:p>
          <a:p>
            <a:pPr indent="-323850" lvl="2" marL="1371600" marR="0" rtl="0" algn="l">
              <a:lnSpc>
                <a:spcPct val="100000"/>
              </a:lnSpc>
              <a:spcBef>
                <a:spcPts val="0"/>
              </a:spcBef>
              <a:spcAft>
                <a:spcPts val="0"/>
              </a:spcAft>
              <a:buClr>
                <a:srgbClr val="0000FF"/>
              </a:buClr>
              <a:buSzPts val="1500"/>
              <a:buChar char="■"/>
            </a:pPr>
            <a:r>
              <a:rPr lang="en" sz="1500">
                <a:solidFill>
                  <a:srgbClr val="0000FF"/>
                </a:solidFill>
              </a:rPr>
              <a:t>Auto Block Decomposition</a:t>
            </a:r>
            <a:endParaRPr sz="1500">
              <a:solidFill>
                <a:srgbClr val="0000FF"/>
              </a:solidFill>
            </a:endParaRPr>
          </a:p>
          <a:p>
            <a:pPr indent="-323850" lvl="2" marL="1371600" marR="0" rtl="0" algn="l">
              <a:lnSpc>
                <a:spcPct val="100000"/>
              </a:lnSpc>
              <a:spcBef>
                <a:spcPts val="0"/>
              </a:spcBef>
              <a:spcAft>
                <a:spcPts val="0"/>
              </a:spcAft>
              <a:buClr>
                <a:srgbClr val="0000FF"/>
              </a:buClr>
              <a:buSzPts val="1500"/>
              <a:buChar char="■"/>
            </a:pPr>
            <a:r>
              <a:rPr lang="en" sz="1500">
                <a:solidFill>
                  <a:srgbClr val="0000FF"/>
                </a:solidFill>
              </a:rPr>
              <a:t>More Advanced Algorithms</a:t>
            </a:r>
            <a:br>
              <a:rPr lang="en" sz="1500">
                <a:solidFill>
                  <a:srgbClr val="0000FF"/>
                </a:solidFill>
              </a:rPr>
            </a:br>
            <a:endParaRPr sz="1500">
              <a:solidFill>
                <a:srgbClr val="0000FF"/>
              </a:solidFill>
            </a:endParaRPr>
          </a:p>
          <a:p>
            <a:pPr indent="-323850" lvl="0" marL="457200" rtl="0" algn="l">
              <a:spcBef>
                <a:spcPts val="0"/>
              </a:spcBef>
              <a:spcAft>
                <a:spcPts val="0"/>
              </a:spcAft>
              <a:buClr>
                <a:srgbClr val="016D01"/>
              </a:buClr>
              <a:buSzPts val="1500"/>
              <a:buChar char="●"/>
            </a:pPr>
            <a:r>
              <a:rPr lang="en" sz="1500">
                <a:solidFill>
                  <a:srgbClr val="016D01"/>
                </a:solidFill>
              </a:rPr>
              <a:t>Done</a:t>
            </a:r>
            <a:endParaRPr sz="1500">
              <a:solidFill>
                <a:srgbClr val="016D01"/>
              </a:solidFill>
            </a:endParaRPr>
          </a:p>
          <a:p>
            <a:pPr indent="-323850" lvl="0" marL="457200" rtl="0" algn="l">
              <a:spcBef>
                <a:spcPts val="0"/>
              </a:spcBef>
              <a:spcAft>
                <a:spcPts val="0"/>
              </a:spcAft>
              <a:buClr>
                <a:srgbClr val="B45F06"/>
              </a:buClr>
              <a:buSzPts val="1500"/>
              <a:buChar char="●"/>
            </a:pPr>
            <a:r>
              <a:rPr lang="en" sz="1500">
                <a:solidFill>
                  <a:srgbClr val="B45F06"/>
                </a:solidFill>
              </a:rPr>
              <a:t>In Progress</a:t>
            </a:r>
            <a:endParaRPr sz="1500">
              <a:solidFill>
                <a:srgbClr val="B45F06"/>
              </a:solidFill>
            </a:endParaRPr>
          </a:p>
          <a:p>
            <a:pPr indent="-323850" lvl="0" marL="457200" rtl="0" algn="l">
              <a:spcBef>
                <a:spcPts val="0"/>
              </a:spcBef>
              <a:spcAft>
                <a:spcPts val="0"/>
              </a:spcAft>
              <a:buClr>
                <a:srgbClr val="0000FF"/>
              </a:buClr>
              <a:buSzPts val="1500"/>
              <a:buChar char="●"/>
            </a:pPr>
            <a:r>
              <a:rPr lang="en" sz="1500">
                <a:solidFill>
                  <a:srgbClr val="0000FF"/>
                </a:solidFill>
              </a:rPr>
              <a:t>To Do</a:t>
            </a:r>
            <a:endParaRPr sz="1500">
              <a:solidFill>
                <a:srgbClr val="0000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8" name="Google Shape;648;p93"/>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Success Metrics + Targets</a:t>
            </a:r>
            <a:endParaRPr sz="2600"/>
          </a:p>
        </p:txBody>
      </p:sp>
      <p:sp>
        <p:nvSpPr>
          <p:cNvPr id="649" name="Google Shape;649;p93"/>
          <p:cNvSpPr txBox="1"/>
          <p:nvPr/>
        </p:nvSpPr>
        <p:spPr>
          <a:xfrm>
            <a:off x="263700" y="850350"/>
            <a:ext cx="4143900" cy="3442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Char char="●"/>
            </a:pPr>
            <a:r>
              <a:rPr lang="en" sz="1700">
                <a:solidFill>
                  <a:schemeClr val="dk2"/>
                </a:solidFill>
              </a:rPr>
              <a:t>Develop and release optimized  forward model software to the community</a:t>
            </a:r>
            <a:endParaRPr sz="1700">
              <a:solidFill>
                <a:schemeClr val="dk2"/>
              </a:solidFill>
            </a:endParaRPr>
          </a:p>
          <a:p>
            <a:pPr indent="-336550" lvl="1" marL="914400" rtl="0" algn="l">
              <a:spcBef>
                <a:spcPts val="0"/>
              </a:spcBef>
              <a:spcAft>
                <a:spcPts val="0"/>
              </a:spcAft>
              <a:buClr>
                <a:schemeClr val="dk2"/>
              </a:buClr>
              <a:buSzPts val="1700"/>
              <a:buChar char="○"/>
            </a:pPr>
            <a:r>
              <a:rPr lang="en" sz="1700">
                <a:solidFill>
                  <a:schemeClr val="dk2"/>
                </a:solidFill>
              </a:rPr>
              <a:t>Ability to generate mock catalogs at varying depths across the wavelengths and large area of sky</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Develop and release Bayesian inference source association code.</a:t>
            </a:r>
            <a:endParaRPr sz="17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Identify high-redshift sources in the full catalog as well as other interesting sources</a:t>
            </a:r>
            <a:endParaRPr sz="1700">
              <a:solidFill>
                <a:schemeClr val="dk2"/>
              </a:solidFill>
            </a:endParaRPr>
          </a:p>
        </p:txBody>
      </p:sp>
      <p:sp>
        <p:nvSpPr>
          <p:cNvPr id="650" name="Google Shape;650;p93"/>
          <p:cNvSpPr txBox="1"/>
          <p:nvPr/>
        </p:nvSpPr>
        <p:spPr>
          <a:xfrm>
            <a:off x="4693900" y="925325"/>
            <a:ext cx="4143900" cy="3442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Implement automatic generation of efficient backward models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GPU acceleration for complex source associations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Implement algorithmic</a:t>
            </a:r>
            <a:r>
              <a:rPr lang="en" sz="1800">
                <a:solidFill>
                  <a:schemeClr val="dk2"/>
                </a:solidFill>
              </a:rPr>
              <a:t>,</a:t>
            </a:r>
            <a:r>
              <a:rPr lang="en" sz="1800">
                <a:solidFill>
                  <a:schemeClr val="dk2"/>
                </a:solidFill>
              </a:rPr>
              <a:t> linea</a:t>
            </a:r>
            <a:r>
              <a:rPr lang="en" sz="1800">
                <a:solidFill>
                  <a:schemeClr val="dk2"/>
                </a:solidFill>
              </a:rPr>
              <a:t>r </a:t>
            </a:r>
            <a:r>
              <a:rPr lang="en" sz="1800">
                <a:solidFill>
                  <a:schemeClr val="dk2"/>
                </a:solidFill>
              </a:rPr>
              <a:t>algebra, hardware optimizations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Scalable Bayesian inference on full catalogs with consumer-grade hardware</a:t>
            </a:r>
            <a:endParaRPr sz="18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94"/>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56" name="Google Shape;656;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7" name="Google Shape;657;p94"/>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Wins from the past six months</a:t>
            </a:r>
            <a:endParaRPr sz="2600"/>
          </a:p>
        </p:txBody>
      </p:sp>
      <p:sp>
        <p:nvSpPr>
          <p:cNvPr id="658" name="Google Shape;658;p94"/>
          <p:cNvSpPr txBox="1"/>
          <p:nvPr/>
        </p:nvSpPr>
        <p:spPr>
          <a:xfrm>
            <a:off x="428000" y="925325"/>
            <a:ext cx="5432400" cy="3442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7 papers: (2 @ OOPSLA’25,  1 @ SC’25, 1 @ SCCorrectness, 1 @ CGO’26; 1 @ Astrophysical Journal, 1 @ Computer Methods in Applied Mechanics Journal)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Distinguished Paper at CGO</a:t>
            </a:r>
            <a:br>
              <a:rPr lang="en" sz="1800">
                <a:solidFill>
                  <a:schemeClr val="dk2"/>
                </a:solidFill>
              </a:rPr>
            </a:br>
            <a:r>
              <a:rPr lang="en" sz="1800">
                <a:solidFill>
                  <a:schemeClr val="dk2"/>
                </a:solidFill>
              </a:rPr>
              <a:t>Best </a:t>
            </a:r>
            <a:r>
              <a:rPr lang="en" sz="1800">
                <a:solidFill>
                  <a:schemeClr val="dk2"/>
                </a:solidFill>
              </a:rPr>
              <a:t>Reproducibility</a:t>
            </a:r>
            <a:r>
              <a:rPr lang="en" sz="1800">
                <a:solidFill>
                  <a:schemeClr val="dk2"/>
                </a:solidFill>
              </a:rPr>
              <a:t> Advancement at SC</a:t>
            </a:r>
            <a:br>
              <a:rPr lang="en" sz="1800">
                <a:solidFill>
                  <a:schemeClr val="dk2"/>
                </a:solidFill>
              </a:rPr>
            </a:br>
            <a:r>
              <a:rPr lang="en" sz="1800">
                <a:solidFill>
                  <a:schemeClr val="dk2"/>
                </a:solidFill>
              </a:rPr>
              <a:t>SIAM Supercomputing Early Career Prize</a:t>
            </a:r>
            <a:endParaRPr sz="1800">
              <a:solidFill>
                <a:schemeClr val="dk2"/>
              </a:solidFill>
            </a:endParaRPr>
          </a:p>
          <a:p>
            <a:pPr indent="0" lvl="0" marL="457200" rtl="0" algn="l">
              <a:spcBef>
                <a:spcPts val="0"/>
              </a:spcBef>
              <a:spcAft>
                <a:spcPts val="0"/>
              </a:spcAft>
              <a:buNone/>
            </a:pPr>
            <a:r>
              <a:t/>
            </a:r>
            <a:endParaRPr sz="1800">
              <a:solidFill>
                <a:schemeClr val="dk2"/>
              </a:solidFill>
            </a:endParaRPr>
          </a:p>
        </p:txBody>
      </p:sp>
      <p:pic>
        <p:nvPicPr>
          <p:cNvPr id="659" name="Google Shape;659;p94" title="Screenshot 2026-02-10 at 8.21.50 PM.png"/>
          <p:cNvPicPr preferRelativeResize="0"/>
          <p:nvPr/>
        </p:nvPicPr>
        <p:blipFill>
          <a:blip r:embed="rId4">
            <a:alphaModFix/>
          </a:blip>
          <a:stretch>
            <a:fillRect/>
          </a:stretch>
        </p:blipFill>
        <p:spPr>
          <a:xfrm>
            <a:off x="6759575" y="2823512"/>
            <a:ext cx="1309824" cy="1720251"/>
          </a:xfrm>
          <a:prstGeom prst="rect">
            <a:avLst/>
          </a:prstGeom>
          <a:noFill/>
          <a:ln>
            <a:noFill/>
          </a:ln>
          <a:effectLst>
            <a:outerShdw blurRad="57150" rotWithShape="0" algn="bl" dir="5400000" dist="19050">
              <a:srgbClr val="000000">
                <a:alpha val="50000"/>
              </a:srgbClr>
            </a:outerShdw>
          </a:effectLst>
        </p:spPr>
      </p:pic>
      <p:pic>
        <p:nvPicPr>
          <p:cNvPr id="660" name="Google Shape;660;p94"/>
          <p:cNvPicPr preferRelativeResize="0"/>
          <p:nvPr/>
        </p:nvPicPr>
        <p:blipFill>
          <a:blip r:embed="rId5">
            <a:alphaModFix/>
          </a:blip>
          <a:stretch>
            <a:fillRect/>
          </a:stretch>
        </p:blipFill>
        <p:spPr>
          <a:xfrm>
            <a:off x="4514965" y="3037399"/>
            <a:ext cx="1082051" cy="1629524"/>
          </a:xfrm>
          <a:prstGeom prst="rect">
            <a:avLst/>
          </a:prstGeom>
          <a:noFill/>
          <a:ln>
            <a:noFill/>
          </a:ln>
          <a:effectLst>
            <a:outerShdw blurRad="57150" rotWithShape="0" algn="bl" dir="5400000" dist="19050">
              <a:srgbClr val="000000">
                <a:alpha val="50000"/>
              </a:srgbClr>
            </a:outerShdw>
          </a:effectLst>
        </p:spPr>
      </p:pic>
      <p:pic>
        <p:nvPicPr>
          <p:cNvPr id="661" name="Google Shape;661;p94"/>
          <p:cNvPicPr preferRelativeResize="0"/>
          <p:nvPr/>
        </p:nvPicPr>
        <p:blipFill>
          <a:blip r:embed="rId6">
            <a:alphaModFix/>
          </a:blip>
          <a:stretch>
            <a:fillRect/>
          </a:stretch>
        </p:blipFill>
        <p:spPr>
          <a:xfrm>
            <a:off x="7534900" y="878200"/>
            <a:ext cx="1558275" cy="2309790"/>
          </a:xfrm>
          <a:prstGeom prst="rect">
            <a:avLst/>
          </a:prstGeom>
          <a:noFill/>
          <a:ln>
            <a:noFill/>
          </a:ln>
          <a:effectLst>
            <a:outerShdw blurRad="57150" rotWithShape="0" algn="bl" dir="5400000" dist="19050">
              <a:srgbClr val="000000">
                <a:alpha val="50000"/>
              </a:srgbClr>
            </a:outerShdw>
          </a:effectLst>
        </p:spPr>
      </p:pic>
      <p:pic>
        <p:nvPicPr>
          <p:cNvPr id="662" name="Google Shape;662;p94"/>
          <p:cNvPicPr preferRelativeResize="0"/>
          <p:nvPr/>
        </p:nvPicPr>
        <p:blipFill>
          <a:blip r:embed="rId7">
            <a:alphaModFix/>
          </a:blip>
          <a:stretch>
            <a:fillRect/>
          </a:stretch>
        </p:blipFill>
        <p:spPr>
          <a:xfrm>
            <a:off x="5500124" y="3359963"/>
            <a:ext cx="1259457" cy="1629525"/>
          </a:xfrm>
          <a:prstGeom prst="rect">
            <a:avLst/>
          </a:prstGeom>
          <a:noFill/>
          <a:ln>
            <a:noFill/>
          </a:ln>
          <a:effectLst>
            <a:outerShdw blurRad="57150" rotWithShape="0" algn="bl" dir="5400000" dist="19050">
              <a:srgbClr val="000000">
                <a:alpha val="50000"/>
              </a:srgbClr>
            </a:outerShdw>
          </a:effectLst>
        </p:spPr>
      </p:pic>
      <p:pic>
        <p:nvPicPr>
          <p:cNvPr id="663" name="Google Shape;663;p94"/>
          <p:cNvPicPr preferRelativeResize="0"/>
          <p:nvPr/>
        </p:nvPicPr>
        <p:blipFill>
          <a:blip r:embed="rId8">
            <a:alphaModFix/>
          </a:blip>
          <a:stretch>
            <a:fillRect/>
          </a:stretch>
        </p:blipFill>
        <p:spPr>
          <a:xfrm>
            <a:off x="7684537" y="3349504"/>
            <a:ext cx="1309825" cy="1650444"/>
          </a:xfrm>
          <a:prstGeom prst="rect">
            <a:avLst/>
          </a:prstGeom>
          <a:noFill/>
          <a:ln>
            <a:noFill/>
          </a:ln>
          <a:effectLst>
            <a:outerShdw blurRad="57150" rotWithShape="0" algn="bl" dir="5400000" dist="19050">
              <a:srgbClr val="000000">
                <a:alpha val="50000"/>
              </a:srgbClr>
            </a:outerShdw>
          </a:effectLst>
        </p:spPr>
      </p:pic>
      <p:pic>
        <p:nvPicPr>
          <p:cNvPr id="664" name="Google Shape;664;p94" title="Screenshot 2026-02-10 at 8.25.42 PM.png"/>
          <p:cNvPicPr preferRelativeResize="0"/>
          <p:nvPr/>
        </p:nvPicPr>
        <p:blipFill>
          <a:blip r:embed="rId9">
            <a:alphaModFix/>
          </a:blip>
          <a:stretch>
            <a:fillRect/>
          </a:stretch>
        </p:blipFill>
        <p:spPr>
          <a:xfrm>
            <a:off x="5792276" y="947970"/>
            <a:ext cx="1609099" cy="2089430"/>
          </a:xfrm>
          <a:prstGeom prst="rect">
            <a:avLst/>
          </a:prstGeom>
          <a:noFill/>
          <a:ln>
            <a:noFill/>
          </a:ln>
          <a:effectLst>
            <a:outerShdw blurRad="57150" rotWithShape="0" algn="bl" dir="5400000" dist="19050">
              <a:srgbClr val="000000">
                <a:alpha val="50000"/>
              </a:srgbClr>
            </a:outerShdw>
          </a:effectLst>
        </p:spPr>
      </p:pic>
      <p:pic>
        <p:nvPicPr>
          <p:cNvPr id="665" name="Google Shape;665;p94" title="Screenshot 2026-02-10 at 9.26.05 PM.png"/>
          <p:cNvPicPr preferRelativeResize="0"/>
          <p:nvPr/>
        </p:nvPicPr>
        <p:blipFill>
          <a:blip r:embed="rId10">
            <a:alphaModFix/>
          </a:blip>
          <a:stretch>
            <a:fillRect/>
          </a:stretch>
        </p:blipFill>
        <p:spPr>
          <a:xfrm>
            <a:off x="3777598" y="3462818"/>
            <a:ext cx="1082051" cy="152668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95"/>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71" name="Google Shape;671;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672" name="Google Shape;672;p95"/>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700"/>
              <a:t>Roadblocks and Challenges</a:t>
            </a:r>
            <a:endParaRPr sz="2700"/>
          </a:p>
        </p:txBody>
      </p:sp>
      <p:sp>
        <p:nvSpPr>
          <p:cNvPr id="673" name="Google Shape;673;p95"/>
          <p:cNvSpPr txBox="1"/>
          <p:nvPr/>
        </p:nvSpPr>
        <p:spPr>
          <a:xfrm>
            <a:off x="173050" y="850350"/>
            <a:ext cx="8595000" cy="3442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No major significant theoretical challenges</a:t>
            </a:r>
            <a:endParaRPr sz="1500">
              <a:solidFill>
                <a:schemeClr val="dk2"/>
              </a:solidFill>
            </a:endParaRPr>
          </a:p>
          <a:p>
            <a:pPr indent="0" lvl="0" marL="457200" rtl="0" algn="l">
              <a:spcBef>
                <a:spcPts val="0"/>
              </a:spcBef>
              <a:spcAft>
                <a:spcPts val="0"/>
              </a:spcAft>
              <a:buNone/>
            </a:pPr>
            <a:r>
              <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Biggest challenges mostly on software engineering:</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More software engineering support is always helpful (and help us push things forward more quickly!)</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Access to continuous integration infrastructure (in particular AMD GPUs)</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Some of the distributed communication libraries nccl/rccl variants have strange nondeterministic timeouts at higher node counts (512 GPUs+) </a:t>
            </a:r>
            <a:br>
              <a:rPr lang="en" sz="1500">
                <a:solidFill>
                  <a:schemeClr val="dk2"/>
                </a:solidFill>
              </a:rPr>
            </a:b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Advice on forward models related to different AGN types welcome.</a:t>
            </a:r>
            <a:endParaRPr sz="15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679" name="Google Shape;679;p96"/>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700"/>
              <a:t>Future scalability</a:t>
            </a:r>
            <a:endParaRPr sz="2700"/>
          </a:p>
        </p:txBody>
      </p:sp>
      <p:sp>
        <p:nvSpPr>
          <p:cNvPr id="680" name="Google Shape;680;p96"/>
          <p:cNvSpPr txBox="1"/>
          <p:nvPr/>
        </p:nvSpPr>
        <p:spPr>
          <a:xfrm>
            <a:off x="3992250" y="850350"/>
            <a:ext cx="5028900" cy="34428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Implement automatic Bayesian source associations for mm transients.</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Need a model for mm </a:t>
            </a:r>
            <a:r>
              <a:rPr lang="en" sz="1500">
                <a:solidFill>
                  <a:schemeClr val="dk2"/>
                </a:solidFill>
              </a:rPr>
              <a:t>emission mechanism for transient sources</a:t>
            </a:r>
            <a:endParaRPr sz="1500">
              <a:solidFill>
                <a:schemeClr val="dk2"/>
              </a:solidFill>
            </a:endParaRPr>
          </a:p>
          <a:p>
            <a:pPr indent="-323850" lvl="1" marL="914400" rtl="0" algn="l">
              <a:spcBef>
                <a:spcPts val="0"/>
              </a:spcBef>
              <a:spcAft>
                <a:spcPts val="0"/>
              </a:spcAft>
              <a:buClr>
                <a:schemeClr val="dk2"/>
              </a:buClr>
              <a:buSzPts val="1500"/>
              <a:buChar char="○"/>
            </a:pPr>
            <a:r>
              <a:rPr lang="en" sz="1500">
                <a:solidFill>
                  <a:schemeClr val="dk2"/>
                </a:solidFill>
              </a:rPr>
              <a:t>This will be helped by building a dataset of simultaneously observed transients in millimeter and optical/IR.</a:t>
            </a:r>
            <a:endParaRPr sz="1500">
              <a:solidFill>
                <a:schemeClr val="dk2"/>
              </a:solidFill>
            </a:endParaRPr>
          </a:p>
          <a:p>
            <a:pPr indent="0" lvl="0" marL="457200" rtl="0" algn="l">
              <a:spcBef>
                <a:spcPts val="0"/>
              </a:spcBef>
              <a:spcAft>
                <a:spcPts val="0"/>
              </a:spcAft>
              <a:buNone/>
            </a:pPr>
            <a:r>
              <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The fast Bayesian souce association code can be scaled to crossmatch/deblend sources in crowded fields. Rubin-LSST can benefit by combining datasets at multiple wavelengths using Bayesian inference (currently simple distance based matching is implemented in DP1).</a:t>
            </a:r>
            <a:br>
              <a:rPr lang="en" sz="1500">
                <a:solidFill>
                  <a:schemeClr val="dk2"/>
                </a:solidFill>
              </a:rPr>
            </a:b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Support distributed computation (with automatic distribution algorithms), more advanced sampling techniques, and bayesian-specific optimizations</a:t>
            </a:r>
            <a:endParaRPr sz="1500">
              <a:solidFill>
                <a:schemeClr val="dk2"/>
              </a:solidFill>
            </a:endParaRPr>
          </a:p>
        </p:txBody>
      </p:sp>
      <p:pic>
        <p:nvPicPr>
          <p:cNvPr id="681" name="Google Shape;681;p96"/>
          <p:cNvPicPr preferRelativeResize="0"/>
          <p:nvPr/>
        </p:nvPicPr>
        <p:blipFill>
          <a:blip r:embed="rId3">
            <a:alphaModFix/>
          </a:blip>
          <a:stretch>
            <a:fillRect/>
          </a:stretch>
        </p:blipFill>
        <p:spPr>
          <a:xfrm>
            <a:off x="791625" y="916375"/>
            <a:ext cx="2634901" cy="1569849"/>
          </a:xfrm>
          <a:prstGeom prst="rect">
            <a:avLst/>
          </a:prstGeom>
          <a:solidFill>
            <a:srgbClr val="F2F2F2"/>
          </a:solidFill>
          <a:ln cap="flat" cmpd="sng" w="76200">
            <a:solidFill>
              <a:srgbClr val="FFFFFF"/>
            </a:solidFill>
            <a:prstDash val="solid"/>
            <a:round/>
            <a:headEnd len="sm" w="sm" type="none"/>
            <a:tailEnd len="sm" w="sm" type="none"/>
          </a:ln>
        </p:spPr>
      </p:pic>
      <p:pic>
        <p:nvPicPr>
          <p:cNvPr id="682" name="Google Shape;682;p96"/>
          <p:cNvPicPr preferRelativeResize="0"/>
          <p:nvPr/>
        </p:nvPicPr>
        <p:blipFill>
          <a:blip r:embed="rId4">
            <a:alphaModFix/>
          </a:blip>
          <a:stretch>
            <a:fillRect/>
          </a:stretch>
        </p:blipFill>
        <p:spPr>
          <a:xfrm>
            <a:off x="146750" y="2873775"/>
            <a:ext cx="1831520" cy="1220250"/>
          </a:xfrm>
          <a:prstGeom prst="rect">
            <a:avLst/>
          </a:prstGeom>
          <a:noFill/>
          <a:ln>
            <a:noFill/>
          </a:ln>
        </p:spPr>
      </p:pic>
      <p:pic>
        <p:nvPicPr>
          <p:cNvPr id="683" name="Google Shape;683;p96"/>
          <p:cNvPicPr preferRelativeResize="0"/>
          <p:nvPr/>
        </p:nvPicPr>
        <p:blipFill>
          <a:blip r:embed="rId5">
            <a:alphaModFix/>
          </a:blip>
          <a:stretch>
            <a:fillRect/>
          </a:stretch>
        </p:blipFill>
        <p:spPr>
          <a:xfrm>
            <a:off x="2053975" y="3003157"/>
            <a:ext cx="1967626" cy="10468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id="688" name="Google Shape;688;p97"/>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689" name="Google Shape;689;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90" name="Google Shape;690;p97"/>
          <p:cNvSpPr txBox="1"/>
          <p:nvPr>
            <p:ph type="title"/>
          </p:nvPr>
        </p:nvSpPr>
        <p:spPr>
          <a:xfrm>
            <a:off x="34675" y="102900"/>
            <a:ext cx="90585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600"/>
              <a:t>End-to-End Status of the Project</a:t>
            </a:r>
            <a:endParaRPr sz="2600"/>
          </a:p>
        </p:txBody>
      </p:sp>
      <p:sp>
        <p:nvSpPr>
          <p:cNvPr id="691" name="Google Shape;691;p97"/>
          <p:cNvSpPr txBox="1"/>
          <p:nvPr/>
        </p:nvSpPr>
        <p:spPr>
          <a:xfrm>
            <a:off x="108425" y="884625"/>
            <a:ext cx="4314600" cy="2703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Successful end-to-end compilation and execution of forward model</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Successful end-to-end compilation and execution of gradient</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Reactant-compiled model beats prior workloads by an order of magnitude thanks to auto-parallelization and linear algebra transformations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Integration of HMC in progress</a:t>
            </a:r>
            <a:endParaRPr sz="1800">
              <a:solidFill>
                <a:schemeClr val="dk2"/>
              </a:solidFill>
            </a:endParaRPr>
          </a:p>
        </p:txBody>
      </p:sp>
      <p:pic>
        <p:nvPicPr>
          <p:cNvPr id="692" name="Google Shape;692;p97"/>
          <p:cNvPicPr preferRelativeResize="0"/>
          <p:nvPr/>
        </p:nvPicPr>
        <p:blipFill rotWithShape="1">
          <a:blip r:embed="rId4">
            <a:alphaModFix/>
          </a:blip>
          <a:srcRect b="0" l="74610" r="0" t="0"/>
          <a:stretch/>
        </p:blipFill>
        <p:spPr>
          <a:xfrm>
            <a:off x="6784551" y="1971425"/>
            <a:ext cx="2347250" cy="1826125"/>
          </a:xfrm>
          <a:prstGeom prst="rect">
            <a:avLst/>
          </a:prstGeom>
          <a:noFill/>
          <a:ln>
            <a:noFill/>
          </a:ln>
        </p:spPr>
      </p:pic>
      <p:sp>
        <p:nvSpPr>
          <p:cNvPr id="693" name="Google Shape;693;p97"/>
          <p:cNvSpPr txBox="1"/>
          <p:nvPr/>
        </p:nvSpPr>
        <p:spPr>
          <a:xfrm>
            <a:off x="4572000" y="825250"/>
            <a:ext cx="4449300" cy="1400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Generate mock galaxy catalog</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Add a Spectral Energy Distribution to each galaxy</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Calculate fluxes in each filter of interest</a:t>
            </a:r>
            <a:endParaRPr sz="1600">
              <a:solidFill>
                <a:schemeClr val="dk2"/>
              </a:solidFill>
            </a:endParaRPr>
          </a:p>
        </p:txBody>
      </p:sp>
      <p:pic>
        <p:nvPicPr>
          <p:cNvPr id="694" name="Google Shape;694;p97"/>
          <p:cNvPicPr preferRelativeResize="0"/>
          <p:nvPr/>
        </p:nvPicPr>
        <p:blipFill rotWithShape="1">
          <a:blip r:embed="rId5">
            <a:alphaModFix/>
          </a:blip>
          <a:srcRect b="58073" l="20464" r="36606" t="14522"/>
          <a:stretch/>
        </p:blipFill>
        <p:spPr>
          <a:xfrm>
            <a:off x="3503375" y="3797547"/>
            <a:ext cx="2455675" cy="1068526"/>
          </a:xfrm>
          <a:prstGeom prst="rect">
            <a:avLst/>
          </a:prstGeom>
          <a:noFill/>
          <a:ln>
            <a:noFill/>
          </a:ln>
          <a:effectLst>
            <a:outerShdw blurRad="57150" rotWithShape="0" algn="bl" dir="5400000" dist="19050">
              <a:srgbClr val="000000">
                <a:alpha val="50000"/>
              </a:srgbClr>
            </a:outerShdw>
          </a:effectLst>
        </p:spPr>
      </p:pic>
      <p:pic>
        <p:nvPicPr>
          <p:cNvPr id="695" name="Google Shape;695;p97"/>
          <p:cNvPicPr preferRelativeResize="0"/>
          <p:nvPr/>
        </p:nvPicPr>
        <p:blipFill rotWithShape="1">
          <a:blip r:embed="rId6">
            <a:alphaModFix/>
          </a:blip>
          <a:srcRect b="57611" l="21338" r="36509" t="14237"/>
          <a:stretch/>
        </p:blipFill>
        <p:spPr>
          <a:xfrm>
            <a:off x="4697670" y="4003918"/>
            <a:ext cx="2347249" cy="1068526"/>
          </a:xfrm>
          <a:prstGeom prst="rect">
            <a:avLst/>
          </a:prstGeom>
          <a:noFill/>
          <a:ln>
            <a:noFill/>
          </a:ln>
          <a:effectLst>
            <a:outerShdw blurRad="57150" rotWithShape="0" algn="bl" dir="5400000" dist="19050">
              <a:srgbClr val="000000">
                <a:alpha val="50000"/>
              </a:srgbClr>
            </a:outerShdw>
          </a:effectLst>
        </p:spPr>
      </p:pic>
      <p:pic>
        <p:nvPicPr>
          <p:cNvPr id="696" name="Google Shape;696;p97"/>
          <p:cNvPicPr preferRelativeResize="0"/>
          <p:nvPr/>
        </p:nvPicPr>
        <p:blipFill rotWithShape="1">
          <a:blip r:embed="rId7">
            <a:alphaModFix/>
          </a:blip>
          <a:srcRect b="58643" l="21567" r="36861" t="15183"/>
          <a:stretch/>
        </p:blipFill>
        <p:spPr>
          <a:xfrm>
            <a:off x="6373700" y="3839972"/>
            <a:ext cx="2489851" cy="1068526"/>
          </a:xfrm>
          <a:prstGeom prst="rect">
            <a:avLst/>
          </a:prstGeom>
          <a:noFill/>
          <a:ln>
            <a:noFill/>
          </a:ln>
          <a:effectLst>
            <a:outerShdw blurRad="57150" rotWithShape="0" algn="bl" dir="5400000" dist="19050">
              <a:srgbClr val="000000">
                <a:alpha val="50000"/>
              </a:srgbClr>
            </a:outerShdw>
          </a:effectLst>
        </p:spPr>
      </p:pic>
      <p:pic>
        <p:nvPicPr>
          <p:cNvPr descr="SPT_cleanbeammap_100d_RGB_220smoothed_v1.png" id="697" name="Google Shape;697;p97"/>
          <p:cNvPicPr preferRelativeResize="0"/>
          <p:nvPr/>
        </p:nvPicPr>
        <p:blipFill rotWithShape="1">
          <a:blip r:embed="rId8">
            <a:alphaModFix/>
          </a:blip>
          <a:srcRect b="0" l="0" r="0" t="0"/>
          <a:stretch/>
        </p:blipFill>
        <p:spPr>
          <a:xfrm>
            <a:off x="4800288" y="1786413"/>
            <a:ext cx="2142029" cy="2142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62"/>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268" name="Google Shape;268;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9" name="Google Shape;269;p62"/>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The South Pole Telescope</a:t>
            </a:r>
            <a:endParaRPr sz="2800"/>
          </a:p>
        </p:txBody>
      </p:sp>
      <p:pic>
        <p:nvPicPr>
          <p:cNvPr id="270" name="Google Shape;270;p62"/>
          <p:cNvPicPr preferRelativeResize="0"/>
          <p:nvPr/>
        </p:nvPicPr>
        <p:blipFill rotWithShape="1">
          <a:blip r:embed="rId4">
            <a:alphaModFix/>
          </a:blip>
          <a:srcRect b="1171" l="27237" r="29984" t="37184"/>
          <a:stretch/>
        </p:blipFill>
        <p:spPr>
          <a:xfrm>
            <a:off x="5098525" y="1274075"/>
            <a:ext cx="3721676" cy="2942949"/>
          </a:xfrm>
          <a:prstGeom prst="rect">
            <a:avLst/>
          </a:prstGeom>
          <a:noFill/>
          <a:ln>
            <a:noFill/>
          </a:ln>
        </p:spPr>
      </p:pic>
      <p:sp>
        <p:nvSpPr>
          <p:cNvPr id="271" name="Google Shape;271;p62"/>
          <p:cNvSpPr txBox="1"/>
          <p:nvPr/>
        </p:nvSpPr>
        <p:spPr>
          <a:xfrm>
            <a:off x="6593775" y="4265675"/>
            <a:ext cx="2312400" cy="3489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200">
                <a:solidFill>
                  <a:srgbClr val="000000"/>
                </a:solidFill>
              </a:rPr>
              <a:t>Photo credit: Jason Gallichio</a:t>
            </a:r>
            <a:endParaRPr sz="1200">
              <a:solidFill>
                <a:srgbClr val="000000"/>
              </a:solidFill>
            </a:endParaRPr>
          </a:p>
        </p:txBody>
      </p:sp>
      <p:sp>
        <p:nvSpPr>
          <p:cNvPr id="272" name="Google Shape;272;p62"/>
          <p:cNvSpPr txBox="1"/>
          <p:nvPr>
            <p:ph idx="1" type="body"/>
          </p:nvPr>
        </p:nvSpPr>
        <p:spPr>
          <a:xfrm>
            <a:off x="457200" y="1006075"/>
            <a:ext cx="3971100" cy="3114000"/>
          </a:xfrm>
          <a:prstGeom prst="rect">
            <a:avLst/>
          </a:prstGeom>
        </p:spPr>
        <p:txBody>
          <a:bodyPr anchorCtr="0" anchor="t" bIns="91425" lIns="91425" spcFirstLastPara="1" rIns="91425" wrap="square" tIns="91425">
            <a:normAutofit fontScale="92500" lnSpcReduction="20000"/>
          </a:bodyPr>
          <a:lstStyle/>
          <a:p>
            <a:pPr indent="-369570" lvl="0" marL="457200" rtl="0" algn="l">
              <a:spcBef>
                <a:spcPts val="0"/>
              </a:spcBef>
              <a:spcAft>
                <a:spcPts val="0"/>
              </a:spcAft>
              <a:buSzPct val="100000"/>
              <a:buChar char="●"/>
            </a:pPr>
            <a:r>
              <a:rPr lang="en"/>
              <a:t>10 m off-axis mm-wave telescope</a:t>
            </a:r>
            <a:endParaRPr/>
          </a:p>
          <a:p>
            <a:pPr indent="-369570" lvl="0" marL="457200" rtl="0" algn="l">
              <a:spcBef>
                <a:spcPts val="0"/>
              </a:spcBef>
              <a:spcAft>
                <a:spcPts val="0"/>
              </a:spcAft>
              <a:buSzPct val="100000"/>
              <a:buChar char="●"/>
            </a:pPr>
            <a:r>
              <a:rPr lang="en"/>
              <a:t>Observes at 1.4, 2, 3 mm + polarization</a:t>
            </a:r>
            <a:endParaRPr/>
          </a:p>
          <a:p>
            <a:pPr indent="-369570" lvl="0" marL="457200" rtl="0" algn="l">
              <a:spcBef>
                <a:spcPts val="0"/>
              </a:spcBef>
              <a:spcAft>
                <a:spcPts val="0"/>
              </a:spcAft>
              <a:buSzPct val="100000"/>
              <a:buChar char="●"/>
            </a:pPr>
            <a:r>
              <a:rPr lang="en"/>
              <a:t>Main science goal to observe the cosmic microwave background</a:t>
            </a:r>
            <a:endParaRPr/>
          </a:p>
          <a:p>
            <a:pPr indent="-369570" lvl="0" marL="457200" rtl="0" algn="l">
              <a:spcBef>
                <a:spcPts val="0"/>
              </a:spcBef>
              <a:spcAft>
                <a:spcPts val="0"/>
              </a:spcAft>
              <a:buSzPct val="100000"/>
              <a:buChar char="●"/>
            </a:pPr>
            <a:r>
              <a:rPr lang="en"/>
              <a:t>~1 arcminute beam (1.22*𝜆/D)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98"/>
          <p:cNvSpPr txBox="1"/>
          <p:nvPr/>
        </p:nvSpPr>
        <p:spPr>
          <a:xfrm>
            <a:off x="0" y="151200"/>
            <a:ext cx="9208200" cy="683100"/>
          </a:xfrm>
          <a:prstGeom prst="rect">
            <a:avLst/>
          </a:prstGeom>
          <a:noFill/>
          <a:ln>
            <a:noFill/>
          </a:ln>
        </p:spPr>
        <p:txBody>
          <a:bodyPr anchorCtr="0" anchor="ctr" bIns="33350" lIns="33350" spcFirstLastPara="1" rIns="33350" wrap="square" tIns="33350">
            <a:spAutoFit/>
          </a:bodyPr>
          <a:lstStyle/>
          <a:p>
            <a:pPr indent="0" lvl="0" marL="0" marR="0" rtl="0" algn="ctr">
              <a:lnSpc>
                <a:spcPct val="100000"/>
              </a:lnSpc>
              <a:spcBef>
                <a:spcPts val="0"/>
              </a:spcBef>
              <a:spcAft>
                <a:spcPts val="0"/>
              </a:spcAft>
              <a:buClr>
                <a:srgbClr val="000000"/>
              </a:buClr>
              <a:buSzPts val="4000"/>
              <a:buFont typeface="Helvetica Neue"/>
              <a:buNone/>
            </a:pPr>
            <a:r>
              <a:rPr b="1" lang="en" sz="4000">
                <a:latin typeface="Helvetica Neue"/>
                <a:ea typeface="Helvetica Neue"/>
                <a:cs typeface="Helvetica Neue"/>
                <a:sym typeface="Helvetica Neue"/>
              </a:rPr>
              <a:t>Backward slide</a:t>
            </a:r>
            <a:endParaRPr sz="900"/>
          </a:p>
        </p:txBody>
      </p:sp>
      <p:sp>
        <p:nvSpPr>
          <p:cNvPr id="703" name="Google Shape;703;p98"/>
          <p:cNvSpPr txBox="1"/>
          <p:nvPr/>
        </p:nvSpPr>
        <p:spPr>
          <a:xfrm>
            <a:off x="97800" y="1193050"/>
            <a:ext cx="8899500" cy="3202800"/>
          </a:xfrm>
          <a:prstGeom prst="rect">
            <a:avLst/>
          </a:prstGeom>
          <a:noFill/>
          <a:ln>
            <a:noFill/>
          </a:ln>
        </p:spPr>
        <p:txBody>
          <a:bodyPr anchorCtr="0" anchor="t" bIns="93125" lIns="93125" spcFirstLastPara="1" rIns="93125" wrap="square" tIns="93125">
            <a:noAutofit/>
          </a:bodyPr>
          <a:lstStyle/>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Forward model …</a:t>
            </a:r>
            <a:endParaRPr sz="2100">
              <a:latin typeface="Helvetica Neue"/>
              <a:ea typeface="Helvetica Neue"/>
              <a:cs typeface="Helvetica Neue"/>
              <a:sym typeface="Helvetica Neue"/>
            </a:endParaRPr>
          </a:p>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We want efficient backward models that compute parameters given observations</a:t>
            </a:r>
            <a:endParaRPr sz="2100">
              <a:latin typeface="Helvetica Neue"/>
              <a:ea typeface="Helvetica Neue"/>
              <a:cs typeface="Helvetica Neue"/>
              <a:sym typeface="Helvetica Neue"/>
            </a:endParaRPr>
          </a:p>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This requires </a:t>
            </a:r>
            <a:r>
              <a:rPr lang="en" sz="2100">
                <a:latin typeface="Helvetica Neue"/>
                <a:ea typeface="Helvetica Neue"/>
                <a:cs typeface="Helvetica Neue"/>
                <a:sym typeface="Helvetica Neue"/>
              </a:rPr>
              <a:t>exploring</a:t>
            </a:r>
            <a:r>
              <a:rPr lang="en" sz="2100">
                <a:latin typeface="Helvetica Neue"/>
                <a:ea typeface="Helvetica Neue"/>
                <a:cs typeface="Helvetica Neue"/>
                <a:sym typeface="Helvetica Neue"/>
              </a:rPr>
              <a:t> a high-dimensional </a:t>
            </a:r>
            <a:r>
              <a:rPr lang="en" sz="2100">
                <a:latin typeface="Helvetica Neue"/>
                <a:ea typeface="Helvetica Neue"/>
                <a:cs typeface="Helvetica Neue"/>
                <a:sym typeface="Helvetica Neue"/>
              </a:rPr>
              <a:t>parameters</a:t>
            </a:r>
            <a:r>
              <a:rPr lang="en" sz="2100">
                <a:latin typeface="Helvetica Neue"/>
                <a:ea typeface="Helvetica Neue"/>
                <a:cs typeface="Helvetica Neue"/>
                <a:sym typeface="Helvetica Neue"/>
              </a:rPr>
              <a:t> space efficiently</a:t>
            </a:r>
            <a:endParaRPr sz="2100">
              <a:latin typeface="Helvetica Neue"/>
              <a:ea typeface="Helvetica Neue"/>
              <a:cs typeface="Helvetica Neue"/>
              <a:sym typeface="Helvetica Neu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9"/>
          <p:cNvSpPr txBox="1"/>
          <p:nvPr/>
        </p:nvSpPr>
        <p:spPr>
          <a:xfrm>
            <a:off x="0" y="151200"/>
            <a:ext cx="9208266" cy="168803"/>
          </a:xfrm>
          <a:prstGeom prst="rect">
            <a:avLst/>
          </a:prstGeom>
          <a:noFill/>
          <a:ln>
            <a:noFill/>
          </a:ln>
        </p:spPr>
        <p:txBody>
          <a:bodyPr anchorCtr="0" anchor="ctr" bIns="33350" lIns="33350" spcFirstLastPara="1" rIns="33350" wrap="square" tIns="33350">
            <a:spAutoFit/>
          </a:bodyPr>
          <a:lstStyle/>
          <a:p>
            <a:pPr indent="0" lvl="0" marL="0" marR="0" rtl="0" algn="ctr">
              <a:lnSpc>
                <a:spcPct val="100000"/>
              </a:lnSpc>
              <a:spcBef>
                <a:spcPts val="0"/>
              </a:spcBef>
              <a:spcAft>
                <a:spcPts val="0"/>
              </a:spcAft>
              <a:buClr>
                <a:srgbClr val="000000"/>
              </a:buClr>
              <a:buSzPts val="4000"/>
              <a:buFont typeface="Helvetica Neue"/>
              <a:buNone/>
            </a:pPr>
            <a:r>
              <a:t/>
            </a:r>
            <a:endParaRPr sz="900"/>
          </a:p>
        </p:txBody>
      </p:sp>
      <p:pic>
        <p:nvPicPr>
          <p:cNvPr id="709" name="Google Shape;709;p99"/>
          <p:cNvPicPr preferRelativeResize="0"/>
          <p:nvPr/>
        </p:nvPicPr>
        <p:blipFill>
          <a:blip r:embed="rId3">
            <a:alphaModFix/>
          </a:blip>
          <a:stretch>
            <a:fillRect/>
          </a:stretch>
        </p:blipFill>
        <p:spPr>
          <a:xfrm>
            <a:off x="1230453" y="2180468"/>
            <a:ext cx="6629402" cy="2812964"/>
          </a:xfrm>
          <a:prstGeom prst="rect">
            <a:avLst/>
          </a:prstGeom>
          <a:noFill/>
          <a:ln>
            <a:noFill/>
          </a:ln>
        </p:spPr>
      </p:pic>
      <p:sp>
        <p:nvSpPr>
          <p:cNvPr id="710" name="Google Shape;710;p99"/>
          <p:cNvSpPr txBox="1"/>
          <p:nvPr/>
        </p:nvSpPr>
        <p:spPr>
          <a:xfrm>
            <a:off x="0" y="151203"/>
            <a:ext cx="9090300" cy="575400"/>
          </a:xfrm>
          <a:prstGeom prst="rect">
            <a:avLst/>
          </a:prstGeom>
          <a:noFill/>
          <a:ln>
            <a:noFill/>
          </a:ln>
        </p:spPr>
        <p:txBody>
          <a:bodyPr anchorCtr="0" anchor="ctr" bIns="33350" lIns="33350" spcFirstLastPara="1" rIns="33350" wrap="square" tIns="33350">
            <a:spAutoFit/>
          </a:bodyPr>
          <a:lstStyle/>
          <a:p>
            <a:pPr indent="0" lvl="0" marL="0" rtl="0" algn="ctr">
              <a:spcBef>
                <a:spcPts val="0"/>
              </a:spcBef>
              <a:spcAft>
                <a:spcPts val="0"/>
              </a:spcAft>
              <a:buClr>
                <a:schemeClr val="dk1"/>
              </a:buClr>
              <a:buSzPts val="4000"/>
              <a:buFont typeface="Helvetica Neue"/>
              <a:buNone/>
            </a:pPr>
            <a:r>
              <a:rPr b="1" lang="en" sz="3300">
                <a:solidFill>
                  <a:schemeClr val="dk1"/>
                </a:solidFill>
                <a:latin typeface="Helvetica Neue"/>
                <a:ea typeface="Helvetica Neue"/>
                <a:cs typeface="Helvetica Neue"/>
                <a:sym typeface="Helvetica Neue"/>
              </a:rPr>
              <a:t>Automatic Generation</a:t>
            </a:r>
            <a:r>
              <a:rPr b="1" lang="en" sz="3300">
                <a:solidFill>
                  <a:schemeClr val="dk1"/>
                </a:solidFill>
                <a:latin typeface="Helvetica Neue"/>
                <a:ea typeface="Helvetica Neue"/>
                <a:cs typeface="Helvetica Neue"/>
                <a:sym typeface="Helvetica Neue"/>
              </a:rPr>
              <a:t> of Backward Model</a:t>
            </a:r>
            <a:endParaRPr b="1" sz="3300">
              <a:latin typeface="Helvetica Neue"/>
              <a:ea typeface="Helvetica Neue"/>
              <a:cs typeface="Helvetica Neue"/>
              <a:sym typeface="Helvetica Neue"/>
            </a:endParaRPr>
          </a:p>
        </p:txBody>
      </p:sp>
      <p:sp>
        <p:nvSpPr>
          <p:cNvPr id="711" name="Google Shape;711;p99"/>
          <p:cNvSpPr txBox="1"/>
          <p:nvPr/>
        </p:nvSpPr>
        <p:spPr>
          <a:xfrm>
            <a:off x="-66104" y="870646"/>
            <a:ext cx="9340500" cy="1165800"/>
          </a:xfrm>
          <a:prstGeom prst="rect">
            <a:avLst/>
          </a:prstGeom>
          <a:noFill/>
          <a:ln>
            <a:noFill/>
          </a:ln>
        </p:spPr>
        <p:txBody>
          <a:bodyPr anchorCtr="0" anchor="t" bIns="58925" lIns="58925" spcFirstLastPara="1" rIns="58925" wrap="square" tIns="58925">
            <a:spAutoFit/>
          </a:bodyPr>
          <a:lstStyle/>
          <a:p>
            <a:pPr indent="-336550" lvl="1" marL="927100" rtl="0" algn="l">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Goal: Build first-class probabilistic programming with solvers in Reactant</a:t>
            </a:r>
            <a:endParaRPr sz="1700">
              <a:solidFill>
                <a:schemeClr val="dk1"/>
              </a:solidFill>
              <a:latin typeface="Helvetica Neue"/>
              <a:ea typeface="Helvetica Neue"/>
              <a:cs typeface="Helvetica Neue"/>
              <a:sym typeface="Helvetica Neue"/>
            </a:endParaRPr>
          </a:p>
          <a:p>
            <a:pPr indent="-336550" lvl="1" marL="927100" rtl="0" algn="l">
              <a:spcBef>
                <a:spcPts val="0"/>
              </a:spcBef>
              <a:spcAft>
                <a:spcPts val="0"/>
              </a:spcAft>
              <a:buClr>
                <a:schemeClr val="dk1"/>
              </a:buClr>
              <a:buSzPts val="1700"/>
              <a:buFont typeface="Helvetica Neue"/>
              <a:buChar char="○"/>
            </a:pPr>
            <a:r>
              <a:rPr b="1" lang="en" sz="1700">
                <a:solidFill>
                  <a:schemeClr val="dk1"/>
                </a:solidFill>
                <a:latin typeface="Helvetica Neue"/>
                <a:ea typeface="Helvetica Neue"/>
                <a:cs typeface="Helvetica Neue"/>
                <a:sym typeface="Helvetica Neue"/>
              </a:rPr>
              <a:t>Reactant</a:t>
            </a:r>
            <a:r>
              <a:rPr lang="en" sz="1700">
                <a:solidFill>
                  <a:schemeClr val="dk1"/>
                </a:solidFill>
                <a:latin typeface="Helvetica Neue"/>
                <a:ea typeface="Helvetica Neue"/>
                <a:cs typeface="Helvetica Neue"/>
                <a:sym typeface="Helvetica Neue"/>
              </a:rPr>
              <a:t>: an alternative Julia compiler into MLIR that delivers domain-specific optimizations and GPU/TPU acceleration</a:t>
            </a:r>
            <a:endParaRPr sz="1700">
              <a:solidFill>
                <a:schemeClr val="dk1"/>
              </a:solidFill>
              <a:latin typeface="Helvetica Neue"/>
              <a:ea typeface="Helvetica Neue"/>
              <a:cs typeface="Helvetica Neue"/>
              <a:sym typeface="Helvetica Neue"/>
            </a:endParaRPr>
          </a:p>
          <a:p>
            <a:pPr indent="-336550" lvl="1" marL="927100" rtl="0" algn="l">
              <a:lnSpc>
                <a:spcPct val="90000"/>
              </a:lnSpc>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No-U-Turn-Sampler available on GitHub: </a:t>
            </a:r>
            <a:r>
              <a:rPr lang="en" sz="1700" u="sng">
                <a:solidFill>
                  <a:schemeClr val="hlink"/>
                </a:solidFill>
                <a:latin typeface="Helvetica Neue"/>
                <a:ea typeface="Helvetica Neue"/>
                <a:cs typeface="Helvetica Neue"/>
                <a:sym typeface="Helvetica Neue"/>
                <a:hlinkClick r:id="rId4"/>
              </a:rPr>
              <a:t>EnzymeAD/Reactant.jl</a:t>
            </a:r>
            <a:endParaRPr sz="1700">
              <a:solidFill>
                <a:schemeClr val="dk1"/>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SPT_cleanbeammap_100d_RGB_220smoothed_v1.png" id="716" name="Google Shape;716;p100"/>
          <p:cNvPicPr preferRelativeResize="0"/>
          <p:nvPr/>
        </p:nvPicPr>
        <p:blipFill rotWithShape="1">
          <a:blip r:embed="rId3">
            <a:alphaModFix/>
          </a:blip>
          <a:srcRect b="0" l="0" r="0" t="0"/>
          <a:stretch/>
        </p:blipFill>
        <p:spPr>
          <a:xfrm>
            <a:off x="2260670" y="-245848"/>
            <a:ext cx="5389347" cy="5389347"/>
          </a:xfrm>
          <a:prstGeom prst="rect">
            <a:avLst/>
          </a:prstGeom>
          <a:noFill/>
          <a:ln>
            <a:noFill/>
          </a:ln>
        </p:spPr>
      </p:pic>
      <p:sp>
        <p:nvSpPr>
          <p:cNvPr id="717" name="Google Shape;717;p100"/>
          <p:cNvSpPr txBox="1"/>
          <p:nvPr/>
        </p:nvSpPr>
        <p:spPr>
          <a:xfrm>
            <a:off x="212383" y="45863"/>
            <a:ext cx="2910936" cy="1020020"/>
          </a:xfrm>
          <a:prstGeom prst="rect">
            <a:avLst/>
          </a:prstGeom>
          <a:noFill/>
          <a:ln>
            <a:noFill/>
          </a:ln>
        </p:spPr>
        <p:txBody>
          <a:bodyPr anchorCtr="0" anchor="ctr" bIns="32750" lIns="32750" spcFirstLastPara="1" rIns="32750" wrap="square" tIns="32750">
            <a:spAutoFit/>
          </a:bodyPr>
          <a:lstStyle/>
          <a:p>
            <a:pPr indent="0" lvl="0" marL="0" marR="0" rtl="0" algn="l">
              <a:lnSpc>
                <a:spcPct val="100000"/>
              </a:lnSpc>
              <a:spcBef>
                <a:spcPts val="0"/>
              </a:spcBef>
              <a:spcAft>
                <a:spcPts val="0"/>
              </a:spcAft>
              <a:buClr>
                <a:srgbClr val="000000"/>
              </a:buClr>
              <a:buSzPts val="1500"/>
              <a:buFont typeface="Helvetica Neue"/>
              <a:buNone/>
            </a:pPr>
            <a:r>
              <a:rPr b="1" i="0" lang="en" sz="1500" u="none" cap="none" strike="noStrike">
                <a:solidFill>
                  <a:srgbClr val="000000"/>
                </a:solidFill>
                <a:latin typeface="Helvetica Neue"/>
                <a:ea typeface="Helvetica Neue"/>
                <a:cs typeface="Helvetica Neue"/>
                <a:sym typeface="Helvetica Neue"/>
              </a:rPr>
              <a:t>100 deg</a:t>
            </a:r>
            <a:r>
              <a:rPr b="1" baseline="30000" i="0" lang="en" sz="1500" u="none" cap="none" strike="noStrike">
                <a:solidFill>
                  <a:srgbClr val="000000"/>
                </a:solidFill>
                <a:latin typeface="Helvetica Neue"/>
                <a:ea typeface="Helvetica Neue"/>
                <a:cs typeface="Helvetica Neue"/>
                <a:sym typeface="Helvetica Neue"/>
              </a:rPr>
              <a:t>2</a:t>
            </a:r>
            <a:r>
              <a:rPr b="1" i="0" lang="en" sz="1500" u="none" cap="none" strike="noStrike">
                <a:solidFill>
                  <a:srgbClr val="000000"/>
                </a:solidFill>
                <a:latin typeface="Helvetica Neue"/>
                <a:ea typeface="Helvetica Neue"/>
                <a:cs typeface="Helvetica Neue"/>
                <a:sym typeface="Helvetica Neue"/>
              </a:rPr>
              <a:t> of SPT-3G sources</a:t>
            </a:r>
            <a:endParaRPr sz="900"/>
          </a:p>
          <a:p>
            <a:pPr indent="0" lvl="0" marL="0" marR="0" rtl="0" algn="l">
              <a:lnSpc>
                <a:spcPct val="100000"/>
              </a:lnSpc>
              <a:spcBef>
                <a:spcPts val="0"/>
              </a:spcBef>
              <a:spcAft>
                <a:spcPts val="0"/>
              </a:spcAft>
              <a:buClr>
                <a:srgbClr val="000000"/>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EB220C"/>
              </a:buClr>
              <a:buSzPts val="1500"/>
              <a:buFont typeface="Helvetica Neue"/>
              <a:buNone/>
            </a:pPr>
            <a:r>
              <a:rPr b="1" i="0" lang="en" sz="1500" u="none" cap="none" strike="noStrike">
                <a:solidFill>
                  <a:srgbClr val="EB220C"/>
                </a:solidFill>
                <a:latin typeface="Helvetica Neue"/>
                <a:ea typeface="Helvetica Neue"/>
                <a:cs typeface="Helvetica Neue"/>
                <a:sym typeface="Helvetica Neue"/>
              </a:rPr>
              <a:t>95 GHz</a:t>
            </a:r>
            <a:br>
              <a:rPr b="1" i="0" lang="en" sz="1500" u="none" cap="none" strike="noStrike">
                <a:solidFill>
                  <a:srgbClr val="000000"/>
                </a:solidFill>
                <a:latin typeface="Helvetica Neue"/>
                <a:ea typeface="Helvetica Neue"/>
                <a:cs typeface="Helvetica Neue"/>
                <a:sym typeface="Helvetica Neue"/>
              </a:rPr>
            </a:br>
            <a:r>
              <a:rPr b="1" i="0" lang="en" sz="1500" u="none" cap="none" strike="noStrike">
                <a:solidFill>
                  <a:srgbClr val="016D01"/>
                </a:solidFill>
                <a:latin typeface="Helvetica Neue"/>
                <a:ea typeface="Helvetica Neue"/>
                <a:cs typeface="Helvetica Neue"/>
                <a:sym typeface="Helvetica Neue"/>
              </a:rPr>
              <a:t>150 GHz</a:t>
            </a:r>
            <a:endParaRPr sz="900"/>
          </a:p>
          <a:p>
            <a:pPr indent="0" lvl="0" marL="0" marR="0" rtl="0" algn="l">
              <a:lnSpc>
                <a:spcPct val="100000"/>
              </a:lnSpc>
              <a:spcBef>
                <a:spcPts val="0"/>
              </a:spcBef>
              <a:spcAft>
                <a:spcPts val="0"/>
              </a:spcAft>
              <a:buClr>
                <a:srgbClr val="0076B9"/>
              </a:buClr>
              <a:buSzPts val="1500"/>
              <a:buFont typeface="Helvetica Neue"/>
              <a:buNone/>
            </a:pPr>
            <a:r>
              <a:rPr b="1" i="0" lang="en" sz="1500" u="none" cap="none" strike="noStrike">
                <a:solidFill>
                  <a:srgbClr val="0076B9"/>
                </a:solidFill>
                <a:latin typeface="Helvetica Neue"/>
                <a:ea typeface="Helvetica Neue"/>
                <a:cs typeface="Helvetica Neue"/>
                <a:sym typeface="Helvetica Neue"/>
              </a:rPr>
              <a:t>220 GHz</a:t>
            </a:r>
            <a:endParaRPr sz="900"/>
          </a:p>
        </p:txBody>
      </p:sp>
      <p:sp>
        <p:nvSpPr>
          <p:cNvPr id="718" name="Google Shape;718;p100"/>
          <p:cNvSpPr txBox="1"/>
          <p:nvPr/>
        </p:nvSpPr>
        <p:spPr>
          <a:xfrm>
            <a:off x="136389" y="1620870"/>
            <a:ext cx="2447297" cy="1655912"/>
          </a:xfrm>
          <a:prstGeom prst="rect">
            <a:avLst/>
          </a:prstGeom>
          <a:noFill/>
          <a:ln>
            <a:noFill/>
          </a:ln>
        </p:spPr>
        <p:txBody>
          <a:bodyPr anchorCtr="0" anchor="t" bIns="58925" lIns="58925" spcFirstLastPara="1" rIns="58925" wrap="square" tIns="58925">
            <a:spAutoFit/>
          </a:bodyPr>
          <a:lstStyle/>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2k SPT sources.</a:t>
            </a:r>
            <a:endParaRPr sz="2100">
              <a:latin typeface="Helvetica Neue"/>
              <a:ea typeface="Helvetica Neue"/>
              <a:cs typeface="Helvetica Neue"/>
              <a:sym typeface="Helvetica Neue"/>
            </a:endParaRPr>
          </a:p>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200k Herschel (FIR) sources.</a:t>
            </a:r>
            <a:endParaRPr sz="2100">
              <a:latin typeface="Helvetica Neue"/>
              <a:ea typeface="Helvetica Neue"/>
              <a:cs typeface="Helvetica Neue"/>
              <a:sym typeface="Helvetica Neue"/>
            </a:endParaRPr>
          </a:p>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225k MeerKAT (radio) sources.</a:t>
            </a:r>
            <a:endParaRPr sz="2100">
              <a:latin typeface="Helvetica Neue"/>
              <a:ea typeface="Helvetica Neue"/>
              <a:cs typeface="Helvetica Neue"/>
              <a:sym typeface="Helvetica Neue"/>
            </a:endParaRPr>
          </a:p>
        </p:txBody>
      </p:sp>
      <p:sp>
        <p:nvSpPr>
          <p:cNvPr id="719" name="Google Shape;719;p100"/>
          <p:cNvSpPr txBox="1"/>
          <p:nvPr>
            <p:ph idx="12" type="sldNum"/>
          </p:nvPr>
        </p:nvSpPr>
        <p:spPr>
          <a:xfrm>
            <a:off x="4482667" y="4878958"/>
            <a:ext cx="169736" cy="200918"/>
          </a:xfrm>
          <a:prstGeom prst="rect">
            <a:avLst/>
          </a:prstGeom>
          <a:noFill/>
          <a:ln>
            <a:noFill/>
          </a:ln>
        </p:spPr>
        <p:txBody>
          <a:bodyPr anchorCtr="0" anchor="t" bIns="32750" lIns="32750" spcFirstLastPara="1" rIns="32750" wrap="square" tIns="32750">
            <a:spAutoFit/>
          </a:bodyPr>
          <a:lstStyle/>
          <a:p>
            <a:pPr indent="0" lvl="0" marL="0" rtl="0" algn="ctr">
              <a:lnSpc>
                <a:spcPct val="100000"/>
              </a:lnSpc>
              <a:spcBef>
                <a:spcPts val="0"/>
              </a:spcBef>
              <a:spcAft>
                <a:spcPts val="0"/>
              </a:spcAft>
              <a:buClr>
                <a:srgbClr val="000000"/>
              </a:buClr>
              <a:buSzPts val="1200"/>
              <a:buFont typeface="Helvetica Neue Light"/>
              <a:buNone/>
            </a:pPr>
            <a:fld id="{00000000-1234-1234-1234-123412341234}" type="slidenum">
              <a:rPr lang="en" sz="1200">
                <a:latin typeface="Helvetica Neue Light"/>
                <a:ea typeface="Helvetica Neue Light"/>
                <a:cs typeface="Helvetica Neue Light"/>
                <a:sym typeface="Helvetica Neue Light"/>
              </a:rPr>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01"/>
          <p:cNvSpPr txBox="1"/>
          <p:nvPr>
            <p:ph type="title"/>
          </p:nvPr>
        </p:nvSpPr>
        <p:spPr>
          <a:xfrm>
            <a:off x="322945" y="133945"/>
            <a:ext cx="8460070" cy="1138588"/>
          </a:xfrm>
          <a:prstGeom prst="rect">
            <a:avLst/>
          </a:prstGeom>
        </p:spPr>
        <p:txBody>
          <a:bodyPr anchorCtr="0" anchor="ctr" bIns="32750" lIns="32750" spcFirstLastPara="1" rIns="32750" wrap="square" tIns="32750">
            <a:normAutofit fontScale="90000"/>
          </a:bodyPr>
          <a:lstStyle/>
          <a:p>
            <a:pPr indent="0" lvl="0" marL="0" rtl="0" algn="ctr">
              <a:spcBef>
                <a:spcPts val="0"/>
              </a:spcBef>
              <a:spcAft>
                <a:spcPts val="0"/>
              </a:spcAft>
              <a:buNone/>
            </a:pPr>
            <a:r>
              <a:rPr lang="en"/>
              <a:t>Search for the most distant dusty star forming galaxy</a:t>
            </a:r>
            <a:endParaRPr/>
          </a:p>
        </p:txBody>
      </p:sp>
      <p:sp>
        <p:nvSpPr>
          <p:cNvPr id="725" name="Google Shape;725;p101"/>
          <p:cNvSpPr txBox="1"/>
          <p:nvPr>
            <p:ph idx="12" type="sldNum"/>
          </p:nvPr>
        </p:nvSpPr>
        <p:spPr>
          <a:xfrm>
            <a:off x="4449997" y="4902398"/>
            <a:ext cx="239203" cy="183990"/>
          </a:xfrm>
          <a:prstGeom prst="rect">
            <a:avLst/>
          </a:prstGeom>
        </p:spPr>
        <p:txBody>
          <a:bodyPr anchorCtr="0" anchor="t" bIns="32750" lIns="32750" spcFirstLastPara="1" rIns="32750" wrap="square" tIns="32750">
            <a:spAutoFit/>
          </a:bodyPr>
          <a:lstStyle/>
          <a:p>
            <a:pPr indent="0" lvl="0" marL="0" rtl="0" algn="ctr">
              <a:spcBef>
                <a:spcPts val="0"/>
              </a:spcBef>
              <a:spcAft>
                <a:spcPts val="0"/>
              </a:spcAft>
              <a:buClr>
                <a:srgbClr val="000000"/>
              </a:buClr>
              <a:buSzPts val="1000"/>
              <a:buFont typeface="Helvetica Neue Light"/>
              <a:buNone/>
            </a:pPr>
            <a:fld id="{00000000-1234-1234-1234-123412341234}" type="slidenum">
              <a:rPr lang="en" sz="1000"/>
              <a:t>‹#›</a:t>
            </a:fld>
            <a:endParaRPr sz="1000"/>
          </a:p>
        </p:txBody>
      </p:sp>
      <p:pic>
        <p:nvPicPr>
          <p:cNvPr id="726" name="Google Shape;726;p101"/>
          <p:cNvPicPr preferRelativeResize="0"/>
          <p:nvPr/>
        </p:nvPicPr>
        <p:blipFill>
          <a:blip r:embed="rId3">
            <a:alphaModFix/>
          </a:blip>
          <a:stretch>
            <a:fillRect/>
          </a:stretch>
        </p:blipFill>
        <p:spPr>
          <a:xfrm>
            <a:off x="3613816" y="1410539"/>
            <a:ext cx="3876925" cy="2894432"/>
          </a:xfrm>
          <a:prstGeom prst="rect">
            <a:avLst/>
          </a:prstGeom>
          <a:noFill/>
          <a:ln>
            <a:noFill/>
          </a:ln>
        </p:spPr>
      </p:pic>
      <p:sp>
        <p:nvSpPr>
          <p:cNvPr id="727" name="Google Shape;727;p101"/>
          <p:cNvSpPr txBox="1"/>
          <p:nvPr/>
        </p:nvSpPr>
        <p:spPr>
          <a:xfrm>
            <a:off x="402328" y="1510339"/>
            <a:ext cx="3074203" cy="3214371"/>
          </a:xfrm>
          <a:prstGeom prst="rect">
            <a:avLst/>
          </a:prstGeom>
          <a:noFill/>
          <a:ln>
            <a:noFill/>
          </a:ln>
        </p:spPr>
        <p:txBody>
          <a:bodyPr anchorCtr="0" anchor="t" bIns="58925" lIns="58925" spcFirstLastPara="1" rIns="58925" wrap="square" tIns="58925">
            <a:spAutoFit/>
          </a:bodyPr>
          <a:lstStyle/>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78 candidate sources found to have no other matches</a:t>
            </a:r>
            <a:endParaRPr sz="2100">
              <a:latin typeface="Helvetica Neue"/>
              <a:ea typeface="Helvetica Neue"/>
              <a:cs typeface="Helvetica Neue"/>
              <a:sym typeface="Helvetica Neue"/>
            </a:endParaRPr>
          </a:p>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11 very high redshift candidates selected after visual inspection</a:t>
            </a:r>
            <a:endParaRPr sz="2100">
              <a:latin typeface="Helvetica Neue"/>
              <a:ea typeface="Helvetica Neue"/>
              <a:cs typeface="Helvetica Neue"/>
              <a:sym typeface="Helvetica Neue"/>
            </a:endParaRPr>
          </a:p>
          <a:p>
            <a:pPr indent="-273050" lvl="0" marL="292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ALMA program approved for spectroscopic confirmation</a:t>
            </a:r>
            <a:endParaRPr sz="2100">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02"/>
          <p:cNvSpPr txBox="1"/>
          <p:nvPr>
            <p:ph type="title"/>
          </p:nvPr>
        </p:nvSpPr>
        <p:spPr>
          <a:xfrm>
            <a:off x="669727" y="234404"/>
            <a:ext cx="7676100" cy="572400"/>
          </a:xfrm>
          <a:prstGeom prst="rect">
            <a:avLst/>
          </a:prstGeom>
          <a:noFill/>
          <a:ln>
            <a:noFill/>
          </a:ln>
        </p:spPr>
        <p:txBody>
          <a:bodyPr anchorCtr="0" anchor="ctr" bIns="32750" lIns="32750" spcFirstLastPara="1" rIns="32750" wrap="square" tIns="32750">
            <a:normAutofit/>
          </a:bodyPr>
          <a:lstStyle/>
          <a:p>
            <a:pPr indent="0" lvl="0" marL="0" marR="0" rtl="0" algn="ctr">
              <a:lnSpc>
                <a:spcPct val="100000"/>
              </a:lnSpc>
              <a:spcBef>
                <a:spcPts val="0"/>
              </a:spcBef>
              <a:spcAft>
                <a:spcPts val="0"/>
              </a:spcAft>
              <a:buClr>
                <a:srgbClr val="000000"/>
              </a:buClr>
              <a:buSzPts val="4100"/>
              <a:buFont typeface="Helvetica Neue Light"/>
              <a:buNone/>
            </a:pPr>
            <a:r>
              <a:rPr b="1" lang="en" sz="4100">
                <a:latin typeface="Helvetica Neue"/>
                <a:ea typeface="Helvetica Neue"/>
                <a:cs typeface="Helvetica Neue"/>
                <a:sym typeface="Helvetica Neue"/>
              </a:rPr>
              <a:t>Astro+AI Gameplan</a:t>
            </a:r>
            <a:endParaRPr b="1">
              <a:latin typeface="Helvetica Neue"/>
              <a:ea typeface="Helvetica Neue"/>
              <a:cs typeface="Helvetica Neue"/>
              <a:sym typeface="Helvetica Neue"/>
            </a:endParaRPr>
          </a:p>
        </p:txBody>
      </p:sp>
      <p:sp>
        <p:nvSpPr>
          <p:cNvPr id="733" name="Google Shape;733;p102"/>
          <p:cNvSpPr txBox="1"/>
          <p:nvPr>
            <p:ph idx="1" type="body"/>
          </p:nvPr>
        </p:nvSpPr>
        <p:spPr>
          <a:xfrm>
            <a:off x="311608" y="879140"/>
            <a:ext cx="3818400" cy="3815700"/>
          </a:xfrm>
          <a:prstGeom prst="rect">
            <a:avLst/>
          </a:prstGeom>
          <a:noFill/>
          <a:ln>
            <a:noFill/>
          </a:ln>
        </p:spPr>
        <p:txBody>
          <a:bodyPr anchorCtr="0" anchor="ctr" bIns="32750" lIns="32750" spcFirstLastPara="1" rIns="32750" wrap="square" tIns="32750">
            <a:normAutofit/>
          </a:bodyPr>
          <a:lstStyle/>
          <a:p>
            <a:pPr indent="-184150" lvl="0" marL="190500" rtl="0" algn="l">
              <a:lnSpc>
                <a:spcPct val="100000"/>
              </a:lnSpc>
              <a:spcBef>
                <a:spcPts val="0"/>
              </a:spcBef>
              <a:spcAft>
                <a:spcPts val="0"/>
              </a:spcAft>
              <a:buClr>
                <a:srgbClr val="000000"/>
              </a:buClr>
              <a:buSzPts val="1100"/>
              <a:buFont typeface="Helvetica Neue Light"/>
              <a:buChar char="•"/>
            </a:pPr>
            <a:r>
              <a:rPr lang="en" sz="1500"/>
              <a:t>Part 1: First 20 months</a:t>
            </a:r>
            <a:endParaRPr/>
          </a:p>
          <a:p>
            <a:pPr indent="-184150" lvl="0" marL="190500" rtl="0" algn="l">
              <a:lnSpc>
                <a:spcPct val="100000"/>
              </a:lnSpc>
              <a:spcBef>
                <a:spcPts val="1700"/>
              </a:spcBef>
              <a:spcAft>
                <a:spcPts val="0"/>
              </a:spcAft>
              <a:buClr>
                <a:srgbClr val="000000"/>
              </a:buClr>
              <a:buSzPts val="1100"/>
              <a:buFont typeface="Helvetica Neue Light"/>
              <a:buChar char="•"/>
            </a:pPr>
            <a:r>
              <a:rPr lang="en" sz="1500"/>
              <a:t>Automate Bayesian inference for source associations [Astro+AI] </a:t>
            </a:r>
            <a:endParaRPr/>
          </a:p>
          <a:p>
            <a:pPr indent="-184150" lvl="0" marL="190500" rtl="0" algn="l">
              <a:lnSpc>
                <a:spcPct val="100000"/>
              </a:lnSpc>
              <a:spcBef>
                <a:spcPts val="1700"/>
              </a:spcBef>
              <a:spcAft>
                <a:spcPts val="0"/>
              </a:spcAft>
              <a:buClr>
                <a:srgbClr val="000000"/>
              </a:buClr>
              <a:buSzPts val="1100"/>
              <a:buFont typeface="Helvetica Neue Light"/>
              <a:buChar char="•"/>
            </a:pPr>
            <a:r>
              <a:rPr lang="en" sz="1500"/>
              <a:t>What we need?</a:t>
            </a:r>
            <a:endParaRPr/>
          </a:p>
          <a:p>
            <a:pPr indent="-184150" lvl="1" marL="381000" rtl="0" algn="l">
              <a:lnSpc>
                <a:spcPct val="100000"/>
              </a:lnSpc>
              <a:spcBef>
                <a:spcPts val="1700"/>
              </a:spcBef>
              <a:spcAft>
                <a:spcPts val="0"/>
              </a:spcAft>
              <a:buClr>
                <a:srgbClr val="000000"/>
              </a:buClr>
              <a:buSzPts val="1100"/>
              <a:buFont typeface="Helvetica Neue Light"/>
              <a:buChar char="•"/>
            </a:pPr>
            <a:r>
              <a:rPr lang="en" sz="1500"/>
              <a:t> Forward models amenable to differentiable and probabilistic programming</a:t>
            </a:r>
            <a:endParaRPr/>
          </a:p>
          <a:p>
            <a:pPr indent="-184150" lvl="0" marL="190500" rtl="0" algn="l">
              <a:lnSpc>
                <a:spcPct val="100000"/>
              </a:lnSpc>
              <a:spcBef>
                <a:spcPts val="1700"/>
              </a:spcBef>
              <a:spcAft>
                <a:spcPts val="0"/>
              </a:spcAft>
              <a:buClr>
                <a:srgbClr val="000000"/>
              </a:buClr>
              <a:buSzPts val="1100"/>
              <a:buFont typeface="Helvetica Neue Light"/>
              <a:buChar char="•"/>
            </a:pPr>
            <a:r>
              <a:rPr lang="en" sz="1500"/>
              <a:t>How?</a:t>
            </a:r>
            <a:endParaRPr/>
          </a:p>
          <a:p>
            <a:pPr indent="-184150" lvl="1" marL="381000" rtl="0" algn="l">
              <a:lnSpc>
                <a:spcPct val="100000"/>
              </a:lnSpc>
              <a:spcBef>
                <a:spcPts val="1700"/>
              </a:spcBef>
              <a:spcAft>
                <a:spcPts val="0"/>
              </a:spcAft>
              <a:buClr>
                <a:srgbClr val="000000"/>
              </a:buClr>
              <a:buSzPts val="1100"/>
              <a:buFont typeface="Helvetica Neue Light"/>
              <a:buChar char="•"/>
            </a:pPr>
            <a:r>
              <a:rPr lang="en" sz="1500"/>
              <a:t>We can use empirical source population models to create mock mm-wave catalogs and associate a SED to each source.</a:t>
            </a:r>
            <a:endParaRPr/>
          </a:p>
          <a:p>
            <a:pPr indent="-184150" lvl="1" marL="381000" rtl="0" algn="l">
              <a:lnSpc>
                <a:spcPct val="100000"/>
              </a:lnSpc>
              <a:spcBef>
                <a:spcPts val="1700"/>
              </a:spcBef>
              <a:spcAft>
                <a:spcPts val="0"/>
              </a:spcAft>
              <a:buClr>
                <a:srgbClr val="000000"/>
              </a:buClr>
              <a:buSzPts val="1100"/>
              <a:buFont typeface="Helvetica Neue Light"/>
              <a:buChar char="•"/>
            </a:pPr>
            <a:r>
              <a:rPr lang="en" sz="1500"/>
              <a:t>Train forward model using these mock catalogs.</a:t>
            </a:r>
            <a:endParaRPr/>
          </a:p>
        </p:txBody>
      </p:sp>
      <p:pic>
        <p:nvPicPr>
          <p:cNvPr descr="allsrcs_simple_16apr24.pdf" id="734" name="Google Shape;734;p102"/>
          <p:cNvPicPr preferRelativeResize="0"/>
          <p:nvPr/>
        </p:nvPicPr>
        <p:blipFill rotWithShape="1">
          <a:blip r:embed="rId3">
            <a:alphaModFix/>
          </a:blip>
          <a:srcRect b="0" l="0" r="0" t="0"/>
          <a:stretch/>
        </p:blipFill>
        <p:spPr>
          <a:xfrm>
            <a:off x="4173720" y="890607"/>
            <a:ext cx="3553739" cy="2234093"/>
          </a:xfrm>
          <a:prstGeom prst="rect">
            <a:avLst/>
          </a:prstGeom>
          <a:noFill/>
          <a:ln>
            <a:noFill/>
          </a:ln>
        </p:spPr>
      </p:pic>
      <p:pic>
        <p:nvPicPr>
          <p:cNvPr descr="remake_ngts_winter_2019-2023_tau_deconv_ptsrc_rms_16apr24.pdf" id="735" name="Google Shape;735;p102"/>
          <p:cNvPicPr preferRelativeResize="0"/>
          <p:nvPr/>
        </p:nvPicPr>
        <p:blipFill rotWithShape="1">
          <a:blip r:embed="rId4">
            <a:alphaModFix/>
          </a:blip>
          <a:srcRect b="0" l="0" r="0" t="0"/>
          <a:stretch/>
        </p:blipFill>
        <p:spPr>
          <a:xfrm>
            <a:off x="4633715" y="3141982"/>
            <a:ext cx="2863747" cy="1955585"/>
          </a:xfrm>
          <a:prstGeom prst="rect">
            <a:avLst/>
          </a:prstGeom>
          <a:noFill/>
          <a:ln>
            <a:noFill/>
          </a:ln>
        </p:spPr>
      </p:pic>
      <p:sp>
        <p:nvSpPr>
          <p:cNvPr id="736" name="Google Shape;736;p102"/>
          <p:cNvSpPr txBox="1"/>
          <p:nvPr>
            <p:ph idx="12" type="sldNum"/>
          </p:nvPr>
        </p:nvSpPr>
        <p:spPr>
          <a:xfrm>
            <a:off x="4437983" y="4878958"/>
            <a:ext cx="258900" cy="200400"/>
          </a:xfrm>
          <a:prstGeom prst="rect">
            <a:avLst/>
          </a:prstGeom>
          <a:noFill/>
          <a:ln>
            <a:noFill/>
          </a:ln>
        </p:spPr>
        <p:txBody>
          <a:bodyPr anchorCtr="0" anchor="t" bIns="32750" lIns="32750" spcFirstLastPara="1" rIns="32750" wrap="square" tIns="32750">
            <a:spAutoFit/>
          </a:bodyPr>
          <a:lstStyle/>
          <a:p>
            <a:pPr indent="0" lvl="0" marL="0" rtl="0" algn="ctr">
              <a:lnSpc>
                <a:spcPct val="100000"/>
              </a:lnSpc>
              <a:spcBef>
                <a:spcPts val="0"/>
              </a:spcBef>
              <a:spcAft>
                <a:spcPts val="0"/>
              </a:spcAft>
              <a:buClr>
                <a:srgbClr val="000000"/>
              </a:buClr>
              <a:buSzPts val="1200"/>
              <a:buFont typeface="Helvetica Neue Light"/>
              <a:buNone/>
            </a:pPr>
            <a:fld id="{00000000-1234-1234-1234-123412341234}" type="slidenum">
              <a:rPr lang="en" sz="1200">
                <a:latin typeface="Helvetica Neue Light"/>
                <a:ea typeface="Helvetica Neue Light"/>
                <a:cs typeface="Helvetica Neue Light"/>
                <a:sym typeface="Helvetica Neue Light"/>
              </a:rPr>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3"/>
          <p:cNvSpPr txBox="1"/>
          <p:nvPr/>
        </p:nvSpPr>
        <p:spPr>
          <a:xfrm>
            <a:off x="0" y="151200"/>
            <a:ext cx="9208266" cy="558457"/>
          </a:xfrm>
          <a:prstGeom prst="rect">
            <a:avLst/>
          </a:prstGeom>
          <a:noFill/>
          <a:ln>
            <a:noFill/>
          </a:ln>
        </p:spPr>
        <p:txBody>
          <a:bodyPr anchorCtr="0" anchor="ctr" bIns="33350" lIns="33350" spcFirstLastPara="1" rIns="33350" wrap="square" tIns="33350">
            <a:spAutoFit/>
          </a:bodyPr>
          <a:lstStyle/>
          <a:p>
            <a:pPr indent="0" lvl="0" marL="0" marR="0" rtl="0" algn="ctr">
              <a:lnSpc>
                <a:spcPct val="100000"/>
              </a:lnSpc>
              <a:spcBef>
                <a:spcPts val="0"/>
              </a:spcBef>
              <a:spcAft>
                <a:spcPts val="0"/>
              </a:spcAft>
              <a:buClr>
                <a:srgbClr val="000000"/>
              </a:buClr>
              <a:buSzPts val="4000"/>
              <a:buFont typeface="Helvetica Neue"/>
              <a:buNone/>
            </a:pPr>
            <a:r>
              <a:rPr b="1" lang="en" sz="4000">
                <a:latin typeface="Helvetica Neue"/>
                <a:ea typeface="Helvetica Neue"/>
                <a:cs typeface="Helvetica Neue"/>
                <a:sym typeface="Helvetica Neue"/>
              </a:rPr>
              <a:t>AI Gameplan</a:t>
            </a:r>
            <a:endParaRPr sz="900"/>
          </a:p>
        </p:txBody>
      </p:sp>
      <p:sp>
        <p:nvSpPr>
          <p:cNvPr id="742" name="Google Shape;742;p103"/>
          <p:cNvSpPr txBox="1"/>
          <p:nvPr/>
        </p:nvSpPr>
        <p:spPr>
          <a:xfrm>
            <a:off x="97800" y="1193050"/>
            <a:ext cx="8899453" cy="3202822"/>
          </a:xfrm>
          <a:prstGeom prst="rect">
            <a:avLst/>
          </a:prstGeom>
          <a:noFill/>
          <a:ln>
            <a:noFill/>
          </a:ln>
        </p:spPr>
        <p:txBody>
          <a:bodyPr anchorCtr="0" anchor="t" bIns="93125" lIns="93125" spcFirstLastPara="1" rIns="93125" wrap="square" tIns="93125">
            <a:noAutofit/>
          </a:bodyPr>
          <a:lstStyle/>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Natively combining Differentiation with Optimization has been quite successful</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Automatically generate backwards pass, previously hand-written</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b="1" lang="en" sz="2100">
                <a:latin typeface="Helvetica Neue"/>
                <a:ea typeface="Helvetica Neue"/>
                <a:cs typeface="Helvetica Neue"/>
                <a:sym typeface="Helvetica Neue"/>
              </a:rPr>
              <a:t>Performance improvements enable new science</a:t>
            </a:r>
            <a:endParaRPr sz="2100">
              <a:latin typeface="Helvetica Neue"/>
              <a:ea typeface="Helvetica Neue"/>
              <a:cs typeface="Helvetica Neue"/>
              <a:sym typeface="Helvetica Neu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4"/>
          <p:cNvSpPr txBox="1"/>
          <p:nvPr/>
        </p:nvSpPr>
        <p:spPr>
          <a:xfrm>
            <a:off x="0" y="151200"/>
            <a:ext cx="9208200" cy="683100"/>
          </a:xfrm>
          <a:prstGeom prst="rect">
            <a:avLst/>
          </a:prstGeom>
          <a:noFill/>
          <a:ln>
            <a:noFill/>
          </a:ln>
        </p:spPr>
        <p:txBody>
          <a:bodyPr anchorCtr="0" anchor="ctr" bIns="33350" lIns="33350" spcFirstLastPara="1" rIns="33350" wrap="square" tIns="33350">
            <a:spAutoFit/>
          </a:bodyPr>
          <a:lstStyle/>
          <a:p>
            <a:pPr indent="0" lvl="0" marL="0" marR="0" rtl="0" algn="ctr">
              <a:lnSpc>
                <a:spcPct val="100000"/>
              </a:lnSpc>
              <a:spcBef>
                <a:spcPts val="0"/>
              </a:spcBef>
              <a:spcAft>
                <a:spcPts val="0"/>
              </a:spcAft>
              <a:buClr>
                <a:srgbClr val="000000"/>
              </a:buClr>
              <a:buSzPts val="4000"/>
              <a:buFont typeface="Helvetica Neue"/>
              <a:buNone/>
            </a:pPr>
            <a:r>
              <a:rPr b="1" lang="en" sz="4000">
                <a:latin typeface="Helvetica Neue"/>
                <a:ea typeface="Helvetica Neue"/>
                <a:cs typeface="Helvetica Neue"/>
                <a:sym typeface="Helvetica Neue"/>
              </a:rPr>
              <a:t>AI Gameplan</a:t>
            </a:r>
            <a:endParaRPr sz="900"/>
          </a:p>
        </p:txBody>
      </p:sp>
      <p:sp>
        <p:nvSpPr>
          <p:cNvPr id="748" name="Google Shape;748;p104"/>
          <p:cNvSpPr txBox="1"/>
          <p:nvPr/>
        </p:nvSpPr>
        <p:spPr>
          <a:xfrm>
            <a:off x="97800" y="1193050"/>
            <a:ext cx="8899500" cy="3202800"/>
          </a:xfrm>
          <a:prstGeom prst="rect">
            <a:avLst/>
          </a:prstGeom>
          <a:noFill/>
          <a:ln>
            <a:noFill/>
          </a:ln>
        </p:spPr>
        <p:txBody>
          <a:bodyPr anchorCtr="0" anchor="t" bIns="93125" lIns="93125" spcFirstLastPara="1" rIns="93125" wrap="square" tIns="93125">
            <a:noAutofit/>
          </a:bodyPr>
          <a:lstStyle/>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Natively combining Differentiation with Optimization has been quite successful</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Automatically generate backwards pass, previously hand-written</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Performance improvements enable new science</a:t>
            </a:r>
            <a:br>
              <a:rPr lang="en" sz="2100">
                <a:latin typeface="Helvetica Neue"/>
                <a:ea typeface="Helvetica Neue"/>
                <a:cs typeface="Helvetica Neue"/>
                <a:sym typeface="Helvetica Neue"/>
              </a:rPr>
            </a:br>
            <a:endParaRPr sz="2100">
              <a:latin typeface="Helvetica Neue"/>
              <a:ea typeface="Helvetica Neue"/>
              <a:cs typeface="Helvetica Neue"/>
              <a:sym typeface="Helvetica Neue"/>
            </a:endParaRPr>
          </a:p>
          <a:p>
            <a:pPr indent="-374650" lvl="0" marL="469900" rtl="0" algn="l">
              <a:spcBef>
                <a:spcPts val="0"/>
              </a:spcBef>
              <a:spcAft>
                <a:spcPts val="0"/>
              </a:spcAft>
              <a:buSzPts val="2100"/>
              <a:buFont typeface="Helvetica Neue"/>
              <a:buChar char="●"/>
            </a:pPr>
            <a:r>
              <a:rPr lang="en" sz="2100">
                <a:latin typeface="Helvetica Neue"/>
                <a:ea typeface="Helvetica Neue"/>
                <a:cs typeface="Helvetica Neue"/>
                <a:sym typeface="Helvetica Neue"/>
              </a:rPr>
              <a:t>Automating solvers (i.e. bayesian inference) is more complicated</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lang="en" sz="2100">
                <a:latin typeface="Helvetica Neue"/>
                <a:ea typeface="Helvetica Neue"/>
                <a:cs typeface="Helvetica Neue"/>
                <a:sym typeface="Helvetica Neue"/>
              </a:rPr>
              <a:t>Uses differentiation for continuous variables, but our solver must also handle discrete decisions and higher-level algorithms</a:t>
            </a:r>
            <a:endParaRPr sz="2100">
              <a:latin typeface="Helvetica Neue"/>
              <a:ea typeface="Helvetica Neue"/>
              <a:cs typeface="Helvetica Neue"/>
              <a:sym typeface="Helvetica Neue"/>
            </a:endParaRPr>
          </a:p>
          <a:p>
            <a:pPr indent="-361950" lvl="1" marL="927100" rtl="0" algn="l">
              <a:spcBef>
                <a:spcPts val="0"/>
              </a:spcBef>
              <a:spcAft>
                <a:spcPts val="0"/>
              </a:spcAft>
              <a:buSzPts val="2100"/>
              <a:buFont typeface="Helvetica Neue"/>
              <a:buChar char="○"/>
            </a:pPr>
            <a:r>
              <a:rPr b="1" lang="en" sz="2100">
                <a:latin typeface="Helvetica Neue"/>
                <a:ea typeface="Helvetica Neue"/>
                <a:cs typeface="Helvetica Neue"/>
                <a:sym typeface="Helvetica Neue"/>
              </a:rPr>
              <a:t>Goal: Build first-class probabilistic programming with solver into the compiler (enabling optimization, discrete choices, hybrid neural+classical solvers, etc)</a:t>
            </a:r>
            <a:endParaRPr b="1" sz="2100">
              <a:latin typeface="Helvetica Neue"/>
              <a:ea typeface="Helvetica Neue"/>
              <a:cs typeface="Helvetica Neue"/>
              <a:sym typeface="Helvetica Neue"/>
            </a:endParaRPr>
          </a:p>
          <a:p>
            <a:pPr indent="0" lvl="0" marL="0" rtl="0" algn="l">
              <a:spcBef>
                <a:spcPts val="0"/>
              </a:spcBef>
              <a:spcAft>
                <a:spcPts val="0"/>
              </a:spcAft>
              <a:buNone/>
            </a:pPr>
            <a:r>
              <a:t/>
            </a:r>
            <a:endParaRPr sz="2100">
              <a:latin typeface="Helvetica Neue"/>
              <a:ea typeface="Helvetica Neue"/>
              <a:cs typeface="Helvetica Neue"/>
              <a:sym typeface="Helvetica Neu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05"/>
          <p:cNvSpPr txBox="1"/>
          <p:nvPr>
            <p:ph type="title"/>
          </p:nvPr>
        </p:nvSpPr>
        <p:spPr>
          <a:xfrm>
            <a:off x="311700" y="102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 Methods &amp; Approaches</a:t>
            </a:r>
            <a:endParaRPr/>
          </a:p>
        </p:txBody>
      </p:sp>
      <p:sp>
        <p:nvSpPr>
          <p:cNvPr id="754" name="Google Shape;754;p105"/>
          <p:cNvSpPr txBox="1"/>
          <p:nvPr>
            <p:ph idx="1" type="body"/>
          </p:nvPr>
        </p:nvSpPr>
        <p:spPr>
          <a:xfrm>
            <a:off x="311700" y="874650"/>
            <a:ext cx="8520600" cy="3694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300">
                <a:solidFill>
                  <a:schemeClr val="dk1"/>
                </a:solidFill>
              </a:rPr>
              <a:t>Methods &amp; Approaches (5-7 minutes </a:t>
            </a:r>
            <a:r>
              <a:rPr b="1" i="1" lang="en" sz="1300">
                <a:solidFill>
                  <a:schemeClr val="dk1"/>
                </a:solidFill>
              </a:rPr>
              <a:t>AI side only</a:t>
            </a:r>
            <a:r>
              <a:rPr b="1" lang="en" sz="1300">
                <a:solidFill>
                  <a:schemeClr val="dk1"/>
                </a:solidFill>
              </a:rPr>
              <a:t>)</a:t>
            </a:r>
            <a:endParaRPr b="1" sz="13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What methods are being used?</a:t>
            </a:r>
            <a:br>
              <a:rPr b="1" lang="en" sz="1200">
                <a:solidFill>
                  <a:schemeClr val="dk1"/>
                </a:solidFill>
              </a:rPr>
            </a:br>
            <a:r>
              <a:rPr lang="en" sz="1200">
                <a:solidFill>
                  <a:schemeClr val="dk1"/>
                </a:solidFill>
              </a:rPr>
              <a:t>Focus on the AI or computational techniques applied (e.g., machine learning models, natural language processing, simulations).</a:t>
            </a:r>
            <a:br>
              <a:rPr lang="en" sz="1200">
                <a:solidFill>
                  <a:schemeClr val="dk1"/>
                </a:solidFill>
              </a:rPr>
            </a:b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Why these methods?</a:t>
            </a:r>
            <a:br>
              <a:rPr b="1" lang="en" sz="1200">
                <a:solidFill>
                  <a:schemeClr val="dk1"/>
                </a:solidFill>
              </a:rPr>
            </a:br>
            <a:r>
              <a:rPr lang="en" sz="1200">
                <a:solidFill>
                  <a:schemeClr val="dk1"/>
                </a:solidFill>
              </a:rPr>
              <a:t>Briefly explain why these approaches are suitable for the problem and how they compare to other approaches. </a:t>
            </a:r>
            <a:endParaRPr sz="1200">
              <a:solidFill>
                <a:schemeClr val="dk1"/>
              </a:solidFill>
            </a:endParaRPr>
          </a:p>
          <a:p>
            <a:pPr indent="0" lvl="0" marL="457200" rtl="0" algn="l">
              <a:lnSpc>
                <a:spcPct val="100000"/>
              </a:lnSpc>
              <a:spcBef>
                <a:spcPts val="0"/>
              </a:spcBef>
              <a:spcAft>
                <a:spcPts val="0"/>
              </a:spcAft>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If not commonly used: how do they work at a high level?</a:t>
            </a:r>
            <a:br>
              <a:rPr b="1" lang="en" sz="1200">
                <a:solidFill>
                  <a:schemeClr val="dk1"/>
                </a:solidFill>
              </a:rPr>
            </a:br>
            <a:r>
              <a:rPr lang="en" sz="1200">
                <a:solidFill>
                  <a:schemeClr val="dk1"/>
                </a:solidFill>
              </a:rPr>
              <a:t>Avoid technical jargon—use intuitive explanations or diagrams to illustrate the process. </a:t>
            </a:r>
            <a:r>
              <a:rPr i="1" lang="en" sz="1200">
                <a:solidFill>
                  <a:schemeClr val="dk1"/>
                </a:solidFill>
              </a:rPr>
              <a:t>Make sure you define any acronyms!</a:t>
            </a:r>
            <a:endParaRPr i="1" sz="1200">
              <a:solidFill>
                <a:schemeClr val="dk1"/>
              </a:solidFill>
            </a:endParaRPr>
          </a:p>
          <a:p>
            <a:pPr indent="0" lvl="0" marL="457200" rtl="0" algn="l">
              <a:lnSpc>
                <a:spcPct val="100000"/>
              </a:lnSpc>
              <a:spcBef>
                <a:spcPts val="0"/>
              </a:spcBef>
              <a:spcAft>
                <a:spcPts val="0"/>
              </a:spcAft>
              <a:buNone/>
            </a:pPr>
            <a:r>
              <a:t/>
            </a:r>
            <a:endParaRPr i="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With regard to any AI models in it would be great if speakers could note specifically:</a:t>
            </a:r>
            <a:endParaRPr sz="1200">
              <a:solidFill>
                <a:schemeClr val="dk1"/>
              </a:solidFill>
            </a:endParaRPr>
          </a:p>
          <a:p>
            <a:pPr indent="-304800" lvl="0" marL="914400" rtl="0" algn="l">
              <a:lnSpc>
                <a:spcPct val="100000"/>
              </a:lnSpc>
              <a:spcBef>
                <a:spcPts val="0"/>
              </a:spcBef>
              <a:spcAft>
                <a:spcPts val="0"/>
              </a:spcAft>
              <a:buClr>
                <a:schemeClr val="dk1"/>
              </a:buClr>
              <a:buSzPts val="1200"/>
              <a:buChar char="●"/>
            </a:pPr>
            <a:r>
              <a:rPr lang="en" sz="1200">
                <a:solidFill>
                  <a:schemeClr val="dk1"/>
                </a:solidFill>
              </a:rPr>
              <a:t>What the inputs/outputs are,</a:t>
            </a:r>
            <a:endParaRPr sz="1200">
              <a:solidFill>
                <a:schemeClr val="dk1"/>
              </a:solidFill>
            </a:endParaRPr>
          </a:p>
          <a:p>
            <a:pPr indent="-304800" lvl="0" marL="914400" rtl="0" algn="l">
              <a:lnSpc>
                <a:spcPct val="100000"/>
              </a:lnSpc>
              <a:spcBef>
                <a:spcPts val="0"/>
              </a:spcBef>
              <a:spcAft>
                <a:spcPts val="0"/>
              </a:spcAft>
              <a:buClr>
                <a:schemeClr val="dk1"/>
              </a:buClr>
              <a:buSzPts val="1200"/>
              <a:buChar char="●"/>
            </a:pPr>
            <a:r>
              <a:rPr lang="en" sz="1200">
                <a:solidFill>
                  <a:schemeClr val="dk1"/>
                </a:solidFill>
              </a:rPr>
              <a:t>What the usual or baseline approach is,</a:t>
            </a:r>
            <a:endParaRPr sz="1200">
              <a:solidFill>
                <a:schemeClr val="dk1"/>
              </a:solidFill>
            </a:endParaRPr>
          </a:p>
          <a:p>
            <a:pPr indent="-304800" lvl="0" marL="914400" rtl="0" algn="l">
              <a:lnSpc>
                <a:spcPct val="100000"/>
              </a:lnSpc>
              <a:spcBef>
                <a:spcPts val="0"/>
              </a:spcBef>
              <a:spcAft>
                <a:spcPts val="0"/>
              </a:spcAft>
              <a:buClr>
                <a:schemeClr val="dk1"/>
              </a:buClr>
              <a:buSzPts val="1200"/>
              <a:buChar char="●"/>
            </a:pPr>
            <a:r>
              <a:rPr lang="en" sz="1200">
                <a:solidFill>
                  <a:schemeClr val="dk1"/>
                </a:solidFill>
              </a:rPr>
              <a:t>Where that breaks down,</a:t>
            </a:r>
            <a:endParaRPr sz="1200">
              <a:solidFill>
                <a:schemeClr val="dk1"/>
              </a:solidFill>
            </a:endParaRPr>
          </a:p>
          <a:p>
            <a:pPr indent="-304800" lvl="0" marL="914400" rtl="0" algn="l">
              <a:lnSpc>
                <a:spcPct val="100000"/>
              </a:lnSpc>
              <a:spcBef>
                <a:spcPts val="0"/>
              </a:spcBef>
              <a:spcAft>
                <a:spcPts val="0"/>
              </a:spcAft>
              <a:buClr>
                <a:schemeClr val="dk1"/>
              </a:buClr>
              <a:buSzPts val="1200"/>
              <a:buChar char="●"/>
            </a:pPr>
            <a:r>
              <a:rPr lang="en" sz="1200">
                <a:solidFill>
                  <a:schemeClr val="dk1"/>
                </a:solidFill>
              </a:rPr>
              <a:t>And how the developed approach improves on that.</a:t>
            </a:r>
            <a:endParaRPr sz="12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id="759" name="Google Shape;759;p106"/>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760" name="Google Shape;760;p106"/>
          <p:cNvSpPr txBox="1"/>
          <p:nvPr>
            <p:ph idx="1" type="body"/>
          </p:nvPr>
        </p:nvSpPr>
        <p:spPr>
          <a:xfrm>
            <a:off x="3181500" y="4217013"/>
            <a:ext cx="5962500" cy="952200"/>
          </a:xfrm>
          <a:prstGeom prst="rect">
            <a:avLst/>
          </a:prstGeom>
          <a:solidFill>
            <a:schemeClr val="accent5"/>
          </a:solidFill>
          <a:ln cap="flat" cmpd="sng" w="9525">
            <a:solidFill>
              <a:srgbClr val="FFFFFF"/>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2400"/>
              <a:buNone/>
            </a:pPr>
            <a:r>
              <a:t/>
            </a:r>
            <a:endParaRPr b="1"/>
          </a:p>
        </p:txBody>
      </p:sp>
      <p:sp>
        <p:nvSpPr>
          <p:cNvPr id="761" name="Google Shape;761;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762" name="Google Shape;762;p106"/>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l">
              <a:spcBef>
                <a:spcPts val="0"/>
              </a:spcBef>
              <a:spcAft>
                <a:spcPts val="0"/>
              </a:spcAft>
              <a:buSzPts val="990"/>
              <a:buNone/>
            </a:pPr>
            <a:r>
              <a:rPr lang="en"/>
              <a:t>Status of the Project</a:t>
            </a:r>
            <a:endParaRPr/>
          </a:p>
        </p:txBody>
      </p:sp>
      <p:sp>
        <p:nvSpPr>
          <p:cNvPr id="763" name="Google Shape;763;p106"/>
          <p:cNvSpPr txBox="1"/>
          <p:nvPr>
            <p:ph idx="1" type="body"/>
          </p:nvPr>
        </p:nvSpPr>
        <p:spPr>
          <a:xfrm>
            <a:off x="311700" y="874650"/>
            <a:ext cx="8520600" cy="3694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300">
                <a:solidFill>
                  <a:schemeClr val="dk1"/>
                </a:solidFill>
              </a:rPr>
              <a:t>Current Status &amp; Results (5 minutes)</a:t>
            </a:r>
            <a:endParaRPr b="1" sz="13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What is the current status?</a:t>
            </a:r>
            <a:br>
              <a:rPr b="1" lang="en" sz="1200">
                <a:solidFill>
                  <a:schemeClr val="dk1"/>
                </a:solidFill>
              </a:rPr>
            </a:br>
            <a:r>
              <a:rPr lang="en" sz="1200">
                <a:solidFill>
                  <a:schemeClr val="dk1"/>
                </a:solidFill>
              </a:rPr>
              <a:t>Share preliminary results or insights, emphasizing what is novel or has been unexpected. This is not meant to necessarily include all work that has been performed. Where is the project at this moment? </a:t>
            </a:r>
            <a:br>
              <a:rPr lang="en" sz="1200">
                <a:solidFill>
                  <a:schemeClr val="dk1"/>
                </a:solidFill>
              </a:rPr>
            </a:b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What are the project’s goals and success metrics?</a:t>
            </a:r>
            <a:br>
              <a:rPr b="1" lang="en" sz="1200">
                <a:solidFill>
                  <a:schemeClr val="dk1"/>
                </a:solidFill>
              </a:rPr>
            </a:br>
            <a:r>
              <a:rPr lang="en" sz="1200">
                <a:solidFill>
                  <a:schemeClr val="dk1"/>
                </a:solidFill>
              </a:rPr>
              <a:t>Define what success looks like—scientific breakthroughs, practical applications, etc.</a:t>
            </a:r>
            <a:endParaRPr sz="1200">
              <a:solidFill>
                <a:schemeClr val="dk1"/>
              </a:solidFill>
            </a:endParaRPr>
          </a:p>
          <a:p>
            <a:pPr indent="0" lvl="0" marL="457200" rtl="0" algn="l">
              <a:lnSpc>
                <a:spcPct val="100000"/>
              </a:lnSpc>
              <a:spcBef>
                <a:spcPts val="0"/>
              </a:spcBef>
              <a:spcAft>
                <a:spcPts val="0"/>
              </a:spcAft>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What are the next research targets?</a:t>
            </a:r>
            <a:br>
              <a:rPr b="1" lang="en" sz="1200">
                <a:solidFill>
                  <a:schemeClr val="dk1"/>
                </a:solidFill>
                <a:highlight>
                  <a:srgbClr val="FFFF00"/>
                </a:highlight>
              </a:rPr>
            </a:br>
            <a:r>
              <a:rPr lang="en" sz="1200">
                <a:solidFill>
                  <a:schemeClr val="dk1"/>
                </a:solidFill>
              </a:rPr>
              <a:t>Outline the upcoming phases of the project and what you hope to learn or achieve.</a:t>
            </a:r>
            <a:br>
              <a:rPr lang="en" sz="1200">
                <a:solidFill>
                  <a:schemeClr val="dk1"/>
                </a:solidFill>
              </a:rPr>
            </a:br>
            <a:endParaRPr b="1" sz="13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id="768" name="Google Shape;768;p107"/>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769" name="Google Shape;769;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770" name="Google Shape;770;p107"/>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l">
              <a:spcBef>
                <a:spcPts val="0"/>
              </a:spcBef>
              <a:spcAft>
                <a:spcPts val="0"/>
              </a:spcAft>
              <a:buSzPts val="990"/>
              <a:buNone/>
            </a:pPr>
            <a:r>
              <a:rPr lang="en" sz="2700"/>
              <a:t>Roadblocks and Challenges</a:t>
            </a:r>
            <a:endParaRPr sz="2700"/>
          </a:p>
        </p:txBody>
      </p:sp>
      <p:sp>
        <p:nvSpPr>
          <p:cNvPr id="771" name="Google Shape;771;p107"/>
          <p:cNvSpPr txBox="1"/>
          <p:nvPr>
            <p:ph idx="1" type="body"/>
          </p:nvPr>
        </p:nvSpPr>
        <p:spPr>
          <a:xfrm>
            <a:off x="311700" y="874650"/>
            <a:ext cx="8520600" cy="3694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300">
                <a:solidFill>
                  <a:schemeClr val="dk1"/>
                </a:solidFill>
              </a:rPr>
              <a:t>Challenges (10 minutes, designed to spur discussion/additional connection across SkAI)</a:t>
            </a:r>
            <a:endParaRPr b="1" sz="13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What challenges have emerged?</a:t>
            </a:r>
            <a:br>
              <a:rPr b="1" lang="en" sz="1200">
                <a:solidFill>
                  <a:schemeClr val="dk1"/>
                </a:solidFill>
              </a:rPr>
            </a:br>
            <a:r>
              <a:rPr lang="en" sz="1200">
                <a:solidFill>
                  <a:schemeClr val="dk1"/>
                </a:solidFill>
              </a:rPr>
              <a:t>Discuss technical, conceptual, or collaborative hurdles—especially those that arise in astro-AI interdisciplinary space. </a:t>
            </a:r>
            <a:endParaRPr sz="1200">
              <a:solidFill>
                <a:schemeClr val="dk1"/>
              </a:solidFill>
            </a:endParaRPr>
          </a:p>
          <a:p>
            <a:pPr indent="0" lvl="0" marL="457200" rtl="0" algn="l">
              <a:lnSpc>
                <a:spcPct val="100000"/>
              </a:lnSpc>
              <a:spcBef>
                <a:spcPts val="0"/>
              </a:spcBef>
              <a:spcAft>
                <a:spcPts val="0"/>
              </a:spcAft>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Where could you use advice?</a:t>
            </a:r>
            <a:endParaRPr b="1" sz="1200">
              <a:solidFill>
                <a:schemeClr val="dk1"/>
              </a:solidFill>
            </a:endParaRPr>
          </a:p>
          <a:p>
            <a:pPr indent="0" lvl="0" marL="457200" rtl="0" algn="l">
              <a:lnSpc>
                <a:spcPct val="100000"/>
              </a:lnSpc>
              <a:spcBef>
                <a:spcPts val="0"/>
              </a:spcBef>
              <a:spcAft>
                <a:spcPts val="0"/>
              </a:spcAft>
              <a:buNone/>
            </a:pPr>
            <a:r>
              <a:rPr lang="en" sz="1200">
                <a:solidFill>
                  <a:schemeClr val="dk1"/>
                </a:solidFill>
              </a:rPr>
              <a:t>SkAI has a wide array of expertise and experience. Please use this opportunity to request input and make connections where they can benefit the project.</a:t>
            </a:r>
            <a:endParaRPr sz="1200">
              <a:solidFill>
                <a:schemeClr val="dk1"/>
              </a:solidFill>
            </a:endParaRPr>
          </a:p>
          <a:p>
            <a:pPr indent="0" lvl="0" marL="457200" rtl="0" algn="l">
              <a:lnSpc>
                <a:spcPct val="100000"/>
              </a:lnSpc>
              <a:spcBef>
                <a:spcPts val="0"/>
              </a:spcBef>
              <a:spcAft>
                <a:spcPts val="0"/>
              </a:spcAft>
              <a:buNone/>
            </a:pPr>
            <a:r>
              <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b="1" lang="en" sz="1200">
                <a:solidFill>
                  <a:schemeClr val="dk1"/>
                </a:solidFill>
              </a:rPr>
              <a:t>Do you see any new opportunities unfolding?</a:t>
            </a:r>
            <a:br>
              <a:rPr b="1" lang="en" sz="1200">
                <a:solidFill>
                  <a:schemeClr val="dk1"/>
                </a:solidFill>
              </a:rPr>
            </a:br>
            <a:r>
              <a:rPr lang="en" sz="1200">
                <a:solidFill>
                  <a:schemeClr val="dk1"/>
                </a:solidFill>
              </a:rPr>
              <a:t>Highlight new opportunities, unexpected applications, or broader impacts.</a:t>
            </a:r>
            <a:br>
              <a:rPr lang="en" sz="1200">
                <a:solidFill>
                  <a:schemeClr val="dk1"/>
                </a:solidFill>
              </a:rPr>
            </a:br>
            <a:endParaRPr sz="1200">
              <a:solidFill>
                <a:schemeClr val="dk1"/>
              </a:solidFill>
            </a:endParaRPr>
          </a:p>
          <a:p>
            <a:pPr indent="0" lvl="0" marL="0" rtl="0" algn="l">
              <a:lnSpc>
                <a:spcPct val="100000"/>
              </a:lnSpc>
              <a:spcBef>
                <a:spcPts val="0"/>
              </a:spcBef>
              <a:spcAft>
                <a:spcPts val="0"/>
              </a:spcAft>
              <a:buNone/>
            </a:pPr>
            <a:r>
              <a:t/>
            </a:r>
            <a:endParaRPr b="1" sz="12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63"/>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278" name="Google Shape;27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63"/>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The South Pole Telescope</a:t>
            </a:r>
            <a:endParaRPr sz="2800"/>
          </a:p>
        </p:txBody>
      </p:sp>
      <p:pic>
        <p:nvPicPr>
          <p:cNvPr descr="spt-3G_graphic.001.jpeg" id="280" name="Google Shape;280;p63"/>
          <p:cNvPicPr preferRelativeResize="0"/>
          <p:nvPr/>
        </p:nvPicPr>
        <p:blipFill rotWithShape="1">
          <a:blip r:embed="rId4">
            <a:alphaModFix/>
          </a:blip>
          <a:srcRect b="0" l="0" r="0" t="0"/>
          <a:stretch/>
        </p:blipFill>
        <p:spPr>
          <a:xfrm>
            <a:off x="4176150" y="1109275"/>
            <a:ext cx="4499400" cy="3374550"/>
          </a:xfrm>
          <a:prstGeom prst="rect">
            <a:avLst/>
          </a:prstGeom>
          <a:noFill/>
          <a:ln>
            <a:noFill/>
          </a:ln>
        </p:spPr>
      </p:pic>
      <p:sp>
        <p:nvSpPr>
          <p:cNvPr id="281" name="Google Shape;281;p63"/>
          <p:cNvSpPr txBox="1"/>
          <p:nvPr/>
        </p:nvSpPr>
        <p:spPr>
          <a:xfrm>
            <a:off x="6152375" y="4483825"/>
            <a:ext cx="2460000" cy="3936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900">
                <a:solidFill>
                  <a:srgbClr val="000000"/>
                </a:solidFill>
              </a:rPr>
              <a:t>https://astro.fnal.gov/science/cmbr/spt-3g/</a:t>
            </a:r>
            <a:endParaRPr sz="900">
              <a:solidFill>
                <a:srgbClr val="000000"/>
              </a:solidFill>
            </a:endParaRPr>
          </a:p>
          <a:p>
            <a:pPr indent="0" lvl="0" marL="0" rtl="0" algn="l">
              <a:spcBef>
                <a:spcPts val="600"/>
              </a:spcBef>
              <a:spcAft>
                <a:spcPts val="0"/>
              </a:spcAft>
              <a:buNone/>
            </a:pPr>
            <a:r>
              <a:t/>
            </a:r>
            <a:endParaRPr sz="900">
              <a:solidFill>
                <a:srgbClr val="000000"/>
              </a:solidFill>
            </a:endParaRPr>
          </a:p>
          <a:p>
            <a:pPr indent="0" lvl="0" marL="0" rtl="0" algn="l">
              <a:spcBef>
                <a:spcPts val="600"/>
              </a:spcBef>
              <a:spcAft>
                <a:spcPts val="0"/>
              </a:spcAft>
              <a:buNone/>
            </a:pPr>
            <a:r>
              <a:t/>
            </a:r>
            <a:endParaRPr sz="900">
              <a:solidFill>
                <a:srgbClr val="000000"/>
              </a:solidFill>
            </a:endParaRPr>
          </a:p>
        </p:txBody>
      </p:sp>
      <p:sp>
        <p:nvSpPr>
          <p:cNvPr id="282" name="Google Shape;282;p63"/>
          <p:cNvSpPr txBox="1"/>
          <p:nvPr>
            <p:ph idx="1" type="body"/>
          </p:nvPr>
        </p:nvSpPr>
        <p:spPr>
          <a:xfrm>
            <a:off x="173050" y="1014750"/>
            <a:ext cx="3971100" cy="31140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
              <a:t>Dark spots -&gt; Galaxy clusters</a:t>
            </a:r>
            <a:endParaRPr/>
          </a:p>
          <a:p>
            <a:pPr indent="-381000" lvl="0" marL="457200" rtl="0" algn="l">
              <a:spcBef>
                <a:spcPts val="0"/>
              </a:spcBef>
              <a:spcAft>
                <a:spcPts val="0"/>
              </a:spcAft>
              <a:buSzPts val="2400"/>
              <a:buChar char="●"/>
            </a:pPr>
            <a:r>
              <a:rPr lang="en"/>
              <a:t>Emissive sources -&gt; Galaxies/AGN </a:t>
            </a:r>
            <a:endParaRPr/>
          </a:p>
          <a:p>
            <a:pPr indent="-381000" lvl="0" marL="457200" rtl="0" algn="l">
              <a:spcBef>
                <a:spcPts val="0"/>
              </a:spcBef>
              <a:spcAft>
                <a:spcPts val="0"/>
              </a:spcAft>
              <a:buSzPts val="2400"/>
              <a:buChar char="●"/>
            </a:pPr>
            <a:r>
              <a:rPr lang="en"/>
              <a:t>Our focus in this project is to </a:t>
            </a:r>
            <a:r>
              <a:rPr lang="en"/>
              <a:t>characterize</a:t>
            </a:r>
            <a:r>
              <a:rPr lang="en"/>
              <a:t> the emissive sources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pSp>
        <p:nvGrpSpPr>
          <p:cNvPr id="776" name="Google Shape;776;p108"/>
          <p:cNvGrpSpPr/>
          <p:nvPr/>
        </p:nvGrpSpPr>
        <p:grpSpPr>
          <a:xfrm>
            <a:off x="60325" y="837475"/>
            <a:ext cx="8386475" cy="4148852"/>
            <a:chOff x="575500" y="829150"/>
            <a:chExt cx="8386475" cy="4148852"/>
          </a:xfrm>
        </p:grpSpPr>
        <p:pic>
          <p:nvPicPr>
            <p:cNvPr id="777" name="Google Shape;777;p108"/>
            <p:cNvPicPr preferRelativeResize="0"/>
            <p:nvPr/>
          </p:nvPicPr>
          <p:blipFill>
            <a:blip r:embed="rId3">
              <a:alphaModFix/>
            </a:blip>
            <a:stretch>
              <a:fillRect/>
            </a:stretch>
          </p:blipFill>
          <p:spPr>
            <a:xfrm>
              <a:off x="6232991" y="1910986"/>
              <a:ext cx="1602947" cy="1602947"/>
            </a:xfrm>
            <a:prstGeom prst="rect">
              <a:avLst/>
            </a:prstGeom>
            <a:noFill/>
            <a:ln>
              <a:noFill/>
            </a:ln>
          </p:spPr>
        </p:pic>
        <p:sp>
          <p:nvSpPr>
            <p:cNvPr id="778" name="Google Shape;778;p108"/>
            <p:cNvSpPr/>
            <p:nvPr/>
          </p:nvSpPr>
          <p:spPr>
            <a:xfrm>
              <a:off x="575500" y="882175"/>
              <a:ext cx="2510100" cy="7629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Reactant Compiler</a:t>
              </a:r>
              <a:br>
                <a:rPr lang="en" sz="1800">
                  <a:solidFill>
                    <a:srgbClr val="000000"/>
                  </a:solidFill>
                  <a:latin typeface="Arial"/>
                  <a:ea typeface="Arial"/>
                  <a:cs typeface="Arial"/>
                  <a:sym typeface="Arial"/>
                </a:rPr>
              </a:br>
              <a:r>
                <a:rPr lang="en" sz="1800">
                  <a:solidFill>
                    <a:srgbClr val="000000"/>
                  </a:solidFill>
                  <a:latin typeface="Arial"/>
                  <a:ea typeface="Arial"/>
                  <a:cs typeface="Arial"/>
                  <a:sym typeface="Arial"/>
                </a:rPr>
                <a:t>(C++, Julia, Python)</a:t>
              </a:r>
              <a:endParaRPr sz="1400">
                <a:solidFill>
                  <a:srgbClr val="000000"/>
                </a:solidFill>
                <a:latin typeface="Arial"/>
                <a:ea typeface="Arial"/>
                <a:cs typeface="Arial"/>
                <a:sym typeface="Arial"/>
              </a:endParaRPr>
            </a:p>
          </p:txBody>
        </p:sp>
        <p:sp>
          <p:nvSpPr>
            <p:cNvPr id="779" name="Google Shape;779;p108"/>
            <p:cNvSpPr/>
            <p:nvPr/>
          </p:nvSpPr>
          <p:spPr>
            <a:xfrm>
              <a:off x="5106975" y="835638"/>
              <a:ext cx="3855000" cy="915300"/>
            </a:xfrm>
            <a:prstGeom prst="roundRect">
              <a:avLst>
                <a:gd fmla="val 16667" name="adj"/>
              </a:avLst>
            </a:prstGeom>
            <a:solidFill>
              <a:srgbClr val="C0E4F5"/>
            </a:solidFill>
            <a:ln cap="flat" cmpd="sng" w="19050">
              <a:solidFill>
                <a:srgbClr val="0F465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t>Bayesian</a:t>
              </a:r>
              <a:r>
                <a:rPr lang="en" sz="1800">
                  <a:solidFill>
                    <a:srgbClr val="000000"/>
                  </a:solidFill>
                  <a:latin typeface="Arial"/>
                  <a:ea typeface="Arial"/>
                  <a:cs typeface="Arial"/>
                  <a:sym typeface="Arial"/>
                </a:rPr>
                <a:t> Dialect</a:t>
              </a:r>
              <a:endParaRPr/>
            </a:p>
            <a:p>
              <a:pPr indent="0" lvl="0" marL="0" marR="0" rtl="0" algn="ctr">
                <a:spcBef>
                  <a:spcPts val="0"/>
                </a:spcBef>
                <a:spcAft>
                  <a:spcPts val="0"/>
                </a:spcAft>
                <a:buNone/>
              </a:pPr>
              <a:r>
                <a:rPr lang="en" sz="1400">
                  <a:solidFill>
                    <a:srgbClr val="000000"/>
                  </a:solidFill>
                  <a:latin typeface="Consolas"/>
                  <a:ea typeface="Consolas"/>
                  <a:cs typeface="Consolas"/>
                  <a:sym typeface="Consolas"/>
                </a:rPr>
                <a:t>enzyme.sample, …</a:t>
              </a:r>
              <a:endParaRPr/>
            </a:p>
            <a:p>
              <a:pPr indent="0" lvl="0" marL="0" marR="0" rtl="0" algn="ctr">
                <a:spcBef>
                  <a:spcPts val="0"/>
                </a:spcBef>
                <a:spcAft>
                  <a:spcPts val="0"/>
                </a:spcAft>
                <a:buNone/>
              </a:pPr>
              <a:r>
                <a:rPr lang="en" sz="1600"/>
                <a:t>D</a:t>
              </a:r>
              <a:r>
                <a:rPr lang="en" sz="1600">
                  <a:solidFill>
                    <a:srgbClr val="000000"/>
                  </a:solidFill>
                  <a:latin typeface="Arial"/>
                  <a:ea typeface="Arial"/>
                  <a:cs typeface="Arial"/>
                  <a:sym typeface="Arial"/>
                </a:rPr>
                <a:t>omain specific operations </a:t>
              </a:r>
              <a:r>
                <a:rPr lang="en" sz="1600"/>
                <a:t>&amp;</a:t>
              </a:r>
              <a:r>
                <a:rPr lang="en" sz="1600">
                  <a:solidFill>
                    <a:srgbClr val="000000"/>
                  </a:solidFill>
                  <a:latin typeface="Arial"/>
                  <a:ea typeface="Arial"/>
                  <a:cs typeface="Arial"/>
                  <a:sym typeface="Arial"/>
                </a:rPr>
                <a:t> analyses</a:t>
              </a:r>
              <a:endParaRPr/>
            </a:p>
          </p:txBody>
        </p:sp>
        <p:sp>
          <p:nvSpPr>
            <p:cNvPr id="780" name="Google Shape;780;p108"/>
            <p:cNvSpPr/>
            <p:nvPr/>
          </p:nvSpPr>
          <p:spPr>
            <a:xfrm rot="-5400000">
              <a:off x="3252424" y="10996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81" name="Google Shape;781;p108"/>
            <p:cNvSpPr txBox="1"/>
            <p:nvPr/>
          </p:nvSpPr>
          <p:spPr>
            <a:xfrm>
              <a:off x="2523641" y="1744458"/>
              <a:ext cx="14814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Generate</a:t>
              </a:r>
              <a:r>
                <a:rPr lang="en" sz="1400">
                  <a:solidFill>
                    <a:srgbClr val="000000"/>
                  </a:solidFill>
                  <a:latin typeface="Arial"/>
                  <a:ea typeface="Arial"/>
                  <a:cs typeface="Arial"/>
                  <a:sym typeface="Arial"/>
                </a:rPr>
                <a:t> MLIR</a:t>
              </a:r>
              <a:endParaRPr/>
            </a:p>
          </p:txBody>
        </p:sp>
        <p:sp>
          <p:nvSpPr>
            <p:cNvPr id="782" name="Google Shape;782;p108"/>
            <p:cNvSpPr/>
            <p:nvPr/>
          </p:nvSpPr>
          <p:spPr>
            <a:xfrm>
              <a:off x="6875778" y="1806798"/>
              <a:ext cx="317400" cy="3975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83" name="Google Shape;783;p108"/>
            <p:cNvSpPr txBox="1"/>
            <p:nvPr/>
          </p:nvSpPr>
          <p:spPr>
            <a:xfrm>
              <a:off x="4650034" y="1978773"/>
              <a:ext cx="23148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400">
                  <a:solidFill>
                    <a:srgbClr val="000000"/>
                  </a:solidFill>
                  <a:latin typeface="Arial"/>
                  <a:ea typeface="Arial"/>
                  <a:cs typeface="Arial"/>
                  <a:sym typeface="Arial"/>
                </a:rPr>
                <a:t>Lowering + Enzyme AD</a:t>
              </a:r>
              <a:br>
                <a:rPr lang="en" sz="1400">
                  <a:solidFill>
                    <a:srgbClr val="000000"/>
                  </a:solidFill>
                  <a:latin typeface="Arial"/>
                  <a:ea typeface="Arial"/>
                  <a:cs typeface="Arial"/>
                  <a:sym typeface="Arial"/>
                </a:rPr>
              </a:br>
              <a:r>
                <a:rPr lang="en" sz="1400">
                  <a:solidFill>
                    <a:srgbClr val="000000"/>
                  </a:solidFill>
                  <a:latin typeface="Arial"/>
                  <a:ea typeface="Arial"/>
                  <a:cs typeface="Arial"/>
                  <a:sym typeface="Arial"/>
                </a:rPr>
                <a:t>+ Tensor Optimizations</a:t>
              </a:r>
              <a:endParaRPr/>
            </a:p>
          </p:txBody>
        </p:sp>
        <p:pic>
          <p:nvPicPr>
            <p:cNvPr id="784" name="Google Shape;784;p108"/>
            <p:cNvPicPr preferRelativeResize="0"/>
            <p:nvPr/>
          </p:nvPicPr>
          <p:blipFill>
            <a:blip r:embed="rId4">
              <a:alphaModFix/>
            </a:blip>
            <a:stretch>
              <a:fillRect/>
            </a:stretch>
          </p:blipFill>
          <p:spPr>
            <a:xfrm>
              <a:off x="3597998" y="829150"/>
              <a:ext cx="915278" cy="915298"/>
            </a:xfrm>
            <a:prstGeom prst="rect">
              <a:avLst/>
            </a:prstGeom>
            <a:noFill/>
            <a:ln>
              <a:noFill/>
            </a:ln>
          </p:spPr>
        </p:pic>
        <p:sp>
          <p:nvSpPr>
            <p:cNvPr id="785" name="Google Shape;785;p108"/>
            <p:cNvSpPr/>
            <p:nvPr/>
          </p:nvSpPr>
          <p:spPr>
            <a:xfrm rot="-5400000">
              <a:off x="4687219" y="109315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786" name="Google Shape;786;p108"/>
            <p:cNvSpPr/>
            <p:nvPr/>
          </p:nvSpPr>
          <p:spPr>
            <a:xfrm rot="1800414">
              <a:off x="6123348" y="3321663"/>
              <a:ext cx="317334" cy="397299"/>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787" name="Google Shape;787;p108"/>
            <p:cNvPicPr preferRelativeResize="0"/>
            <p:nvPr/>
          </p:nvPicPr>
          <p:blipFill>
            <a:blip r:embed="rId5">
              <a:alphaModFix/>
            </a:blip>
            <a:stretch>
              <a:fillRect/>
            </a:stretch>
          </p:blipFill>
          <p:spPr>
            <a:xfrm>
              <a:off x="5037322" y="3496602"/>
              <a:ext cx="1481400" cy="1481400"/>
            </a:xfrm>
            <a:prstGeom prst="rect">
              <a:avLst/>
            </a:prstGeom>
            <a:noFill/>
            <a:ln>
              <a:noFill/>
            </a:ln>
          </p:spPr>
        </p:pic>
        <p:sp>
          <p:nvSpPr>
            <p:cNvPr id="788" name="Google Shape;788;p108"/>
            <p:cNvSpPr/>
            <p:nvPr/>
          </p:nvSpPr>
          <p:spPr>
            <a:xfrm>
              <a:off x="6905073" y="3321721"/>
              <a:ext cx="317400" cy="3972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789" name="Google Shape;789;p108"/>
            <p:cNvPicPr preferRelativeResize="0"/>
            <p:nvPr/>
          </p:nvPicPr>
          <p:blipFill>
            <a:blip r:embed="rId6">
              <a:alphaModFix/>
            </a:blip>
            <a:stretch>
              <a:fillRect/>
            </a:stretch>
          </p:blipFill>
          <p:spPr>
            <a:xfrm>
              <a:off x="6518725" y="3875629"/>
              <a:ext cx="1090101" cy="843208"/>
            </a:xfrm>
            <a:prstGeom prst="rect">
              <a:avLst/>
            </a:prstGeom>
            <a:noFill/>
            <a:ln>
              <a:noFill/>
            </a:ln>
          </p:spPr>
        </p:pic>
        <p:sp>
          <p:nvSpPr>
            <p:cNvPr id="790" name="Google Shape;790;p108"/>
            <p:cNvSpPr/>
            <p:nvPr/>
          </p:nvSpPr>
          <p:spPr>
            <a:xfrm rot="-2700000">
              <a:off x="7702749" y="3321781"/>
              <a:ext cx="317350" cy="397111"/>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pic>
          <p:nvPicPr>
            <p:cNvPr id="791" name="Google Shape;791;p108"/>
            <p:cNvPicPr preferRelativeResize="0"/>
            <p:nvPr/>
          </p:nvPicPr>
          <p:blipFill>
            <a:blip r:embed="rId7">
              <a:alphaModFix/>
            </a:blip>
            <a:stretch>
              <a:fillRect/>
            </a:stretch>
          </p:blipFill>
          <p:spPr>
            <a:xfrm>
              <a:off x="7820350" y="3908477"/>
              <a:ext cx="1090098" cy="777529"/>
            </a:xfrm>
            <a:prstGeom prst="rect">
              <a:avLst/>
            </a:prstGeom>
            <a:noFill/>
            <a:ln>
              <a:noFill/>
            </a:ln>
          </p:spPr>
        </p:pic>
        <p:sp>
          <p:nvSpPr>
            <p:cNvPr id="792" name="Google Shape;792;p108"/>
            <p:cNvSpPr txBox="1"/>
            <p:nvPr/>
          </p:nvSpPr>
          <p:spPr>
            <a:xfrm>
              <a:off x="3896150" y="2973400"/>
              <a:ext cx="25101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t>Hardware-Specific Codegen</a:t>
              </a:r>
              <a:br>
                <a:rPr lang="en"/>
              </a:br>
              <a:r>
                <a:rPr lang="en"/>
                <a:t> + Optimization</a:t>
              </a:r>
              <a:endParaRPr/>
            </a:p>
          </p:txBody>
        </p:sp>
        <p:sp>
          <p:nvSpPr>
            <p:cNvPr id="793" name="Google Shape;793;p108"/>
            <p:cNvSpPr txBox="1"/>
            <p:nvPr/>
          </p:nvSpPr>
          <p:spPr>
            <a:xfrm>
              <a:off x="753825" y="2338425"/>
              <a:ext cx="1678200" cy="1585500"/>
            </a:xfrm>
            <a:prstGeom prst="rect">
              <a:avLst/>
            </a:prstGeom>
            <a:solidFill>
              <a:srgbClr val="FFFFFF"/>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i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1</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098658"/>
                  </a:solidFill>
                  <a:highlight>
                    <a:srgbClr val="FFFFFF"/>
                  </a:highlight>
                  <a:latin typeface="Roboto Mono"/>
                  <a:ea typeface="Roboto Mono"/>
                  <a:cs typeface="Roboto Mono"/>
                  <a:sym typeface="Roboto Mono"/>
                </a:rPr>
                <a:t>0</a:t>
              </a:r>
              <a:endParaRPr sz="700">
                <a:solidFill>
                  <a:srgbClr val="098658"/>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tmp[i]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x[j]</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for</a:t>
              </a:r>
              <a:r>
                <a:rPr lang="en" sz="700">
                  <a:solidFill>
                    <a:schemeClr val="dk1"/>
                  </a:solidFill>
                  <a:highlight>
                    <a:srgbClr val="FFFFFF"/>
                  </a:highlight>
                  <a:latin typeface="Roboto Mono"/>
                  <a:ea typeface="Roboto Mono"/>
                  <a:cs typeface="Roboto Mono"/>
                  <a:sym typeface="Roboto Mono"/>
                </a:rPr>
                <a:t> j </a:t>
              </a:r>
              <a:r>
                <a:rPr lang="en" sz="700">
                  <a:solidFill>
                    <a:srgbClr val="AF00DB"/>
                  </a:solidFill>
                  <a:highlight>
                    <a:srgbClr val="FFFFFF"/>
                  </a:highlight>
                  <a:latin typeface="Roboto Mono"/>
                  <a:ea typeface="Roboto Mono"/>
                  <a:cs typeface="Roboto Mono"/>
                  <a:sym typeface="Roboto Mono"/>
                </a:rPr>
                <a:t>in</a:t>
              </a:r>
              <a:r>
                <a:rPr lang="en" sz="700">
                  <a:solidFill>
                    <a:schemeClr val="dk1"/>
                  </a:solidFill>
                  <a:highlight>
                    <a:srgbClr val="FFFFFF"/>
                  </a:highlight>
                  <a:latin typeface="Roboto Mono"/>
                  <a:ea typeface="Roboto Mono"/>
                  <a:cs typeface="Roboto Mono"/>
                  <a:sym typeface="Roboto Mono"/>
                </a:rPr>
                <a:t> </a:t>
              </a:r>
              <a:r>
                <a:rPr lang="en" sz="700">
                  <a:solidFill>
                    <a:srgbClr val="795E26"/>
                  </a:solidFill>
                  <a:highlight>
                    <a:srgbClr val="FFFFFF"/>
                  </a:highlight>
                  <a:latin typeface="Roboto Mono"/>
                  <a:ea typeface="Roboto Mono"/>
                  <a:cs typeface="Roboto Mono"/>
                  <a:sym typeface="Roboto Mono"/>
                </a:rPr>
                <a:t>axes</a:t>
              </a:r>
              <a:r>
                <a:rPr lang="en" sz="700">
                  <a:solidFill>
                    <a:schemeClr val="dk1"/>
                  </a:solidFill>
                  <a:highlight>
                    <a:srgbClr val="FFFFFF"/>
                  </a:highlight>
                  <a:latin typeface="Roboto Mono"/>
                  <a:ea typeface="Roboto Mono"/>
                  <a:cs typeface="Roboto Mono"/>
                  <a:sym typeface="Roboto Mono"/>
                </a:rPr>
                <a:t>(</a:t>
              </a:r>
              <a:r>
                <a:rPr lang="en" sz="700">
                  <a:solidFill>
                    <a:srgbClr val="0070C1"/>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 </a:t>
              </a:r>
              <a:r>
                <a:rPr lang="en" sz="700">
                  <a:solidFill>
                    <a:srgbClr val="098658"/>
                  </a:solidFill>
                  <a:highlight>
                    <a:srgbClr val="FFFFFF"/>
                  </a:highlight>
                  <a:latin typeface="Roboto Mono"/>
                  <a:ea typeface="Roboto Mono"/>
                  <a:cs typeface="Roboto Mono"/>
                  <a:sym typeface="Roboto Mono"/>
                </a:rPr>
                <a:t>2</a:t>
              </a:r>
              <a:r>
                <a:rPr lang="en" sz="700">
                  <a:solidFill>
                    <a:schemeClr val="dk1"/>
                  </a:solidFill>
                  <a:highlight>
                    <a:srgbClr val="FFFFFF"/>
                  </a:highlight>
                  <a:latin typeface="Roboto Mono"/>
                  <a:ea typeface="Roboto Mono"/>
                  <a:cs typeface="Roboto Mono"/>
                  <a:sym typeface="Roboto Mono"/>
                </a:rPr>
                <a:t>)</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y[j] += </a:t>
              </a:r>
              <a:r>
                <a:rPr lang="en" sz="700">
                  <a:solidFill>
                    <a:srgbClr val="267F99"/>
                  </a:solidFill>
                  <a:highlight>
                    <a:srgbClr val="FFFFFF"/>
                  </a:highlight>
                  <a:latin typeface="Roboto Mono"/>
                  <a:ea typeface="Roboto Mono"/>
                  <a:cs typeface="Roboto Mono"/>
                  <a:sym typeface="Roboto Mono"/>
                </a:rPr>
                <a:t>A</a:t>
              </a:r>
              <a:r>
                <a:rPr lang="en" sz="700">
                  <a:solidFill>
                    <a:schemeClr val="dk1"/>
                  </a:solidFill>
                  <a:highlight>
                    <a:srgbClr val="FFFFFF"/>
                  </a:highlight>
                  <a:latin typeface="Roboto Mono"/>
                  <a:ea typeface="Roboto Mono"/>
                  <a:cs typeface="Roboto Mono"/>
                  <a:sym typeface="Roboto Mono"/>
                </a:rPr>
                <a:t>[i, j] * tmp[i]</a:t>
              </a:r>
              <a:endParaRPr sz="700">
                <a:solidFill>
                  <a:schemeClr val="dk1"/>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700">
                  <a:solidFill>
                    <a:schemeClr val="dk1"/>
                  </a:solidFill>
                  <a:highlight>
                    <a:srgbClr val="FFFFFF"/>
                  </a:highlight>
                  <a:latin typeface="Roboto Mono"/>
                  <a:ea typeface="Roboto Mono"/>
                  <a:cs typeface="Roboto Mono"/>
                  <a:sym typeface="Roboto Mono"/>
                </a:rPr>
                <a:t>  </a:t>
              </a:r>
              <a:r>
                <a:rPr lang="en" sz="700">
                  <a:solidFill>
                    <a:srgbClr val="AF00DB"/>
                  </a:solidFill>
                  <a:highlight>
                    <a:srgbClr val="FFFFFF"/>
                  </a:highlight>
                  <a:latin typeface="Roboto Mono"/>
                  <a:ea typeface="Roboto Mono"/>
                  <a:cs typeface="Roboto Mono"/>
                  <a:sym typeface="Roboto Mono"/>
                </a:rPr>
                <a:t>end</a:t>
              </a:r>
              <a:endParaRPr sz="700">
                <a:solidFill>
                  <a:srgbClr val="AF00DB"/>
                </a:solidFill>
                <a:highlight>
                  <a:srgbClr val="FFFFFF"/>
                </a:highlight>
                <a:latin typeface="Roboto Mono"/>
                <a:ea typeface="Roboto Mono"/>
                <a:cs typeface="Roboto Mono"/>
                <a:sym typeface="Roboto Mono"/>
              </a:endParaRPr>
            </a:p>
            <a:p>
              <a:pPr indent="0" lvl="0" marL="0" rtl="0" algn="l">
                <a:lnSpc>
                  <a:spcPct val="150000"/>
                </a:lnSpc>
                <a:spcBef>
                  <a:spcPts val="0"/>
                </a:spcBef>
                <a:spcAft>
                  <a:spcPts val="0"/>
                </a:spcAft>
                <a:buNone/>
              </a:pPr>
              <a:r>
                <a:rPr lang="en" sz="700">
                  <a:solidFill>
                    <a:srgbClr val="AF00DB"/>
                  </a:solidFill>
                  <a:highlight>
                    <a:srgbClr val="FFFFFF"/>
                  </a:highlight>
                  <a:latin typeface="Roboto Mono"/>
                  <a:ea typeface="Roboto Mono"/>
                  <a:cs typeface="Roboto Mono"/>
                  <a:sym typeface="Roboto Mono"/>
                </a:rPr>
                <a:t>end</a:t>
              </a:r>
              <a:endParaRPr sz="1000">
                <a:solidFill>
                  <a:srgbClr val="0000FF"/>
                </a:solidFill>
                <a:highlight>
                  <a:srgbClr val="FFFFFF"/>
                </a:highlight>
                <a:latin typeface="Roboto Mono"/>
                <a:ea typeface="Roboto Mono"/>
                <a:cs typeface="Roboto Mono"/>
                <a:sym typeface="Roboto Mono"/>
              </a:endParaRPr>
            </a:p>
          </p:txBody>
        </p:sp>
        <p:sp>
          <p:nvSpPr>
            <p:cNvPr id="794" name="Google Shape;794;p108"/>
            <p:cNvSpPr/>
            <p:nvPr/>
          </p:nvSpPr>
          <p:spPr>
            <a:xfrm rot="10800000">
              <a:off x="1436474" y="1798100"/>
              <a:ext cx="312900" cy="387300"/>
            </a:xfrm>
            <a:prstGeom prst="downArrow">
              <a:avLst>
                <a:gd fmla="val 50000" name="adj1"/>
                <a:gd fmla="val 50000" name="adj2"/>
              </a:avLst>
            </a:prstGeom>
            <a:solidFill>
              <a:srgbClr val="156082"/>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64"/>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288" name="Google Shape;288;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9" name="Google Shape;289;p64"/>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Spectral Energy Distribution of a galaxy</a:t>
            </a:r>
            <a:endParaRPr sz="2800"/>
          </a:p>
        </p:txBody>
      </p:sp>
      <p:pic>
        <p:nvPicPr>
          <p:cNvPr id="290" name="Google Shape;290;p64"/>
          <p:cNvPicPr preferRelativeResize="0"/>
          <p:nvPr/>
        </p:nvPicPr>
        <p:blipFill rotWithShape="1">
          <a:blip r:embed="rId4">
            <a:alphaModFix/>
          </a:blip>
          <a:srcRect b="0" l="1932" r="1449" t="9690"/>
          <a:stretch/>
        </p:blipFill>
        <p:spPr>
          <a:xfrm>
            <a:off x="1685437" y="911863"/>
            <a:ext cx="5624078" cy="33197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65"/>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296" name="Google Shape;296;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7" name="Google Shape;297;p65"/>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Spectral Energy Distribution of a galaxy</a:t>
            </a:r>
            <a:endParaRPr sz="2800"/>
          </a:p>
        </p:txBody>
      </p:sp>
      <p:pic>
        <p:nvPicPr>
          <p:cNvPr id="298" name="Google Shape;298;p65"/>
          <p:cNvPicPr preferRelativeResize="0"/>
          <p:nvPr/>
        </p:nvPicPr>
        <p:blipFill rotWithShape="1">
          <a:blip r:embed="rId4">
            <a:alphaModFix/>
          </a:blip>
          <a:srcRect b="0" l="1932" r="1449" t="9690"/>
          <a:stretch/>
        </p:blipFill>
        <p:spPr>
          <a:xfrm>
            <a:off x="1685437" y="911863"/>
            <a:ext cx="5624078" cy="3319776"/>
          </a:xfrm>
          <a:prstGeom prst="rect">
            <a:avLst/>
          </a:prstGeom>
          <a:noFill/>
          <a:ln>
            <a:noFill/>
          </a:ln>
        </p:spPr>
      </p:pic>
      <p:sp>
        <p:nvSpPr>
          <p:cNvPr id="299" name="Google Shape;299;p65"/>
          <p:cNvSpPr/>
          <p:nvPr/>
        </p:nvSpPr>
        <p:spPr>
          <a:xfrm>
            <a:off x="5194050" y="1668150"/>
            <a:ext cx="328500" cy="720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65"/>
          <p:cNvSpPr txBox="1"/>
          <p:nvPr/>
        </p:nvSpPr>
        <p:spPr>
          <a:xfrm>
            <a:off x="5017075" y="1114050"/>
            <a:ext cx="80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highlight>
                  <a:schemeClr val="lt1"/>
                </a:highlight>
              </a:rPr>
              <a:t>SPT</a:t>
            </a:r>
            <a:endParaRPr sz="2400">
              <a:solidFill>
                <a:schemeClr val="dk1"/>
              </a:solidFill>
              <a:highlight>
                <a:schemeClr val="lt1"/>
              </a:highlight>
            </a:endParaRPr>
          </a:p>
        </p:txBody>
      </p:sp>
      <p:sp>
        <p:nvSpPr>
          <p:cNvPr id="301" name="Google Shape;301;p65"/>
          <p:cNvSpPr/>
          <p:nvPr/>
        </p:nvSpPr>
        <p:spPr>
          <a:xfrm>
            <a:off x="4597836" y="1668524"/>
            <a:ext cx="328500" cy="720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2" name="Google Shape;302;p65"/>
          <p:cNvSpPr txBox="1"/>
          <p:nvPr/>
        </p:nvSpPr>
        <p:spPr>
          <a:xfrm>
            <a:off x="4357686" y="1299224"/>
            <a:ext cx="80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chemeClr val="lt1"/>
                </a:highlight>
              </a:rPr>
              <a:t>Herschel</a:t>
            </a:r>
            <a:endParaRPr sz="1200">
              <a:solidFill>
                <a:schemeClr val="dk1"/>
              </a:solidFill>
              <a:highlight>
                <a:schemeClr val="lt1"/>
              </a:highlight>
            </a:endParaRPr>
          </a:p>
        </p:txBody>
      </p:sp>
      <p:sp>
        <p:nvSpPr>
          <p:cNvPr id="303" name="Google Shape;303;p65"/>
          <p:cNvSpPr/>
          <p:nvPr/>
        </p:nvSpPr>
        <p:spPr>
          <a:xfrm>
            <a:off x="6562265" y="3013713"/>
            <a:ext cx="328500" cy="720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4" name="Google Shape;304;p65"/>
          <p:cNvSpPr txBox="1"/>
          <p:nvPr/>
        </p:nvSpPr>
        <p:spPr>
          <a:xfrm>
            <a:off x="5977580" y="2459625"/>
            <a:ext cx="121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highlight>
                  <a:schemeClr val="lt1"/>
                </a:highlight>
              </a:rPr>
              <a:t>ASKAP</a:t>
            </a:r>
            <a:endParaRPr sz="2400">
              <a:solidFill>
                <a:schemeClr val="dk1"/>
              </a:solidFill>
              <a:highlight>
                <a:schemeClr val="lt1"/>
              </a:highlight>
            </a:endParaRPr>
          </a:p>
        </p:txBody>
      </p:sp>
      <p:sp>
        <p:nvSpPr>
          <p:cNvPr id="305" name="Google Shape;305;p65"/>
          <p:cNvSpPr/>
          <p:nvPr/>
        </p:nvSpPr>
        <p:spPr>
          <a:xfrm>
            <a:off x="3898650" y="1363350"/>
            <a:ext cx="328500" cy="7203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65"/>
          <p:cNvSpPr txBox="1"/>
          <p:nvPr/>
        </p:nvSpPr>
        <p:spPr>
          <a:xfrm>
            <a:off x="3658500" y="911875"/>
            <a:ext cx="808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highlight>
                  <a:schemeClr val="lt1"/>
                </a:highlight>
              </a:rPr>
              <a:t>WISE</a:t>
            </a:r>
            <a:endParaRPr sz="1900">
              <a:solidFill>
                <a:schemeClr val="dk1"/>
              </a:solidFill>
              <a:highlight>
                <a:schemeClr val="lt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66"/>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12" name="Google Shape;312;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3" name="Google Shape;313;p66"/>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Negative k-correction</a:t>
            </a:r>
            <a:endParaRPr sz="2800"/>
          </a:p>
        </p:txBody>
      </p:sp>
      <p:pic>
        <p:nvPicPr>
          <p:cNvPr id="314" name="Google Shape;314;p66"/>
          <p:cNvPicPr preferRelativeResize="0"/>
          <p:nvPr/>
        </p:nvPicPr>
        <p:blipFill rotWithShape="1">
          <a:blip r:embed="rId4">
            <a:alphaModFix/>
          </a:blip>
          <a:srcRect b="0" l="0" r="8734" t="10306"/>
          <a:stretch/>
        </p:blipFill>
        <p:spPr>
          <a:xfrm>
            <a:off x="1059480" y="1042325"/>
            <a:ext cx="3560899" cy="2916998"/>
          </a:xfrm>
          <a:prstGeom prst="rect">
            <a:avLst/>
          </a:prstGeom>
          <a:noFill/>
          <a:ln>
            <a:noFill/>
          </a:ln>
        </p:spPr>
      </p:pic>
      <p:pic>
        <p:nvPicPr>
          <p:cNvPr id="315" name="Google Shape;315;p66"/>
          <p:cNvPicPr preferRelativeResize="0"/>
          <p:nvPr/>
        </p:nvPicPr>
        <p:blipFill>
          <a:blip r:embed="rId5">
            <a:alphaModFix/>
          </a:blip>
          <a:stretch>
            <a:fillRect/>
          </a:stretch>
        </p:blipFill>
        <p:spPr>
          <a:xfrm>
            <a:off x="4981161" y="1313282"/>
            <a:ext cx="2776019" cy="2375076"/>
          </a:xfrm>
          <a:prstGeom prst="rect">
            <a:avLst/>
          </a:prstGeom>
          <a:noFill/>
          <a:ln>
            <a:noFill/>
          </a:ln>
        </p:spPr>
      </p:pic>
      <p:sp>
        <p:nvSpPr>
          <p:cNvPr id="316" name="Google Shape;316;p66"/>
          <p:cNvSpPr txBox="1"/>
          <p:nvPr/>
        </p:nvSpPr>
        <p:spPr>
          <a:xfrm>
            <a:off x="5625154" y="3688357"/>
            <a:ext cx="2310300" cy="4128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solidFill>
                  <a:srgbClr val="000000"/>
                </a:solidFill>
              </a:rPr>
              <a:t>Casey et al. 2014 Figure 3</a:t>
            </a:r>
            <a:endParaRPr sz="1000">
              <a:solidFill>
                <a:srgbClr val="000000"/>
              </a:solidFill>
            </a:endParaRPr>
          </a:p>
          <a:p>
            <a:pPr indent="0" lvl="0" marL="0" rtl="0" algn="l">
              <a:spcBef>
                <a:spcPts val="700"/>
              </a:spcBef>
              <a:spcAft>
                <a:spcPts val="0"/>
              </a:spcAft>
              <a:buNone/>
            </a:pPr>
            <a:r>
              <a:t/>
            </a:r>
            <a:endParaRPr sz="1000">
              <a:solidFill>
                <a:srgbClr val="000000"/>
              </a:solidFill>
            </a:endParaRPr>
          </a:p>
          <a:p>
            <a:pPr indent="0" lvl="0" marL="0" rtl="0" algn="l">
              <a:spcBef>
                <a:spcPts val="700"/>
              </a:spcBef>
              <a:spcAft>
                <a:spcPts val="0"/>
              </a:spcAft>
              <a:buNone/>
            </a:pPr>
            <a:r>
              <a:t/>
            </a:r>
            <a:endParaRPr sz="1000">
              <a:solidFill>
                <a:srgbClr val="000000"/>
              </a:solidFill>
            </a:endParaRPr>
          </a:p>
        </p:txBody>
      </p:sp>
      <p:sp>
        <p:nvSpPr>
          <p:cNvPr id="317" name="Google Shape;317;p66"/>
          <p:cNvSpPr txBox="1"/>
          <p:nvPr>
            <p:ph idx="1" type="body"/>
          </p:nvPr>
        </p:nvSpPr>
        <p:spPr>
          <a:xfrm>
            <a:off x="3403824" y="4101150"/>
            <a:ext cx="5480400" cy="906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Take a star forming galaxy/ mm source and keep moving farther away.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67"/>
          <p:cNvPicPr preferRelativeResize="0"/>
          <p:nvPr/>
        </p:nvPicPr>
        <p:blipFill rotWithShape="1">
          <a:blip r:embed="rId3">
            <a:alphaModFix/>
          </a:blip>
          <a:srcRect b="0" l="0" r="0" t="0"/>
          <a:stretch/>
        </p:blipFill>
        <p:spPr>
          <a:xfrm>
            <a:off x="173050" y="4217025"/>
            <a:ext cx="2839751" cy="855425"/>
          </a:xfrm>
          <a:prstGeom prst="rect">
            <a:avLst/>
          </a:prstGeom>
          <a:noFill/>
          <a:ln>
            <a:noFill/>
          </a:ln>
        </p:spPr>
      </p:pic>
      <p:sp>
        <p:nvSpPr>
          <p:cNvPr id="323" name="Google Shape;323;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4" name="Google Shape;324;p67"/>
          <p:cNvSpPr txBox="1"/>
          <p:nvPr>
            <p:ph type="title"/>
          </p:nvPr>
        </p:nvSpPr>
        <p:spPr>
          <a:xfrm>
            <a:off x="34675" y="102900"/>
            <a:ext cx="8925600" cy="572700"/>
          </a:xfrm>
          <a:prstGeom prst="rect">
            <a:avLst/>
          </a:prstGeom>
          <a:noFill/>
          <a:ln>
            <a:noFill/>
          </a:ln>
        </p:spPr>
        <p:txBody>
          <a:bodyPr anchorCtr="0" anchor="t" bIns="91425" lIns="91425" spcFirstLastPara="1" rIns="91425" wrap="square" tIns="91425">
            <a:noAutofit/>
          </a:bodyPr>
          <a:lstStyle/>
          <a:p>
            <a:pPr indent="0" lvl="0" marL="114300" rtl="0" algn="ctr">
              <a:spcBef>
                <a:spcPts val="0"/>
              </a:spcBef>
              <a:spcAft>
                <a:spcPts val="0"/>
              </a:spcAft>
              <a:buSzPts val="990"/>
              <a:buNone/>
            </a:pPr>
            <a:r>
              <a:rPr lang="en" sz="2800"/>
              <a:t>The SPT-SZ catalog</a:t>
            </a:r>
            <a:endParaRPr sz="2800"/>
          </a:p>
        </p:txBody>
      </p:sp>
      <p:pic>
        <p:nvPicPr>
          <p:cNvPr id="325" name="Google Shape;325;p67"/>
          <p:cNvPicPr preferRelativeResize="0"/>
          <p:nvPr/>
        </p:nvPicPr>
        <p:blipFill>
          <a:blip r:embed="rId4">
            <a:alphaModFix/>
          </a:blip>
          <a:stretch>
            <a:fillRect/>
          </a:stretch>
        </p:blipFill>
        <p:spPr>
          <a:xfrm>
            <a:off x="3231125" y="953438"/>
            <a:ext cx="5790025" cy="3236624"/>
          </a:xfrm>
          <a:prstGeom prst="rect">
            <a:avLst/>
          </a:prstGeom>
          <a:noFill/>
          <a:ln>
            <a:noFill/>
          </a:ln>
        </p:spPr>
      </p:pic>
      <p:sp>
        <p:nvSpPr>
          <p:cNvPr id="326" name="Google Shape;326;p67"/>
          <p:cNvSpPr txBox="1"/>
          <p:nvPr/>
        </p:nvSpPr>
        <p:spPr>
          <a:xfrm>
            <a:off x="7387675" y="4096455"/>
            <a:ext cx="1572600" cy="412800"/>
          </a:xfrm>
          <a:prstGeom prst="rect">
            <a:avLst/>
          </a:prstGeom>
          <a:noFill/>
          <a:ln>
            <a:noFill/>
          </a:ln>
        </p:spPr>
        <p:txBody>
          <a:bodyPr anchorCtr="0" anchor="t" bIns="100375" lIns="100375" spcFirstLastPara="1" rIns="100375" wrap="square" tIns="100375">
            <a:noAutofit/>
          </a:bodyPr>
          <a:lstStyle/>
          <a:p>
            <a:pPr indent="0" lvl="0" marL="0" rtl="0" algn="l">
              <a:spcBef>
                <a:spcPts val="700"/>
              </a:spcBef>
              <a:spcAft>
                <a:spcPts val="0"/>
              </a:spcAft>
              <a:buNone/>
            </a:pPr>
            <a:r>
              <a:rPr lang="en" sz="1000"/>
              <a:t>Everett</a:t>
            </a:r>
            <a:r>
              <a:rPr lang="en" sz="1000">
                <a:solidFill>
                  <a:srgbClr val="000000"/>
                </a:solidFill>
              </a:rPr>
              <a:t> et al. 20</a:t>
            </a:r>
            <a:r>
              <a:rPr lang="en" sz="1000"/>
              <a:t>20</a:t>
            </a:r>
            <a:endParaRPr sz="1000">
              <a:solidFill>
                <a:srgbClr val="000000"/>
              </a:solidFill>
            </a:endParaRPr>
          </a:p>
          <a:p>
            <a:pPr indent="0" lvl="0" marL="0" rtl="0" algn="l">
              <a:spcBef>
                <a:spcPts val="700"/>
              </a:spcBef>
              <a:spcAft>
                <a:spcPts val="0"/>
              </a:spcAft>
              <a:buNone/>
            </a:pPr>
            <a:r>
              <a:t/>
            </a:r>
            <a:endParaRPr sz="1000">
              <a:solidFill>
                <a:srgbClr val="000000"/>
              </a:solidFill>
            </a:endParaRPr>
          </a:p>
          <a:p>
            <a:pPr indent="0" lvl="0" marL="0" rtl="0" algn="l">
              <a:spcBef>
                <a:spcPts val="700"/>
              </a:spcBef>
              <a:spcAft>
                <a:spcPts val="0"/>
              </a:spcAft>
              <a:buNone/>
            </a:pPr>
            <a:r>
              <a:t/>
            </a:r>
            <a:endParaRPr sz="1000">
              <a:solidFill>
                <a:srgbClr val="000000"/>
              </a:solidFill>
            </a:endParaRPr>
          </a:p>
        </p:txBody>
      </p:sp>
      <p:sp>
        <p:nvSpPr>
          <p:cNvPr id="327" name="Google Shape;327;p67"/>
          <p:cNvSpPr txBox="1"/>
          <p:nvPr>
            <p:ph idx="1" type="body"/>
          </p:nvPr>
        </p:nvSpPr>
        <p:spPr>
          <a:xfrm>
            <a:off x="173050" y="1014750"/>
            <a:ext cx="2973600" cy="3114000"/>
          </a:xfrm>
          <a:prstGeom prst="rect">
            <a:avLst/>
          </a:prstGeom>
        </p:spPr>
        <p:txBody>
          <a:bodyPr anchorCtr="0" anchor="t" bIns="91425" lIns="91425" spcFirstLastPara="1" rIns="91425" wrap="square" tIns="91425">
            <a:normAutofit fontScale="85000" lnSpcReduction="10000"/>
          </a:bodyPr>
          <a:lstStyle/>
          <a:p>
            <a:pPr indent="-358140" lvl="0" marL="457200" rtl="0" algn="l">
              <a:spcBef>
                <a:spcPts val="0"/>
              </a:spcBef>
              <a:spcAft>
                <a:spcPts val="0"/>
              </a:spcAft>
              <a:buSzPct val="100000"/>
              <a:buChar char="●"/>
            </a:pPr>
            <a:r>
              <a:rPr lang="en"/>
              <a:t>4845 sources in the first South Pole Telescope catalog (SPT-SZ)</a:t>
            </a:r>
            <a:endParaRPr/>
          </a:p>
          <a:p>
            <a:pPr indent="-358140" lvl="0" marL="457200" rtl="0" algn="l">
              <a:spcBef>
                <a:spcPts val="0"/>
              </a:spcBef>
              <a:spcAft>
                <a:spcPts val="0"/>
              </a:spcAft>
              <a:buSzPct val="100000"/>
              <a:buChar char="●"/>
            </a:pPr>
            <a:r>
              <a:rPr lang="en"/>
              <a:t>3980 synchrotron dominated sources (80%)</a:t>
            </a:r>
            <a:endParaRPr/>
          </a:p>
          <a:p>
            <a:pPr indent="-358140" lvl="0" marL="457200" rtl="0" algn="l">
              <a:spcBef>
                <a:spcPts val="0"/>
              </a:spcBef>
              <a:spcAft>
                <a:spcPts val="0"/>
              </a:spcAft>
              <a:buSzPct val="100000"/>
              <a:buChar char="●"/>
            </a:pPr>
            <a:r>
              <a:rPr lang="en"/>
              <a:t>865 dust dominated sources (20%)</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3296C"/>
      </a:accent1>
      <a:accent2>
        <a:srgbClr val="D5444F"/>
      </a:accent2>
      <a:accent3>
        <a:srgbClr val="4D6F98"/>
      </a:accent3>
      <a:accent4>
        <a:srgbClr val="79326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