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F_A06DB96F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4DA_C6EFF626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40"/>
  </p:notesMasterIdLst>
  <p:sldIdLst>
    <p:sldId id="256" r:id="rId5"/>
    <p:sldId id="279" r:id="rId6"/>
    <p:sldId id="283" r:id="rId7"/>
    <p:sldId id="1230" r:id="rId8"/>
    <p:sldId id="271" r:id="rId9"/>
    <p:sldId id="1229" r:id="rId10"/>
    <p:sldId id="1240" r:id="rId11"/>
    <p:sldId id="1274" r:id="rId12"/>
    <p:sldId id="1242" r:id="rId13"/>
    <p:sldId id="318" r:id="rId14"/>
    <p:sldId id="361" r:id="rId15"/>
    <p:sldId id="284" r:id="rId16"/>
    <p:sldId id="1244" r:id="rId17"/>
    <p:sldId id="1254" r:id="rId18"/>
    <p:sldId id="1251" r:id="rId19"/>
    <p:sldId id="1262" r:id="rId20"/>
    <p:sldId id="1260" r:id="rId21"/>
    <p:sldId id="1261" r:id="rId22"/>
    <p:sldId id="1258" r:id="rId23"/>
    <p:sldId id="1259" r:id="rId24"/>
    <p:sldId id="1264" r:id="rId25"/>
    <p:sldId id="1265" r:id="rId26"/>
    <p:sldId id="1267" r:id="rId27"/>
    <p:sldId id="1269" r:id="rId28"/>
    <p:sldId id="342" r:id="rId29"/>
    <p:sldId id="343" r:id="rId30"/>
    <p:sldId id="344" r:id="rId31"/>
    <p:sldId id="345" r:id="rId32"/>
    <p:sldId id="267" r:id="rId33"/>
    <p:sldId id="295" r:id="rId34"/>
    <p:sldId id="294" r:id="rId35"/>
    <p:sldId id="326" r:id="rId36"/>
    <p:sldId id="290" r:id="rId37"/>
    <p:sldId id="1270" r:id="rId38"/>
    <p:sldId id="127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836912-047D-DCCF-2393-3E39AF8FF627}" name="Franklin E.W. Hadley" initials="FEWH" userId="Franklin E.W. Hadley" providerId="None"/>
  <p188:author id="{72E4CF4C-9459-F596-920B-6DEED2878A6D}" name="Aaditya Rau" initials="" userId="S::raua402@MIT.EDU::8daec2ea-a188-4b3c-bbe8-b724ded173d0" providerId="AD"/>
  <p188:author id="{8D957563-09BD-AA45-0797-7D1BC0EAC5ED}" name="Youssef M Marzouk" initials="" userId="S::ymarz@mit.edu::3cf3f033-46c0-4295-9af7-94a2856de56f" providerId="AD"/>
  <p188:author id="{CCD58466-0A0A-AB62-D6F2-BD2E14AB4220}" name="Tao Schardl" initials="TS" userId="S::neboat@mit.edu::196d7454-1331-4643-b383-719e3da370b1" providerId="AD"/>
  <p188:author id="{3C40A26A-8C2B-A255-D217-93F87DA5BCB0}" name="Teodoro Collin" initials="TC" userId="S::teoc@mit.edu::54ce3fb6-e249-4153-bd7e-98b0e9735f87" providerId="AD"/>
  <p188:author id="{503C1D71-5F5A-72D5-6769-28ED093EB7C7}" name="Theo Rulko" initials="TR" userId="S::trulko@mit.edu::9fdf2d5b-031c-43ff-bb57-d812baae3bcc" providerId="AD"/>
  <p188:author id="{8CAEAD7F-16A3-B085-02DD-1A17DDE44B3E}" name="Tess Smidt" initials="" userId="S::tsmidt@MIT.EDU::d40abea0-462d-498b-a06e-5779dcffe506" providerId="AD"/>
  <p188:author id="{A2140285-08A7-A0D4-BE34-CC9BAB5AF88D}" name="Daniel N. Pickard" initials="DP" userId="S::pickard@mit.edu::91d792a6-ee3c-4439-942e-641cdef8dd3e" providerId="AD"/>
  <p188:author id="{9306AB9F-6069-82E3-90C5-C0324894B148}" name="Franklin Hadley" initials="FH" userId="S::fhadley@mit.edu::04deeeae-3032-4e01-9c1c-81e507af6baa" providerId="AD"/>
  <p188:author id="{E75888A1-127F-E369-2233-88418F6D2823}" name="Ngoc Cuong Nguyen" initials="NN" userId="S::cuongng@mit.edu::27335791-2a51-462f-8eb5-0018e0a198cb" providerId="AD"/>
  <p188:author id="{DE5188A7-1DC4-DC8A-F0F6-8A4EBABD7C76}" name="Rafael Jaramillo" initials="RJ" userId="S::rjaramil@mit.edu::71371657-ad52-45e2-8c97-e8c18d388e14" providerId="AD"/>
  <p188:author id="{B32B52B5-209E-0426-DF92-E57E7708A217}" name="Jaime Peraire" initials="" userId="S::peraire@mit.edu::00d390af-2d91-4fb7-a7d0-53170fff9235" providerId="AD"/>
  <p188:author id="{83B956BE-AFF9-B02A-707A-34838C3296FE}" name="Teodoro Collin" initials="" userId="S::teoc@MIT.EDU::54ce3fb6-e249-4153-bd7e-98b0e9735f87" providerId="AD"/>
  <p188:author id="{F5E170ED-82AF-16D0-6E88-DBB879A03CA0}" name="Raul Radovitzky" initials="RR" userId="S::rapa@mit.edu::65133187-b263-4ca7-a570-b448fc80f044" providerId="AD"/>
  <p188:author id="{5AE5E5F1-36F7-9C64-A728-324654BE57F2}" name="Aaditya Rau" initials="AR" userId="S::raua402@mit.edu::8daec2ea-a188-4b3c-bbe8-b724ded173d0" providerId="AD"/>
  <p188:author id="{436264FC-34CC-FBBE-FF3B-2935A26620A3}" name="William S. Moses" initials="WSM" userId="S::wmoses@mit.edu::999547cd-d6c3-4af8-9f5f-f559e9149d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001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726"/>
  </p:normalViewPr>
  <p:slideViewPr>
    <p:cSldViewPr snapToGrid="0">
      <p:cViewPr varScale="1">
        <p:scale>
          <a:sx n="103" d="100"/>
          <a:sy n="103" d="100"/>
        </p:scale>
        <p:origin x="200" y="544"/>
      </p:cViewPr>
      <p:guideLst>
        <p:guide pos="38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omments/modernComment_10F_A06DB96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7C0944A-E39C-45B4-87EF-E11D0EF063B7}" authorId="{F5E170ED-82AF-16D0-6E88-DBB879A03CA0}" created="2025-02-12T03:09:08.757">
    <pc:sldMkLst xmlns:pc="http://schemas.microsoft.com/office/powerpoint/2013/main/command">
      <pc:docMk/>
      <pc:sldMk cId="2691545455" sldId="271"/>
    </pc:sldMkLst>
    <p188:txBody>
      <a:bodyPr/>
      <a:lstStyle/>
      <a:p>
        <a:r>
          <a:rPr lang="en-US"/>
          <a:t>[@Jaime Peraire] I moved all the slides as you suggested</a:t>
        </a:r>
      </a:p>
    </p188:txBody>
  </p188:cm>
</p188:cmLst>
</file>

<file path=ppt/comments/modernComment_4DA_C6EFF62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5B3E528-D3D6-684D-9E5B-1F69AAD37852}" authorId="{F5E170ED-82AF-16D0-6E88-DBB879A03CA0}" status="resolved" created="2026-03-30T17:53:03.085">
    <pc:sldMkLst xmlns:pc="http://schemas.microsoft.com/office/powerpoint/2013/main/command">
      <pc:docMk/>
      <pc:sldMk cId="3987865278" sldId="288"/>
    </pc:sldMkLst>
    <p188:txBody>
      <a:bodyPr/>
      <a:lstStyle/>
      <a:p>
        <a:r>
          <a:rPr lang="en-US"/>
          <a:t>Hi [@Tao Schardl] . I updated the figs in this slide on the Overview talk, feel free to update this one if you like my version better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6-03-31T00:51:32.917" authorId="{CCD58466-0A0A-AB62-D6F2-BD2E14AB4220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Click to move the slide</a:t>
            </a: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5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51" name="PlaceHolder 4"/>
          <p:cNvSpPr>
            <a:spLocks noGrp="1"/>
          </p:cNvSpPr>
          <p:nvPr>
            <p:ph type="dt" idx="27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52" name="PlaceHolder 5"/>
          <p:cNvSpPr>
            <a:spLocks noGrp="1"/>
          </p:cNvSpPr>
          <p:nvPr>
            <p:ph type="ftr" idx="28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53" name="PlaceHolder 6"/>
          <p:cNvSpPr>
            <a:spLocks noGrp="1"/>
          </p:cNvSpPr>
          <p:nvPr>
            <p:ph type="sldNum" idx="29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D39C0006-8F31-4309-B09D-545F7E944634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67E22-F246-A939-4269-FAEE5D0C7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>
            <a:extLst>
              <a:ext uri="{FF2B5EF4-FFF2-40B4-BE49-F238E27FC236}">
                <a16:creationId xmlns:a16="http://schemas.microsoft.com/office/drawing/2014/main" id="{980BD343-514F-2DBB-42BF-4F91E4C550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4413" cy="3429000"/>
          </a:xfrm>
          <a:prstGeom prst="rect">
            <a:avLst/>
          </a:prstGeom>
          <a:ln w="0">
            <a:noFill/>
          </a:ln>
        </p:spPr>
      </p:sp>
      <p:sp>
        <p:nvSpPr>
          <p:cNvPr id="119" name="PlaceHolder 2">
            <a:extLst>
              <a:ext uri="{FF2B5EF4-FFF2-40B4-BE49-F238E27FC236}">
                <a16:creationId xmlns:a16="http://schemas.microsoft.com/office/drawing/2014/main" id="{7C07C680-62DF-6C2B-B3A6-3A9C9C0EED31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For a TPS (thermal protection system)</a:t>
            </a:r>
            <a:br>
              <a:rPr sz="2000"/>
            </a:br>
            <a:br>
              <a:rPr sz="2000"/>
            </a:b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Extreme environment also puts simulation in unchareted territory in many cases. For example:</a:t>
            </a: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Reaction pathways can be very different from low temperature</a:t>
            </a: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Harmonic approximation for rate calculations may not be reliable close to material melting point</a:t>
            </a: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Previously developed empirical potentials may not be relevant</a:t>
            </a: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3">
            <a:extLst>
              <a:ext uri="{FF2B5EF4-FFF2-40B4-BE49-F238E27FC236}">
                <a16:creationId xmlns:a16="http://schemas.microsoft.com/office/drawing/2014/main" id="{EDA798A5-ED38-DCD6-FF7F-3A65816DA004}"/>
              </a:ext>
            </a:extLst>
          </p:cNvPr>
          <p:cNvSpPr>
            <a:spLocks noGrp="1"/>
          </p:cNvSpPr>
          <p:nvPr>
            <p:ph type="sldNum" idx="34"/>
          </p:nvPr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/>
                </a:solidFill>
                <a:latin typeface="Arial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pos="0" algn="l"/>
              </a:tabLst>
            </a:pPr>
            <a:fld id="{A582A5FC-3403-417D-A2F6-A31B21E9F54A}" type="slidenum">
              <a:rPr lang="en-US" sz="1200" b="0" strike="noStrike" spc="-1">
                <a:solidFill>
                  <a:schemeClr val="dk1"/>
                </a:solidFill>
                <a:latin typeface="Arial"/>
                <a:ea typeface="+mn-ea"/>
              </a:rPr>
              <a:t>2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5950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22AE4-4708-D594-2F47-133D1E090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A19D23-8142-A4B4-82E2-4E9E3C108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78A42C-C239-8ED6-8C6F-D894F04FED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0FD99-DE57-C083-7AA6-F7F8B3A07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87C8C-86E4-6448-B626-E0DAAB2F268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8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71B19-B7C7-4A42-27E0-04687461D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8121D9-F03F-BACC-B9F7-1548503541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57A023-4A0C-8650-6A60-4B9BB2D778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0165A-B496-DC1D-44E6-3B47C8D3F4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19445-ED38-C148-A483-2F49B0D31BF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1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B33CB-8654-0DE2-AECF-9B9C8DD8C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1AD711-3FAE-2A51-A1BD-2E74AA23CE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8FA909-8326-7480-F745-CBB780AD9C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53004-3CB9-22EA-2A85-22725541CF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19445-ED38-C148-A483-2F49B0D31BF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27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9C9CA-EB51-686E-D84D-7116CD52A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36187F-972A-1249-F02A-FAE32F334D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2B2764-EE2A-598E-96DD-AF76961702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DE447-3E0F-771F-8426-62F78353D688}"/>
              </a:ext>
            </a:extLst>
          </p:cNvPr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pPr indent="0" algn="r">
              <a:buNone/>
            </a:pPr>
            <a:fld id="{D39C0006-8F31-4309-B09D-545F7E944634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9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5981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pPr indent="0" algn="r">
              <a:buNone/>
            </a:pPr>
            <a:fld id="{D39C0006-8F31-4309-B09D-545F7E944634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10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6365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pPr indent="0" algn="r">
              <a:buNone/>
            </a:pPr>
            <a:fld id="{D39C0006-8F31-4309-B09D-545F7E944634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12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9724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I have a rather strange solution for this</a:t>
            </a:r>
          </a:p>
          <a:p>
            <a:pPr lvl="1"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idea is a mathematical model of the discrete aspects of high level FEM - a precise semantics for the various global objects in this program</a:t>
            </a:r>
          </a:p>
          <a:p>
            <a:pPr lvl="1"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I’ve submitted some of this and there is a poster</a:t>
            </a:r>
          </a:p>
          <a:p>
            <a:pPr lvl="1"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goal in it is to explain the model so you can see how a flow chart like this might capture a lot of different global FEM operations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29"/>
          </p:nvPr>
        </p:nvSpPr>
        <p:spPr/>
        <p:txBody>
          <a:bodyPr/>
          <a:lstStyle/>
          <a:p>
            <a:pPr indent="0" algn="r">
              <a:buNone/>
            </a:pPr>
            <a:fld id="{D39C0006-8F31-4309-B09D-545F7E944634}" type="slidenum">
              <a:rPr lang="en-US" sz="1400" b="0" strike="noStrike" spc="-1" smtClean="0">
                <a:solidFill>
                  <a:srgbClr val="000000"/>
                </a:solidFill>
                <a:latin typeface="Times New Roman"/>
              </a:rPr>
              <a:t>24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58951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D2469-A8FC-1549-BCC9-EBD974F7E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804806-FE40-1EDE-739C-6B16EBBFEA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8C3599-FA52-20BA-9EFE-775628E152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68FD6-C091-EBD2-5201-74B2103BEA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87C8C-86E4-6448-B626-E0DAAB2F268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44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9EF3F-72FE-A684-7D26-261BF2A9B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4FA76B-5BE9-B637-2907-BBDEFC5335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BA3645-BCB1-6FBA-635C-7BC072E1BF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6D9C8-75F3-5315-83D7-DF5829D9CD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87C8C-86E4-6448-B626-E0DAAB2F268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86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385A790-4B08-DED9-9C2C-05BCB0CFA7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3888" y="3054778"/>
            <a:ext cx="3839641" cy="75713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>
            <a:lvl1pPr marL="0" indent="0">
              <a:buNone/>
              <a:defRPr sz="4800" b="1" i="0">
                <a:solidFill>
                  <a:srgbClr val="750014"/>
                </a:solidFill>
                <a:latin typeface="+mj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2453430-EF9B-6398-2A91-8E9424D23E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62506" y="3675278"/>
            <a:ext cx="4445606" cy="1400446"/>
          </a:xfrm>
          <a:prstGeom prst="rect">
            <a:avLst/>
          </a:prstGeom>
        </p:spPr>
        <p:txBody>
          <a:bodyPr wrap="square" lIns="91440" tIns="91440" rIns="91440" bIns="91440" anchor="b" anchorCtr="0">
            <a:noAutofit/>
          </a:bodyPr>
          <a:lstStyle>
            <a:lvl1pPr marL="0" indent="0" algn="r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457200" indent="0" algn="r">
              <a:buNone/>
              <a:defRPr>
                <a:solidFill>
                  <a:srgbClr val="750014"/>
                </a:solidFill>
              </a:defRPr>
            </a:lvl2pPr>
            <a:lvl3pPr marL="914400" indent="0" algn="r">
              <a:buNone/>
              <a:defRPr>
                <a:solidFill>
                  <a:srgbClr val="750014"/>
                </a:solidFill>
              </a:defRPr>
            </a:lvl3pPr>
            <a:lvl4pPr marL="1371600" indent="0" algn="r">
              <a:buNone/>
              <a:defRPr>
                <a:solidFill>
                  <a:srgbClr val="750014"/>
                </a:solidFill>
              </a:defRPr>
            </a:lvl4pPr>
            <a:lvl5pPr marL="1828800" indent="0" algn="r">
              <a:buNone/>
              <a:defRPr>
                <a:solidFill>
                  <a:srgbClr val="750014"/>
                </a:solidFill>
              </a:defRPr>
            </a:lvl5pPr>
          </a:lstStyle>
          <a:p>
            <a:pPr lvl="0"/>
            <a:r>
              <a:rPr lang="en-US"/>
              <a:t>Presenter(s)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7D4B2B-CBDD-62A7-AC35-1A6F8ABB621B}"/>
              </a:ext>
            </a:extLst>
          </p:cNvPr>
          <p:cNvSpPr txBox="1">
            <a:spLocks/>
          </p:cNvSpPr>
          <p:nvPr userDrawn="1"/>
        </p:nvSpPr>
        <p:spPr>
          <a:xfrm>
            <a:off x="5608526" y="5071879"/>
            <a:ext cx="6099586" cy="1000274"/>
          </a:xfrm>
          <a:prstGeom prst="rect">
            <a:avLst/>
          </a:prstGeom>
          <a:noFill/>
        </p:spPr>
        <p:txBody>
          <a:bodyPr wrap="square" lIns="91440" tIns="91440" rIns="91440" bIns="91440" anchor="t" anchorCtr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2400" b="0" i="0" dirty="0">
                <a:solidFill>
                  <a:schemeClr val="accent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MICDE Predictive Science Symposium</a:t>
            </a:r>
          </a:p>
          <a:p>
            <a:pPr algn="r">
              <a:spcBef>
                <a:spcPts val="600"/>
              </a:spcBef>
            </a:pPr>
            <a:r>
              <a:rPr lang="en-US" sz="2400" b="0" i="0" dirty="0">
                <a:solidFill>
                  <a:schemeClr val="accent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April 15,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FBB50E-9F9E-8626-CEE2-9199A98B5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00" y="397996"/>
            <a:ext cx="625362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C2A056-AC8D-C3B3-A143-54312C172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2479" y="6072153"/>
            <a:ext cx="863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41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165CFE9-94B4-AF9F-811C-B18E786EAFAE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652288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165CFE9-94B4-AF9F-811C-B18E786EAF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4085" y="171520"/>
            <a:ext cx="10928683" cy="605672"/>
          </a:xfrm>
          <a:prstGeom prst="rect">
            <a:avLst/>
          </a:prstGeom>
        </p:spPr>
        <p:txBody>
          <a:bodyPr vert="horz" rIns="0"/>
          <a:lstStyle>
            <a:lvl1pPr>
              <a:defRPr sz="3600" b="1" i="0">
                <a:solidFill>
                  <a:srgbClr val="750413"/>
                </a:solidFill>
                <a:latin typeface="+mj-lt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r>
              <a:rPr lang="en-US"/>
              <a:t>Slide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CFDE03-CD8F-BAF5-F311-D1A843F4DC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79" y="164348"/>
            <a:ext cx="519929" cy="620016"/>
          </a:xfrm>
          <a:prstGeom prst="rect">
            <a:avLst/>
          </a:prstGeom>
        </p:spPr>
      </p:pic>
      <p:sp>
        <p:nvSpPr>
          <p:cNvPr id="12" name="PlaceHolder 3">
            <a:extLst>
              <a:ext uri="{FF2B5EF4-FFF2-40B4-BE49-F238E27FC236}">
                <a16:creationId xmlns:a16="http://schemas.microsoft.com/office/drawing/2014/main" id="{EA724CE9-E875-0451-2C95-7FC87AFE8989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4166040" y="6493680"/>
            <a:ext cx="3859920" cy="36432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13" name="PlaceHolder 4">
            <a:extLst>
              <a:ext uri="{FF2B5EF4-FFF2-40B4-BE49-F238E27FC236}">
                <a16:creationId xmlns:a16="http://schemas.microsoft.com/office/drawing/2014/main" id="{EFB32835-592B-5883-F642-3A58891A6204}"/>
              </a:ext>
            </a:extLst>
          </p:cNvPr>
          <p:cNvSpPr>
            <a:spLocks noGrp="1"/>
          </p:cNvSpPr>
          <p:nvPr>
            <p:ph type="sldNum" idx="2"/>
          </p:nvPr>
        </p:nvSpPr>
        <p:spPr>
          <a:xfrm>
            <a:off x="9348000" y="6493680"/>
            <a:ext cx="2844000" cy="364320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2E358353-BB15-4530-9BE2-76EBA9CBA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PlaceHolder 5">
            <a:extLst>
              <a:ext uri="{FF2B5EF4-FFF2-40B4-BE49-F238E27FC236}">
                <a16:creationId xmlns:a16="http://schemas.microsoft.com/office/drawing/2014/main" id="{BA701D9C-DD34-9955-94B7-10B78530D36C}"/>
              </a:ext>
            </a:extLst>
          </p:cNvPr>
          <p:cNvSpPr>
            <a:spLocks noGrp="1"/>
          </p:cNvSpPr>
          <p:nvPr>
            <p:ph type="dt" idx="3"/>
          </p:nvPr>
        </p:nvSpPr>
        <p:spPr>
          <a:xfrm>
            <a:off x="0" y="6493680"/>
            <a:ext cx="2844000" cy="364320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7AE3CA-B555-C696-414A-A2297938B0EE}"/>
              </a:ext>
            </a:extLst>
          </p:cNvPr>
          <p:cNvCxnSpPr>
            <a:cxnSpLocks/>
          </p:cNvCxnSpPr>
          <p:nvPr userDrawn="1"/>
        </p:nvCxnSpPr>
        <p:spPr>
          <a:xfrm>
            <a:off x="144379" y="843357"/>
            <a:ext cx="118872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090653D-13C6-3755-CF53-D555CE5CE5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525" y="904875"/>
            <a:ext cx="11918950" cy="5514975"/>
          </a:xfrm>
          <a:prstGeom prst="rect">
            <a:avLst/>
          </a:prstGeom>
        </p:spPr>
        <p:txBody>
          <a:bodyPr lIns="91440" tIns="91440" r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1973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165CFE9-94B4-AF9F-811C-B18E786EAFAE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6522889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165CFE9-94B4-AF9F-811C-B18E786EAF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4085" y="171520"/>
            <a:ext cx="10928683" cy="605672"/>
          </a:xfrm>
          <a:prstGeom prst="rect">
            <a:avLst/>
          </a:prstGeom>
        </p:spPr>
        <p:txBody>
          <a:bodyPr vert="horz" rIns="0"/>
          <a:lstStyle>
            <a:lvl1pPr>
              <a:defRPr sz="3600" b="1" i="0">
                <a:solidFill>
                  <a:srgbClr val="750413"/>
                </a:solidFill>
                <a:latin typeface="+mj-lt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r>
              <a:rPr lang="en-US"/>
              <a:t>Slide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CFDE03-CD8F-BAF5-F311-D1A843F4DC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79" y="164348"/>
            <a:ext cx="519929" cy="620016"/>
          </a:xfrm>
          <a:prstGeom prst="rect">
            <a:avLst/>
          </a:prstGeom>
        </p:spPr>
      </p:pic>
      <p:sp>
        <p:nvSpPr>
          <p:cNvPr id="12" name="PlaceHolder 3">
            <a:extLst>
              <a:ext uri="{FF2B5EF4-FFF2-40B4-BE49-F238E27FC236}">
                <a16:creationId xmlns:a16="http://schemas.microsoft.com/office/drawing/2014/main" id="{EA724CE9-E875-0451-2C95-7FC87AFE8989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4166040" y="6493680"/>
            <a:ext cx="3859920" cy="36432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13" name="PlaceHolder 4">
            <a:extLst>
              <a:ext uri="{FF2B5EF4-FFF2-40B4-BE49-F238E27FC236}">
                <a16:creationId xmlns:a16="http://schemas.microsoft.com/office/drawing/2014/main" id="{EFB32835-592B-5883-F642-3A58891A6204}"/>
              </a:ext>
            </a:extLst>
          </p:cNvPr>
          <p:cNvSpPr>
            <a:spLocks noGrp="1"/>
          </p:cNvSpPr>
          <p:nvPr>
            <p:ph type="sldNum" idx="2"/>
          </p:nvPr>
        </p:nvSpPr>
        <p:spPr>
          <a:xfrm>
            <a:off x="9348000" y="6493680"/>
            <a:ext cx="2844000" cy="364320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2E358353-BB15-4530-9BE2-76EBA9CBA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PlaceHolder 5">
            <a:extLst>
              <a:ext uri="{FF2B5EF4-FFF2-40B4-BE49-F238E27FC236}">
                <a16:creationId xmlns:a16="http://schemas.microsoft.com/office/drawing/2014/main" id="{BA701D9C-DD34-9955-94B7-10B78530D36C}"/>
              </a:ext>
            </a:extLst>
          </p:cNvPr>
          <p:cNvSpPr>
            <a:spLocks noGrp="1"/>
          </p:cNvSpPr>
          <p:nvPr>
            <p:ph type="dt" idx="3"/>
          </p:nvPr>
        </p:nvSpPr>
        <p:spPr>
          <a:xfrm>
            <a:off x="0" y="6493680"/>
            <a:ext cx="2844000" cy="364320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7AE3CA-B555-C696-414A-A2297938B0EE}"/>
              </a:ext>
            </a:extLst>
          </p:cNvPr>
          <p:cNvCxnSpPr>
            <a:cxnSpLocks/>
          </p:cNvCxnSpPr>
          <p:nvPr userDrawn="1"/>
        </p:nvCxnSpPr>
        <p:spPr>
          <a:xfrm>
            <a:off x="144379" y="843357"/>
            <a:ext cx="118872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494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44360" y="164520"/>
            <a:ext cx="11902680" cy="60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69080" y="878400"/>
            <a:ext cx="11252880" cy="5613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9FED446D-9AF2-46BF-8D86-59663C5DCEC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4290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379" y="164348"/>
            <a:ext cx="11903242" cy="605672"/>
          </a:xfrm>
        </p:spPr>
        <p:txBody>
          <a:bodyPr/>
          <a:lstStyle>
            <a:lvl1pPr>
              <a:defRPr b="0" i="0">
                <a:solidFill>
                  <a:srgbClr val="750014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r>
              <a:rPr lang="en-US"/>
              <a:t>Slide title is as follows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32" y="878305"/>
            <a:ext cx="11253536" cy="561457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11058674" y="6492876"/>
            <a:ext cx="1047453" cy="365125"/>
          </a:xfrm>
        </p:spPr>
        <p:txBody>
          <a:bodyPr/>
          <a:lstStyle>
            <a:lvl1pPr algn="r">
              <a:defRPr sz="1600" b="1" i="0">
                <a:solidFill>
                  <a:srgbClr val="900F28"/>
                </a:solidFill>
                <a:latin typeface="Helvetica Neue Condensed" charset="0"/>
                <a:ea typeface="Helvetica Neue Condensed" charset="0"/>
                <a:cs typeface="Helvetica Neue Condensed" charset="0"/>
              </a:defRPr>
            </a:lvl1pPr>
          </a:lstStyle>
          <a:p>
            <a:fld id="{BF7C057A-B2D5-1241-A6C1-508C9907B8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11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B54E05-5BC1-6158-07BE-0032D7BE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0DC0F-6A13-B34C-9A10-1879CD638D37}" type="datetimeFigureOut">
              <a:rPr lang="en-US" smtClean="0"/>
              <a:t>5/3/26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71504D-3CE1-80A0-2017-60EF07BF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43CA6-9950-125F-D9CE-3A038B8FE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8889-D640-F242-B18A-998CDDAEB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75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44360" y="164520"/>
            <a:ext cx="11902680" cy="60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469080" y="878400"/>
            <a:ext cx="11252880" cy="5613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C24DAD5-9256-48BD-8150-2E8715D6BF5F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217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B165CFE9-94B4-AF9F-811C-B18E786EAFAE}"/>
              </a:ext>
            </a:extLst>
          </p:cNvPr>
          <p:cNvGraphicFramePr>
            <a:graphicFrameLocks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165CFE9-94B4-AF9F-811C-B18E786EAF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4085" y="171520"/>
            <a:ext cx="10928683" cy="605672"/>
          </a:xfrm>
          <a:prstGeom prst="rect">
            <a:avLst/>
          </a:prstGeom>
        </p:spPr>
        <p:txBody>
          <a:bodyPr vert="horz" rIns="0"/>
          <a:lstStyle>
            <a:lvl1pPr>
              <a:defRPr sz="3600" b="1" i="0">
                <a:solidFill>
                  <a:srgbClr val="750413"/>
                </a:solidFill>
                <a:latin typeface="+mj-lt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r>
              <a:rPr lang="en-US"/>
              <a:t>Slide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CFDE03-CD8F-BAF5-F311-D1A843F4DC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79" y="164348"/>
            <a:ext cx="519929" cy="620016"/>
          </a:xfrm>
          <a:prstGeom prst="rect">
            <a:avLst/>
          </a:prstGeom>
        </p:spPr>
      </p:pic>
      <p:sp>
        <p:nvSpPr>
          <p:cNvPr id="12" name="PlaceHolder 3">
            <a:extLst>
              <a:ext uri="{FF2B5EF4-FFF2-40B4-BE49-F238E27FC236}">
                <a16:creationId xmlns:a16="http://schemas.microsoft.com/office/drawing/2014/main" id="{EA724CE9-E875-0451-2C95-7FC87AFE8989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4166040" y="6493680"/>
            <a:ext cx="3859920" cy="36432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13" name="PlaceHolder 4">
            <a:extLst>
              <a:ext uri="{FF2B5EF4-FFF2-40B4-BE49-F238E27FC236}">
                <a16:creationId xmlns:a16="http://schemas.microsoft.com/office/drawing/2014/main" id="{EFB32835-592B-5883-F642-3A58891A6204}"/>
              </a:ext>
            </a:extLst>
          </p:cNvPr>
          <p:cNvSpPr>
            <a:spLocks noGrp="1"/>
          </p:cNvSpPr>
          <p:nvPr>
            <p:ph type="sldNum" idx="2"/>
          </p:nvPr>
        </p:nvSpPr>
        <p:spPr>
          <a:xfrm>
            <a:off x="9348000" y="6493680"/>
            <a:ext cx="2844000" cy="364320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2E358353-BB15-4530-9BE2-76EBA9CBA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PlaceHolder 5">
            <a:extLst>
              <a:ext uri="{FF2B5EF4-FFF2-40B4-BE49-F238E27FC236}">
                <a16:creationId xmlns:a16="http://schemas.microsoft.com/office/drawing/2014/main" id="{BA701D9C-DD34-9955-94B7-10B78530D36C}"/>
              </a:ext>
            </a:extLst>
          </p:cNvPr>
          <p:cNvSpPr>
            <a:spLocks noGrp="1"/>
          </p:cNvSpPr>
          <p:nvPr>
            <p:ph type="dt" idx="3"/>
          </p:nvPr>
        </p:nvSpPr>
        <p:spPr>
          <a:xfrm>
            <a:off x="0" y="6493680"/>
            <a:ext cx="2844000" cy="364320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7AE3CA-B555-C696-414A-A2297938B0EE}"/>
              </a:ext>
            </a:extLst>
          </p:cNvPr>
          <p:cNvCxnSpPr>
            <a:cxnSpLocks/>
          </p:cNvCxnSpPr>
          <p:nvPr userDrawn="1"/>
        </p:nvCxnSpPr>
        <p:spPr>
          <a:xfrm>
            <a:off x="144379" y="843357"/>
            <a:ext cx="118872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090653D-13C6-3755-CF53-D555CE5CE5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525" y="904875"/>
            <a:ext cx="11918950" cy="5514975"/>
          </a:xfrm>
          <a:prstGeom prst="rect">
            <a:avLst/>
          </a:prstGeom>
        </p:spPr>
        <p:txBody>
          <a:bodyPr lIns="91440" tIns="91440" r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026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1EEB908B-7CA6-3CE4-C53D-8A1287302017}"/>
              </a:ext>
            </a:extLst>
          </p:cNvPr>
          <p:cNvGraphicFramePr>
            <a:graphicFrameLocks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059066147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7772400" imgH="10058400" progId="TCLayout.ActiveDocument.1">
                  <p:embed/>
                </p:oleObj>
              </mc:Choice>
              <mc:Fallback>
                <p:oleObj name="think-cell Slide" r:id="rId11" imgW="7772400" imgH="1005840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EEB908B-7CA6-3CE4-C53D-8A12873020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4165740" y="6483778"/>
            <a:ext cx="385992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400" b="0" strike="noStrike" spc="-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9348000" y="6488729"/>
            <a:ext cx="2844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pos="0" algn="l"/>
              </a:tabLst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3C135F7-C2B5-4738-9DDA-4CF61CFB2CAC}" type="slidenum">
              <a:rPr lang="en-US" smtClean="0"/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0" y="6488729"/>
            <a:ext cx="284400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9CF351-F3D5-6B55-B95D-3C4CC68CC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F95F7450-8EC2-5F3B-BA01-69B45D66B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1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microsoft.com/office/2018/10/relationships/comments" Target="../comments/modernComment_10F_A06DB96F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" Type="http://schemas.microsoft.com/office/2018/10/relationships/comments" Target="../comments/modernComment_4DA_C6EFF626.xml"/><Relationship Id="rId21" Type="http://schemas.openxmlformats.org/officeDocument/2006/relationships/image" Target="../media/image44.png"/><Relationship Id="rId7" Type="http://schemas.microsoft.com/office/2007/relationships/hdphoto" Target="../media/hdphoto1.wdp"/><Relationship Id="rId12" Type="http://schemas.microsoft.com/office/2007/relationships/hdphoto" Target="../media/hdphoto2.wdp"/><Relationship Id="rId17" Type="http://schemas.openxmlformats.org/officeDocument/2006/relationships/image" Target="../media/image40.sv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24" Type="http://schemas.openxmlformats.org/officeDocument/2006/relationships/image" Target="../media/image47.jpe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23" Type="http://schemas.openxmlformats.org/officeDocument/2006/relationships/image" Target="../media/image46.jpeg"/><Relationship Id="rId28" Type="http://schemas.openxmlformats.org/officeDocument/2006/relationships/image" Target="../media/image50.png"/><Relationship Id="rId10" Type="http://schemas.openxmlformats.org/officeDocument/2006/relationships/image" Target="../media/image34.png"/><Relationship Id="rId19" Type="http://schemas.openxmlformats.org/officeDocument/2006/relationships/image" Target="../media/image42.jpe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Relationship Id="rId22" Type="http://schemas.openxmlformats.org/officeDocument/2006/relationships/image" Target="../media/image45.jpeg"/><Relationship Id="rId27" Type="http://schemas.microsoft.com/office/2007/relationships/hdphoto" Target="../media/hdphoto3.wdp"/><Relationship Id="rId30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8823D4-52B7-FA02-A870-9B2EEDCC45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23" y="2494360"/>
            <a:ext cx="12147877" cy="1671227"/>
          </a:xfr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3800" dirty="0">
                <a:cs typeface="Arial"/>
              </a:rPr>
              <a:t>Progress &amp; Challenges of Multiphysics at Exascale:</a:t>
            </a:r>
            <a:br>
              <a:rPr lang="en-US" sz="3800" dirty="0">
                <a:cs typeface="Arial"/>
              </a:rPr>
            </a:br>
            <a:r>
              <a:rPr lang="en-US" sz="3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Thermo-Chemo-Mechanics Response of</a:t>
            </a:r>
            <a:br>
              <a:rPr lang="en-US" sz="3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</a:br>
            <a:r>
              <a:rPr lang="en-US" sz="3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Hypersonics</a:t>
            </a:r>
            <a:r>
              <a:rPr lang="en-US" sz="38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Thermal Protection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22427-520E-F2B9-B807-A9EE699255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Raul </a:t>
            </a:r>
            <a:r>
              <a:rPr lang="en-US" dirty="0" err="1">
                <a:latin typeface="Arial"/>
                <a:cs typeface="Arial"/>
              </a:rPr>
              <a:t>Radovitzky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William Moses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919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74F45-1EA6-FD79-8297-959422472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ΣMIT on GPU using </a:t>
            </a:r>
            <a:r>
              <a:rPr lang="en-US" err="1"/>
              <a:t>Kokkos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21496-B5BF-2E2D-C3D1-E24A49554B6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91440" rIns="91440" bIns="91440" rtlCol="0" anchor="t">
            <a:normAutofit/>
          </a:bodyPr>
          <a:lstStyle/>
          <a:p>
            <a:r>
              <a:rPr lang="en-US" sz="2400" dirty="0">
                <a:cs typeface="Arial"/>
              </a:rPr>
              <a:t>Ported Explicit Dynamics and Dynamic Relaxation solvers.</a:t>
            </a:r>
          </a:p>
          <a:p>
            <a:r>
              <a:rPr lang="en-US" sz="2400" dirty="0">
                <a:cs typeface="Arial"/>
              </a:rPr>
              <a:t>Speedup of 30X for Linear Elastic.</a:t>
            </a:r>
            <a:endParaRPr lang="en-US" sz="2400" dirty="0"/>
          </a:p>
          <a:p>
            <a:r>
              <a:rPr lang="en-US" sz="2400" dirty="0">
                <a:cs typeface="Arial"/>
              </a:rPr>
              <a:t>Less gain in plasticity code (13X for J2Linear) due to warp divergence.  Not sure how to port log and exp of matrices for updates in large deformation plasticity.</a:t>
            </a:r>
          </a:p>
          <a:p>
            <a:r>
              <a:rPr lang="en-US" sz="2400" dirty="0">
                <a:cs typeface="Arial"/>
              </a:rPr>
              <a:t>Got </a:t>
            </a:r>
            <a:r>
              <a:rPr lang="el-GR" sz="2400" dirty="0">
                <a:cs typeface="Arial"/>
              </a:rPr>
              <a:t>Σ</a:t>
            </a:r>
            <a:r>
              <a:rPr lang="en-US" sz="2400" dirty="0">
                <a:cs typeface="Arial"/>
              </a:rPr>
              <a:t>MIT running on Dane.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5244E0-88F6-D2B3-3B17-818E0C3B58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2" b="-515"/>
          <a:stretch>
            <a:fillRect/>
          </a:stretch>
        </p:blipFill>
        <p:spPr>
          <a:xfrm>
            <a:off x="1249095" y="3271239"/>
            <a:ext cx="5148294" cy="3296616"/>
          </a:xfrm>
          <a:prstGeom prst="rect">
            <a:avLst/>
          </a:prstGeom>
        </p:spPr>
      </p:pic>
      <p:pic>
        <p:nvPicPr>
          <p:cNvPr id="5" name="Picture 4" descr="A computer generated image of a baseball bat with Wind Wand in the background&#10;&#10;AI-generated content may be incorrect.">
            <a:extLst>
              <a:ext uri="{FF2B5EF4-FFF2-40B4-BE49-F238E27FC236}">
                <a16:creationId xmlns:a16="http://schemas.microsoft.com/office/drawing/2014/main" id="{83AE04C8-5F98-8D51-BCCF-30760CC6D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16" y="2722756"/>
            <a:ext cx="3995689" cy="384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28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C135B-D13E-B255-B5F0-8C7B00A32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405BA-F751-508D-7B04-3FDEB9373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ΣMIT on GPU using </a:t>
            </a:r>
            <a:r>
              <a:rPr lang="en-US" err="1"/>
              <a:t>Kokkos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4E71F-4BF3-6457-25E5-73BEB26781F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526" y="1272210"/>
            <a:ext cx="6795616" cy="5062330"/>
          </a:xfrm>
        </p:spPr>
        <p:txBody>
          <a:bodyPr vert="horz" lIns="91440" tIns="91440" rIns="91440" bIns="91440" rtlCol="0" anchor="t">
            <a:normAutofit/>
          </a:bodyPr>
          <a:lstStyle/>
          <a:p>
            <a:pPr marL="0" indent="0">
              <a:buNone/>
            </a:pPr>
            <a:r>
              <a:rPr lang="en-US" sz="2400" b="1">
                <a:cs typeface="Arial"/>
              </a:rPr>
              <a:t>Problem:</a:t>
            </a:r>
            <a:r>
              <a:rPr lang="en-US" sz="2400">
                <a:cs typeface="Arial"/>
              </a:rPr>
              <a:t> Porting just this part of </a:t>
            </a:r>
            <a:r>
              <a:rPr lang="el-GR" sz="2400">
                <a:cs typeface="Arial"/>
              </a:rPr>
              <a:t>Σ</a:t>
            </a:r>
            <a:r>
              <a:rPr lang="en-US" sz="2400">
                <a:cs typeface="Arial"/>
              </a:rPr>
              <a:t>MIT’s codebase required almost fully rewriting it.</a:t>
            </a:r>
          </a:p>
          <a:p>
            <a:r>
              <a:rPr lang="en-US" sz="2400"/>
              <a:t>Approximately 7500 lines added or modified in the main source files alone.</a:t>
            </a:r>
          </a:p>
          <a:p>
            <a:r>
              <a:rPr lang="en-US" sz="2400"/>
              <a:t>Porting more of </a:t>
            </a:r>
            <a:r>
              <a:rPr lang="el-GR" sz="2400"/>
              <a:t>Σ</a:t>
            </a:r>
            <a:r>
              <a:rPr lang="en-US" sz="2400"/>
              <a:t>MIT’s solvers, systems, materials, etc. will require more rewriting.</a:t>
            </a:r>
          </a:p>
          <a:p>
            <a:r>
              <a:rPr lang="en-US" sz="2400"/>
              <a:t>Even with AI coding agents, such extensive rewriting is risky.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70FC527-1B13-84C5-63C2-F7BA3C3E74A7}"/>
              </a:ext>
            </a:extLst>
          </p:cNvPr>
          <p:cNvSpPr/>
          <p:nvPr/>
        </p:nvSpPr>
        <p:spPr>
          <a:xfrm>
            <a:off x="856252" y="5028925"/>
            <a:ext cx="5356164" cy="659284"/>
          </a:xfrm>
          <a:prstGeom prst="roundRect">
            <a:avLst/>
          </a:prstGeom>
          <a:solidFill>
            <a:srgbClr val="FFFFEC"/>
          </a:solidFill>
          <a:ln w="952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we avoid such extensive rewriting?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381C44-DB6C-90DA-7BF3-BD3C96EC1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765" y="0"/>
            <a:ext cx="517223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F23659-4A6B-31A0-A52C-1DC08589A757}"/>
              </a:ext>
            </a:extLst>
          </p:cNvPr>
          <p:cNvSpPr txBox="1"/>
          <p:nvPr/>
        </p:nvSpPr>
        <p:spPr>
          <a:xfrm>
            <a:off x="3043946" y="6460226"/>
            <a:ext cx="3932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cs typeface="Arial"/>
              </a:rPr>
              <a:t>Git statistics for </a:t>
            </a:r>
            <a:r>
              <a:rPr lang="el-GR">
                <a:cs typeface="Arial"/>
              </a:rPr>
              <a:t>Σ</a:t>
            </a:r>
            <a:r>
              <a:rPr lang="en-US">
                <a:cs typeface="Arial"/>
              </a:rPr>
              <a:t>MIT </a:t>
            </a:r>
            <a:r>
              <a:rPr lang="en-US" err="1">
                <a:cs typeface="Arial"/>
              </a:rPr>
              <a:t>Kokkos</a:t>
            </a:r>
            <a:r>
              <a:rPr lang="en-US">
                <a:cs typeface="Arial"/>
              </a:rPr>
              <a:t> branch</a:t>
            </a:r>
          </a:p>
        </p:txBody>
      </p:sp>
    </p:spTree>
    <p:extLst>
      <p:ext uri="{BB962C8B-B14F-4D97-AF65-F5344CB8AC3E}">
        <p14:creationId xmlns:p14="http://schemas.microsoft.com/office/powerpoint/2010/main" val="2929554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4EACB-9B9A-A13A-1B5B-EE3016C1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</a:t>
            </a:r>
            <a:r>
              <a:rPr lang="en-US"/>
              <a:t>MIT on GPU using Kitsune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14A2DC-93EE-431E-C2BC-DF60DD0AD5E2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5162" y="4084544"/>
            <a:ext cx="10486527" cy="2479372"/>
          </a:xfrm>
          <a:prstGeom prst="rect">
            <a:avLst/>
          </a:prstGeom>
        </p:spPr>
      </p:pic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181186E2-8243-275F-B267-6C1A79C94188}"/>
              </a:ext>
            </a:extLst>
          </p:cNvPr>
          <p:cNvSpPr/>
          <p:nvPr/>
        </p:nvSpPr>
        <p:spPr>
          <a:xfrm>
            <a:off x="4052709" y="3189405"/>
            <a:ext cx="2726307" cy="819819"/>
          </a:xfrm>
          <a:prstGeom prst="roundRect">
            <a:avLst/>
          </a:prstGeom>
          <a:solidFill>
            <a:srgbClr val="FFFFEC"/>
          </a:solidFill>
          <a:ln w="952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computation is still on CPU.</a:t>
            </a: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D1423CD3-3F8C-134A-3062-A124F1DBB439}"/>
              </a:ext>
            </a:extLst>
          </p:cNvPr>
          <p:cNvSpPr/>
          <p:nvPr/>
        </p:nvSpPr>
        <p:spPr>
          <a:xfrm>
            <a:off x="6907427" y="3189405"/>
            <a:ext cx="4815341" cy="819820"/>
          </a:xfrm>
          <a:prstGeom prst="roundRect">
            <a:avLst/>
          </a:prstGeom>
          <a:solidFill>
            <a:srgbClr val="FFFFEC"/>
          </a:solidFill>
          <a:ln w="952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Moving data between CPU and GPU hurts the performance of both.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0B57F0-E623-8FB4-77D6-40B340B53EAC}"/>
              </a:ext>
            </a:extLst>
          </p:cNvPr>
          <p:cNvSpPr txBox="1">
            <a:spLocks/>
          </p:cNvSpPr>
          <p:nvPr/>
        </p:nvSpPr>
        <p:spPr>
          <a:xfrm>
            <a:off x="4922582" y="1032682"/>
            <a:ext cx="7095691" cy="1935967"/>
          </a:xfrm>
          <a:prstGeom prst="rect">
            <a:avLst/>
          </a:prstGeom>
        </p:spPr>
        <p:txBody>
          <a:bodyPr vert="horz" lIns="91440" tIns="91440" rIns="91440" bIns="9144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cs typeface="Arial"/>
              </a:rPr>
              <a:t>We used Kitsune to make part of this </a:t>
            </a:r>
            <a:r>
              <a:rPr lang="en-US" sz="2400" err="1">
                <a:cs typeface="Arial"/>
              </a:rPr>
              <a:t>Cilk</a:t>
            </a:r>
            <a:r>
              <a:rPr lang="en-US" sz="2400">
                <a:cs typeface="Arial"/>
              </a:rPr>
              <a:t> parallelization run on a GPU just by adding some compiler flags.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cs typeface="Arial"/>
              </a:rPr>
              <a:t>Some early success, but performance needs work.</a:t>
            </a:r>
          </a:p>
        </p:txBody>
      </p:sp>
      <p:cxnSp>
        <p:nvCxnSpPr>
          <p:cNvPr id="3" name="Curved Connector 64">
            <a:extLst>
              <a:ext uri="{FF2B5EF4-FFF2-40B4-BE49-F238E27FC236}">
                <a16:creationId xmlns:a16="http://schemas.microsoft.com/office/drawing/2014/main" id="{1793F449-8AB6-507C-1954-18C107C84A65}"/>
              </a:ext>
            </a:extLst>
          </p:cNvPr>
          <p:cNvCxnSpPr>
            <a:cxnSpLocks/>
            <a:stCxn id="21" idx="2"/>
            <a:endCxn id="7" idx="0"/>
          </p:cNvCxnSpPr>
          <p:nvPr/>
        </p:nvCxnSpPr>
        <p:spPr>
          <a:xfrm rot="16200000" flipH="1">
            <a:off x="6359086" y="3066000"/>
            <a:ext cx="1437802" cy="3324249"/>
          </a:xfrm>
          <a:prstGeom prst="curvedConnector3">
            <a:avLst>
              <a:gd name="adj1" fmla="val 50000"/>
            </a:avLst>
          </a:prstGeom>
          <a:ln w="50800">
            <a:solidFill>
              <a:srgbClr val="C0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0243900-10ED-116F-D342-5B5C31F3BD06}"/>
              </a:ext>
            </a:extLst>
          </p:cNvPr>
          <p:cNvSpPr/>
          <p:nvPr/>
        </p:nvSpPr>
        <p:spPr>
          <a:xfrm>
            <a:off x="4745464" y="5447026"/>
            <a:ext cx="530871" cy="188584"/>
          </a:xfrm>
          <a:prstGeom prst="rect">
            <a:avLst/>
          </a:prstGeom>
          <a:noFill/>
          <a:ln w="19050">
            <a:solidFill>
              <a:srgbClr val="F79646">
                <a:lumMod val="50000"/>
              </a:srgb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BC7A00"/>
              </a:solidFill>
              <a:effectLst/>
              <a:uLnTx/>
              <a:uFillTx/>
              <a:latin typeface="Consolas"/>
              <a:ea typeface="Times New Roman"/>
              <a:cs typeface="Consola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7B16A5-849A-DC83-2EC8-EB0F1988C873}"/>
              </a:ext>
            </a:extLst>
          </p:cNvPr>
          <p:cNvSpPr/>
          <p:nvPr/>
        </p:nvSpPr>
        <p:spPr>
          <a:xfrm>
            <a:off x="7446537" y="5447026"/>
            <a:ext cx="2587149" cy="188584"/>
          </a:xfrm>
          <a:prstGeom prst="rect">
            <a:avLst/>
          </a:prstGeom>
          <a:noFill/>
          <a:ln w="19050">
            <a:solidFill>
              <a:srgbClr val="F79646">
                <a:lumMod val="50000"/>
              </a:srgb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BC7A00"/>
              </a:solidFill>
              <a:effectLst/>
              <a:uLnTx/>
              <a:uFillTx/>
              <a:latin typeface="Consolas"/>
              <a:ea typeface="Times New Roman"/>
              <a:cs typeface="Consolas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461F9E0F-9A4D-CE8B-5177-13D6554642C4}"/>
              </a:ext>
            </a:extLst>
          </p:cNvPr>
          <p:cNvSpPr/>
          <p:nvPr/>
        </p:nvSpPr>
        <p:spPr>
          <a:xfrm>
            <a:off x="85233" y="3674635"/>
            <a:ext cx="3225969" cy="819818"/>
          </a:xfrm>
          <a:prstGeom prst="roundRect">
            <a:avLst/>
          </a:prstGeom>
          <a:solidFill>
            <a:srgbClr val="FFFFEC"/>
          </a:solidFill>
          <a:ln w="952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parallel loops are running on the GPU.</a:t>
            </a:r>
          </a:p>
        </p:txBody>
      </p:sp>
      <p:cxnSp>
        <p:nvCxnSpPr>
          <p:cNvPr id="11" name="Curved Connector 64">
            <a:extLst>
              <a:ext uri="{FF2B5EF4-FFF2-40B4-BE49-F238E27FC236}">
                <a16:creationId xmlns:a16="http://schemas.microsoft.com/office/drawing/2014/main" id="{E8CBD91A-C9B9-18D5-A458-BE93F4E33231}"/>
              </a:ext>
            </a:extLst>
          </p:cNvPr>
          <p:cNvCxnSpPr>
            <a:cxnSpLocks/>
            <a:stCxn id="10" idx="2"/>
            <a:endCxn id="6" idx="1"/>
          </p:cNvCxnSpPr>
          <p:nvPr/>
        </p:nvCxnSpPr>
        <p:spPr>
          <a:xfrm rot="16200000" flipH="1">
            <a:off x="2698409" y="3494262"/>
            <a:ext cx="1046865" cy="3047246"/>
          </a:xfrm>
          <a:prstGeom prst="curvedConnector2">
            <a:avLst/>
          </a:prstGeom>
          <a:ln w="50800">
            <a:solidFill>
              <a:srgbClr val="C0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78D8795-B3DC-1539-D90D-A9E90B2BDB1E}"/>
              </a:ext>
            </a:extLst>
          </p:cNvPr>
          <p:cNvSpPr txBox="1"/>
          <p:nvPr/>
        </p:nvSpPr>
        <p:spPr>
          <a:xfrm>
            <a:off x="1015162" y="6521217"/>
            <a:ext cx="50276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Nsight profile on local test machine.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55EA22-A54A-FB27-1353-53CDB2099643}"/>
              </a:ext>
            </a:extLst>
          </p:cNvPr>
          <p:cNvSpPr/>
          <p:nvPr/>
        </p:nvSpPr>
        <p:spPr>
          <a:xfrm>
            <a:off x="3629007" y="5809118"/>
            <a:ext cx="7872682" cy="740266"/>
          </a:xfrm>
          <a:prstGeom prst="rect">
            <a:avLst/>
          </a:prstGeom>
          <a:noFill/>
          <a:ln w="19050">
            <a:solidFill>
              <a:srgbClr val="F79646">
                <a:lumMod val="50000"/>
              </a:srgb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BC7A00"/>
              </a:solidFill>
              <a:effectLst/>
              <a:uLnTx/>
              <a:uFillTx/>
              <a:latin typeface="Consolas"/>
              <a:ea typeface="Times New Roman"/>
              <a:cs typeface="Consolas"/>
            </a:endParaRPr>
          </a:p>
        </p:txBody>
      </p:sp>
      <p:cxnSp>
        <p:nvCxnSpPr>
          <p:cNvPr id="29" name="Curved Connector 64">
            <a:extLst>
              <a:ext uri="{FF2B5EF4-FFF2-40B4-BE49-F238E27FC236}">
                <a16:creationId xmlns:a16="http://schemas.microsoft.com/office/drawing/2014/main" id="{EE2C2ACF-7895-1ECC-7505-38F0CE7BE433}"/>
              </a:ext>
            </a:extLst>
          </p:cNvPr>
          <p:cNvCxnSpPr>
            <a:cxnSpLocks/>
            <a:stCxn id="22" idx="3"/>
            <a:endCxn id="28" idx="3"/>
          </p:cNvCxnSpPr>
          <p:nvPr/>
        </p:nvCxnSpPr>
        <p:spPr>
          <a:xfrm flipH="1">
            <a:off x="11501689" y="3599315"/>
            <a:ext cx="221079" cy="2579936"/>
          </a:xfrm>
          <a:prstGeom prst="curvedConnector3">
            <a:avLst>
              <a:gd name="adj1" fmla="val -103402"/>
            </a:avLst>
          </a:prstGeom>
          <a:ln w="50800">
            <a:solidFill>
              <a:srgbClr val="C0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C3543E3-108A-295D-38FE-89831DFF3B52}"/>
              </a:ext>
            </a:extLst>
          </p:cNvPr>
          <p:cNvGrpSpPr/>
          <p:nvPr/>
        </p:nvGrpSpPr>
        <p:grpSpPr>
          <a:xfrm>
            <a:off x="138945" y="1032682"/>
            <a:ext cx="4640260" cy="2689770"/>
            <a:chOff x="138945" y="1032682"/>
            <a:chExt cx="4640260" cy="2689770"/>
          </a:xfrm>
        </p:grpSpPr>
        <p:sp>
          <p:nvSpPr>
            <p:cNvPr id="13" name="Rectangle: Rounded Corners 20">
              <a:extLst>
                <a:ext uri="{FF2B5EF4-FFF2-40B4-BE49-F238E27FC236}">
                  <a16:creationId xmlns:a16="http://schemas.microsoft.com/office/drawing/2014/main" id="{DCD42F4D-EA20-C5A7-6731-3CA18263FCD5}"/>
                </a:ext>
              </a:extLst>
            </p:cNvPr>
            <p:cNvSpPr/>
            <p:nvPr/>
          </p:nvSpPr>
          <p:spPr>
            <a:xfrm>
              <a:off x="138945" y="1032682"/>
              <a:ext cx="4640260" cy="115156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F36912FC-0AC0-BF05-03B1-FC4E5B49B0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093" y="1179494"/>
              <a:ext cx="3343518" cy="678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Graphic 14" descr="Puzzle with solid fill">
              <a:extLst>
                <a:ext uri="{FF2B5EF4-FFF2-40B4-BE49-F238E27FC236}">
                  <a16:creationId xmlns:a16="http://schemas.microsoft.com/office/drawing/2014/main" id="{7B12B9DA-B40C-ACCE-9893-529D81094DC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56208" y="1269847"/>
              <a:ext cx="914400" cy="914400"/>
            </a:xfrm>
            <a:prstGeom prst="rect">
              <a:avLst/>
            </a:prstGeom>
          </p:spPr>
        </p:pic>
        <p:sp>
          <p:nvSpPr>
            <p:cNvPr id="16" name="Rectangle: Rounded Corners 20">
              <a:extLst>
                <a:ext uri="{FF2B5EF4-FFF2-40B4-BE49-F238E27FC236}">
                  <a16:creationId xmlns:a16="http://schemas.microsoft.com/office/drawing/2014/main" id="{DFD13381-8CB2-B1B3-0905-816B34F555C0}"/>
                </a:ext>
              </a:extLst>
            </p:cNvPr>
            <p:cNvSpPr/>
            <p:nvPr/>
          </p:nvSpPr>
          <p:spPr>
            <a:xfrm>
              <a:off x="1344026" y="2254841"/>
              <a:ext cx="2545492" cy="133078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B6A675-DCBE-EEE2-BDB0-DC4C8F8A87DC}"/>
                </a:ext>
              </a:extLst>
            </p:cNvPr>
            <p:cNvSpPr txBox="1"/>
            <p:nvPr/>
          </p:nvSpPr>
          <p:spPr>
            <a:xfrm>
              <a:off x="1347659" y="2336804"/>
              <a:ext cx="2305878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/>
                <a:t>Kitsune NVIDIA &amp; AMD GPU support</a:t>
              </a:r>
            </a:p>
          </p:txBody>
        </p:sp>
        <p:sp>
          <p:nvSpPr>
            <p:cNvPr id="19" name="Bent Arrow 18">
              <a:extLst>
                <a:ext uri="{FF2B5EF4-FFF2-40B4-BE49-F238E27FC236}">
                  <a16:creationId xmlns:a16="http://schemas.microsoft.com/office/drawing/2014/main" id="{40656AE7-FB57-3F7F-C578-4851CA5CA8BE}"/>
                </a:ext>
              </a:extLst>
            </p:cNvPr>
            <p:cNvSpPr/>
            <p:nvPr/>
          </p:nvSpPr>
          <p:spPr>
            <a:xfrm rot="16200000" flipV="1">
              <a:off x="3765651" y="2307559"/>
              <a:ext cx="686099" cy="438367"/>
            </a:xfrm>
            <a:prstGeom prst="ben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7" name="Picture 2" descr="LANL introduces sleek new look and logo">
              <a:extLst>
                <a:ext uri="{FF2B5EF4-FFF2-40B4-BE49-F238E27FC236}">
                  <a16:creationId xmlns:a16="http://schemas.microsoft.com/office/drawing/2014/main" id="{F6B7679A-9136-16CE-3854-63A4479608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026" y="2798648"/>
              <a:ext cx="2309511" cy="923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6023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A001D-5871-0145-0C12-F7C7C0487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ded Corner 4">
            <a:extLst>
              <a:ext uri="{FF2B5EF4-FFF2-40B4-BE49-F238E27FC236}">
                <a16:creationId xmlns:a16="http://schemas.microsoft.com/office/drawing/2014/main" id="{E965D260-2605-1AF7-5754-36E745C26A7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525" y="904875"/>
            <a:ext cx="7079821" cy="5781605"/>
          </a:xfrm>
          <a:prstGeom prst="foldedCorner">
            <a:avLst>
              <a:gd name="adj" fmla="val 5146"/>
            </a:avLst>
          </a:prstGeom>
          <a:blipFill>
            <a:blip r:embed="rId2" cstate="print"/>
            <a:tile tx="0" ty="0" sx="100000" sy="100000" flip="none" algn="tl"/>
          </a:blipFill>
          <a:ln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45720" anchor="t">
            <a:noAutofit/>
          </a:bodyPr>
          <a:lstStyle/>
          <a:p>
            <a:pPr marL="0" algn="l">
              <a:spcBef>
                <a:spcPts val="0"/>
              </a:spcBef>
              <a:buNone/>
            </a:pP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r>
              <a:rPr lang="en-US" sz="1400" b="0" i="0">
                <a:solidFill>
                  <a:srgbClr val="33CCCC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summit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b="0" i="0" err="1">
                <a:solidFill>
                  <a:srgbClr val="33CCCC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commonInterfaceMechanicsRegion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b="0" i="0">
                <a:solidFill>
                  <a:srgbClr val="0D00F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Residual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b="0" i="0" err="1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NodalField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real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400" b="0" i="0">
                <a:solidFill>
                  <a:srgbClr val="9900F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&amp; </a:t>
            </a:r>
            <a:r>
              <a:rPr lang="en-US" sz="1400" b="0" i="0">
                <a:solidFill>
                  <a:srgbClr val="DE9C2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b="0" i="0" err="1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NodalField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real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400" b="0" i="0">
                <a:solidFill>
                  <a:srgbClr val="9900F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&amp; </a:t>
            </a:r>
            <a:r>
              <a:rPr lang="en-US" sz="1400" b="0" i="0">
                <a:solidFill>
                  <a:srgbClr val="DE9C2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u0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real</a:t>
            </a:r>
            <a:r>
              <a:rPr lang="en-US" sz="1400" b="0" i="0">
                <a:solidFill>
                  <a:srgbClr val="DE9C2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dt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bool</a:t>
            </a:r>
            <a:r>
              <a:rPr lang="en-US" sz="1400" b="0" i="0">
                <a:solidFill>
                  <a:srgbClr val="DE9C2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update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b="0" i="0" err="1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CommunicationManager</a:t>
            </a:r>
            <a:r>
              <a:rPr lang="en-US" sz="1400" b="0" i="0">
                <a:solidFill>
                  <a:srgbClr val="9900F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const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&amp; </a:t>
            </a:r>
            <a:r>
              <a:rPr lang="en-US" sz="1400" b="0" i="0" err="1">
                <a:solidFill>
                  <a:srgbClr val="DE9C2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commManager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b="0" i="0" err="1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NodalField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real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&gt;&amp; </a:t>
            </a:r>
            <a:r>
              <a:rPr lang="en-US" sz="1400" b="0" i="0">
                <a:solidFill>
                  <a:srgbClr val="DE9C2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residual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B22222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// ...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B22222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// allocate memory for the local displacement (previous and current)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9900F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static</a:t>
            </a:r>
            <a:r>
              <a:rPr lang="en-US" sz="1400" b="0" i="0">
                <a:solidFill>
                  <a:srgbClr val="33CCCC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std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vector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real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400" b="0" i="0">
                <a:solidFill>
                  <a:srgbClr val="DE9C2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_ul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_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ul.resize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residual_dim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33CCCC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b="0" i="0" err="1">
                <a:solidFill>
                  <a:srgbClr val="33CCCC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cilk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b="0" i="0" err="1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span_holder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real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400" b="0" i="0">
                <a:solidFill>
                  <a:srgbClr val="DE9C2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(_ul);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9900F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static</a:t>
            </a:r>
            <a:r>
              <a:rPr lang="en-US" sz="1400" b="0" i="0">
                <a:solidFill>
                  <a:srgbClr val="33CCCC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std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vector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real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400" b="0" i="0">
                <a:solidFill>
                  <a:srgbClr val="DE9C2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_u0l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_u0l.resize(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residual_dim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33CCCC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b="0" i="0" err="1">
                <a:solidFill>
                  <a:srgbClr val="33CCCC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cilk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b="0" i="0" err="1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span_holder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real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400" b="0" i="0">
                <a:solidFill>
                  <a:srgbClr val="DE9C2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u0l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(_u0l);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9900F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static</a:t>
            </a:r>
            <a:r>
              <a:rPr lang="en-US" sz="1400" b="0" i="0">
                <a:solidFill>
                  <a:srgbClr val="33CCCC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std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vector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real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400" b="0" i="0">
                <a:solidFill>
                  <a:srgbClr val="DE9C2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_</a:t>
            </a:r>
            <a:r>
              <a:rPr lang="en-US" sz="1400" b="0" i="0" err="1">
                <a:solidFill>
                  <a:srgbClr val="DE9C2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_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rl.resize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residual_dim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33CCCC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b="0" i="0" err="1">
                <a:solidFill>
                  <a:srgbClr val="33CCCC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cilk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b="0" i="0" err="1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span_holder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real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400" b="0" i="0" err="1">
                <a:solidFill>
                  <a:srgbClr val="DE9C2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(_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B22222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// ******************* PART I: Prepare residual *******************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B22222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// loop over the elements of the element set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9900F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#pragma</a:t>
            </a:r>
            <a:r>
              <a:rPr lang="en-US" sz="1400" b="0" i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b="0" i="0" err="1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cilk</a:t>
            </a:r>
            <a:r>
              <a:rPr lang="en-US" sz="1400" b="0" i="0">
                <a:solidFill>
                  <a:srgbClr val="9CDCFE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grainsize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1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FF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b="0" i="0" err="1">
                <a:solidFill>
                  <a:srgbClr val="FF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cilk_for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1400" b="0" i="0" err="1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size_t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b="0" i="0" err="1">
                <a:solidFill>
                  <a:srgbClr val="DE9C2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ei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(0); 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ei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b="0" i="0">
                <a:solidFill>
                  <a:srgbClr val="40404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!=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_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element_set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-&gt;elements(); </a:t>
            </a:r>
            <a:r>
              <a:rPr lang="en-US" sz="1400" b="0" i="0">
                <a:solidFill>
                  <a:srgbClr val="40404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++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ei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b="0" i="0" err="1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elem_t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e(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ei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B22222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extract local part of unknown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_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element_set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-&gt;Localize(u, e, ul);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_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element_set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-&gt;Localize(u0, e, u0l);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B22222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compute elementary residual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ElementaryConstitutive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(e, dt, update, ul, u0l,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                       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Pavg_JumpU.local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(e, </a:t>
            </a:r>
            <a:r>
              <a:rPr lang="en-US" sz="1400" b="0" i="0" err="1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quad_t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(0)));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}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B22222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// ...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D4AD25-B409-053C-1240-3CD5EB51F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GPU-</a:t>
            </a:r>
            <a:r>
              <a:rPr lang="el-GR"/>
              <a:t>Σ</a:t>
            </a:r>
            <a:r>
              <a:rPr lang="en-US"/>
              <a:t>MIT blockers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558E4B-5742-248B-87F3-889D7DF775E1}"/>
              </a:ext>
            </a:extLst>
          </p:cNvPr>
          <p:cNvSpPr/>
          <p:nvPr/>
        </p:nvSpPr>
        <p:spPr>
          <a:xfrm>
            <a:off x="592187" y="5611404"/>
            <a:ext cx="5503813" cy="365760"/>
          </a:xfrm>
          <a:prstGeom prst="rect">
            <a:avLst/>
          </a:prstGeom>
          <a:solidFill>
            <a:srgbClr val="0070C0">
              <a:alpha val="10000"/>
            </a:srgbClr>
          </a:solidFill>
          <a:ln w="19050">
            <a:solidFill>
              <a:srgbClr val="F79646">
                <a:lumMod val="50000"/>
              </a:srgb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BC7A00"/>
              </a:solidFill>
              <a:effectLst/>
              <a:uLnTx/>
              <a:uFillTx/>
              <a:latin typeface="Consolas"/>
              <a:ea typeface="Times New Roman"/>
              <a:cs typeface="Consolas"/>
            </a:endParaRPr>
          </a:p>
        </p:txBody>
      </p:sp>
      <p:sp>
        <p:nvSpPr>
          <p:cNvPr id="12" name="Folded Corner 4">
            <a:extLst>
              <a:ext uri="{FF2B5EF4-FFF2-40B4-BE49-F238E27FC236}">
                <a16:creationId xmlns:a16="http://schemas.microsoft.com/office/drawing/2014/main" id="{393304AF-7BE8-F8E6-5957-B1F9B6A41604}"/>
              </a:ext>
            </a:extLst>
          </p:cNvPr>
          <p:cNvSpPr txBox="1">
            <a:spLocks/>
          </p:cNvSpPr>
          <p:nvPr/>
        </p:nvSpPr>
        <p:spPr>
          <a:xfrm>
            <a:off x="4957574" y="2231606"/>
            <a:ext cx="6985857" cy="3087192"/>
          </a:xfrm>
          <a:prstGeom prst="foldedCorner">
            <a:avLst>
              <a:gd name="adj" fmla="val 8959"/>
            </a:avLst>
          </a:prstGeom>
          <a:blipFill>
            <a:blip r:embed="rId2" cstate="print"/>
            <a:tile tx="0" ty="0" sx="100000" sy="100000" flip="none" algn="tl"/>
          </a:blipFill>
          <a:ln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spcBef>
                <a:spcPts val="0"/>
              </a:spcBef>
              <a:buNone/>
            </a:pP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r>
              <a:rPr lang="en-US" sz="1400" b="0" i="0">
                <a:solidFill>
                  <a:srgbClr val="33CCCC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summit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b="0" i="0" err="1">
                <a:solidFill>
                  <a:srgbClr val="33CCCC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InterfaceMechanicsRegion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b="0" i="0" err="1">
                <a:solidFill>
                  <a:srgbClr val="0D00FF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ElementaryConstitutive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b="0" i="0" err="1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elem_t</a:t>
            </a:r>
            <a:r>
              <a:rPr lang="en-US" sz="1400" b="0" i="0">
                <a:solidFill>
                  <a:srgbClr val="DE9C2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e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real</a:t>
            </a:r>
            <a:r>
              <a:rPr lang="en-US" sz="1400" b="0" i="0">
                <a:solidFill>
                  <a:srgbClr val="DE9C2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dt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bool</a:t>
            </a:r>
            <a:r>
              <a:rPr lang="en-US" sz="1400" b="0" i="0">
                <a:solidFill>
                  <a:srgbClr val="DE9C2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update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r>
              <a:rPr lang="en-US" sz="1400" b="0" i="0">
                <a:solidFill>
                  <a:srgbClr val="33CCCC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std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span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real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400" b="0" i="0">
                <a:solidFill>
                  <a:srgbClr val="9900F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b="0" i="0">
                <a:solidFill>
                  <a:srgbClr val="DE9C2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ul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b="0" i="0">
                <a:solidFill>
                  <a:srgbClr val="33CCCC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std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span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real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400" b="0" i="0">
                <a:solidFill>
                  <a:srgbClr val="9900F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b="0" i="0">
                <a:solidFill>
                  <a:srgbClr val="DE9C2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u0l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b="0" i="0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real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* </a:t>
            </a:r>
            <a:r>
              <a:rPr lang="en-US" sz="1400" b="0" i="0">
                <a:solidFill>
                  <a:srgbClr val="DE9C2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TJ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B22222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// ...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B22222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// integrate over quadrature points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9900F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for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1400" b="0" i="0" err="1">
                <a:solidFill>
                  <a:srgbClr val="6893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quad_t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b="0" i="0">
                <a:solidFill>
                  <a:srgbClr val="DE9C21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q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(0); q </a:t>
            </a:r>
            <a:r>
              <a:rPr lang="en-US" sz="1400" b="0" i="0">
                <a:solidFill>
                  <a:srgbClr val="40404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_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element_set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-&gt;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nquad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(); </a:t>
            </a:r>
            <a:r>
              <a:rPr lang="en-US" sz="1400" b="0" i="0">
                <a:solidFill>
                  <a:srgbClr val="40404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++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q) {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B22222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constitutive update of the left element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LeftConstitutiveUpdate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(e, q, ul, dt, 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P_L_new_span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F_L_new_span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                       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internal_L_new_span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_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C_L_red.data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());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B22222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constitutive update of the right element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RightConstitutiveUpdate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(e, q, ul, dt, 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P_R_new_span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F_R_new_span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                        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internal_R_new_span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_</a:t>
            </a:r>
            <a:r>
              <a:rPr lang="en-US" sz="1400" b="0" i="0" err="1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C_R_red.data</a:t>
            </a: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());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B22222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...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}</a:t>
            </a:r>
            <a:b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b="0" i="0">
                <a:solidFill>
                  <a:srgbClr val="632618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CBF0A3F7-693D-498C-2CAB-256C8998A045}"/>
              </a:ext>
            </a:extLst>
          </p:cNvPr>
          <p:cNvSpPr/>
          <p:nvPr/>
        </p:nvSpPr>
        <p:spPr>
          <a:xfrm>
            <a:off x="2730843" y="6121122"/>
            <a:ext cx="3727182" cy="645799"/>
          </a:xfrm>
          <a:prstGeom prst="roundRect">
            <a:avLst/>
          </a:prstGeom>
          <a:solidFill>
            <a:srgbClr val="FFFFEC"/>
          </a:solidFill>
          <a:ln w="952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Deal with virtual functions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C544FE28-F614-BD6C-A3A4-8B8DFACCB3DB}"/>
              </a:ext>
            </a:extLst>
          </p:cNvPr>
          <p:cNvSpPr/>
          <p:nvPr/>
        </p:nvSpPr>
        <p:spPr>
          <a:xfrm>
            <a:off x="8118389" y="4805493"/>
            <a:ext cx="3697530" cy="659608"/>
          </a:xfrm>
          <a:prstGeom prst="roundRect">
            <a:avLst/>
          </a:prstGeom>
          <a:solidFill>
            <a:srgbClr val="FFFFEC"/>
          </a:solidFill>
          <a:ln w="952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parallel reductions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2E57E3D2-B0A6-4AD3-D950-8A829C553F13}"/>
              </a:ext>
            </a:extLst>
          </p:cNvPr>
          <p:cNvSpPr/>
          <p:nvPr/>
        </p:nvSpPr>
        <p:spPr>
          <a:xfrm>
            <a:off x="7396743" y="5725593"/>
            <a:ext cx="4326025" cy="965753"/>
          </a:xfrm>
          <a:prstGeom prst="roundRect">
            <a:avLst/>
          </a:prstGeom>
          <a:solidFill>
            <a:srgbClr val="FFFFEC"/>
          </a:solidFill>
          <a:ln w="952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problem:</a:t>
            </a:r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Memory footprint for larger simulations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D26216-475A-298B-90B8-8A24106177AD}"/>
              </a:ext>
            </a:extLst>
          </p:cNvPr>
          <p:cNvSpPr/>
          <p:nvPr/>
        </p:nvSpPr>
        <p:spPr>
          <a:xfrm>
            <a:off x="9829529" y="4441105"/>
            <a:ext cx="1528118" cy="182880"/>
          </a:xfrm>
          <a:prstGeom prst="rect">
            <a:avLst/>
          </a:prstGeom>
          <a:solidFill>
            <a:srgbClr val="0070C0">
              <a:alpha val="10000"/>
            </a:srgbClr>
          </a:solidFill>
          <a:ln w="19050">
            <a:solidFill>
              <a:srgbClr val="F79646">
                <a:lumMod val="50000"/>
              </a:srgb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BC7A00"/>
              </a:solidFill>
              <a:effectLst/>
              <a:uLnTx/>
              <a:uFillTx/>
              <a:latin typeface="Consolas"/>
              <a:ea typeface="Times New Roman"/>
              <a:cs typeface="Consola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AD899F-B4E5-1B7F-59F8-C0C280BF0700}"/>
              </a:ext>
            </a:extLst>
          </p:cNvPr>
          <p:cNvSpPr/>
          <p:nvPr/>
        </p:nvSpPr>
        <p:spPr>
          <a:xfrm>
            <a:off x="9743030" y="3851430"/>
            <a:ext cx="1528118" cy="182880"/>
          </a:xfrm>
          <a:prstGeom prst="rect">
            <a:avLst/>
          </a:prstGeom>
          <a:solidFill>
            <a:srgbClr val="0070C0">
              <a:alpha val="10000"/>
            </a:srgbClr>
          </a:solidFill>
          <a:ln w="19050">
            <a:solidFill>
              <a:srgbClr val="F79646">
                <a:lumMod val="50000"/>
              </a:srgb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BC7A00"/>
              </a:solidFill>
              <a:effectLst/>
              <a:uLnTx/>
              <a:uFillTx/>
              <a:latin typeface="Consolas"/>
              <a:ea typeface="Times New Roman"/>
              <a:cs typeface="Consolas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110378B-985E-953C-01EB-DC7D424FBF88}"/>
              </a:ext>
            </a:extLst>
          </p:cNvPr>
          <p:cNvSpPr txBox="1">
            <a:spLocks/>
          </p:cNvSpPr>
          <p:nvPr/>
        </p:nvSpPr>
        <p:spPr>
          <a:xfrm>
            <a:off x="7402650" y="904875"/>
            <a:ext cx="4615623" cy="1326731"/>
          </a:xfrm>
          <a:prstGeom prst="rect">
            <a:avLst/>
          </a:prstGeom>
        </p:spPr>
        <p:txBody>
          <a:bodyPr vert="horz" lIns="91440" tIns="91440" rIns="91440" bIns="9144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cs typeface="Arial"/>
              </a:rPr>
              <a:t>What’s needed to make this parallelization work on GPUs?</a:t>
            </a:r>
          </a:p>
        </p:txBody>
      </p:sp>
    </p:spTree>
    <p:extLst>
      <p:ext uri="{BB962C8B-B14F-4D97-AF65-F5344CB8AC3E}">
        <p14:creationId xmlns:p14="http://schemas.microsoft.com/office/powerpoint/2010/main" val="4138651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C245F-4EDE-6646-3E62-315B4044F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4783C-13FF-777E-7B0D-1889A2CB8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Hardware is No Longer For Everybody</a:t>
            </a:r>
          </a:p>
        </p:txBody>
      </p:sp>
    </p:spTree>
    <p:extLst>
      <p:ext uri="{BB962C8B-B14F-4D97-AF65-F5344CB8AC3E}">
        <p14:creationId xmlns:p14="http://schemas.microsoft.com/office/powerpoint/2010/main" val="877828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779A3-279F-0984-2C27-FD959FEEB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7D6BC-8D9E-0ED5-5D4D-E2158E92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Computing Hardware is No Longer For Everybody</a:t>
            </a:r>
          </a:p>
        </p:txBody>
      </p:sp>
      <p:pic>
        <p:nvPicPr>
          <p:cNvPr id="10" name="Screenshot 2025-08-21 at 2.47.14 PM.png" descr="Screenshot 2025-08-21 at 2.47.14 PM.png">
            <a:extLst>
              <a:ext uri="{FF2B5EF4-FFF2-40B4-BE49-F238E27FC236}">
                <a16:creationId xmlns:a16="http://schemas.microsoft.com/office/drawing/2014/main" id="{E6B1CE06-DD8A-4526-C975-68384950C8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30244" y="4096629"/>
            <a:ext cx="4106664" cy="233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Screenshot 2025-08-21 at 2.49.19 PM.png" descr="Screenshot 2025-08-21 at 2.49.19 PM.png">
            <a:extLst>
              <a:ext uri="{FF2B5EF4-FFF2-40B4-BE49-F238E27FC236}">
                <a16:creationId xmlns:a16="http://schemas.microsoft.com/office/drawing/2014/main" id="{F5320DB8-5BDF-7B79-86FA-E68EFBD37D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7" y="1557001"/>
            <a:ext cx="3690413" cy="3389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Screenshot 2025-08-21 at 2.52.18 PM.png" descr="Screenshot 2025-08-21 at 2.52.18 PM.png">
            <a:extLst>
              <a:ext uri="{FF2B5EF4-FFF2-40B4-BE49-F238E27FC236}">
                <a16:creationId xmlns:a16="http://schemas.microsoft.com/office/drawing/2014/main" id="{02943E88-F556-F2EC-49AD-B30E11B4BEE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790" y="1557001"/>
            <a:ext cx="4606413" cy="1235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Screenshot 2025-08-21 at 2.46.20 PM.png" descr="Screenshot 2025-08-21 at 2.46.20 PM.png">
            <a:extLst>
              <a:ext uri="{FF2B5EF4-FFF2-40B4-BE49-F238E27FC236}">
                <a16:creationId xmlns:a16="http://schemas.microsoft.com/office/drawing/2014/main" id="{4EA813F7-3BBE-B592-F4F9-EDBBFD5FB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2012" y="1778752"/>
            <a:ext cx="3968751" cy="193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Screenshot 2025-08-21 at 2.50.19 PM.png" descr="Screenshot 2025-08-21 at 2.50.19 PM.png">
            <a:extLst>
              <a:ext uri="{FF2B5EF4-FFF2-40B4-BE49-F238E27FC236}">
                <a16:creationId xmlns:a16="http://schemas.microsoft.com/office/drawing/2014/main" id="{28F04156-0858-37F9-11B6-49E842B46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6741" y="2292598"/>
            <a:ext cx="7614488" cy="2685804"/>
          </a:xfrm>
          <a:prstGeom prst="rect">
            <a:avLst/>
          </a:prstGeom>
          <a:ln w="12700">
            <a:miter lim="400000"/>
          </a:ln>
          <a:effectLst>
            <a:outerShdw blurRad="165100" dist="508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" name="Screenshot 2025-08-21 at 4.08.37 PM.png" descr="Screenshot 2025-08-21 at 4.08.37 PM.png">
            <a:extLst>
              <a:ext uri="{FF2B5EF4-FFF2-40B4-BE49-F238E27FC236}">
                <a16:creationId xmlns:a16="http://schemas.microsoft.com/office/drawing/2014/main" id="{9AE2A81E-D73E-C17E-F0E6-9A2CCE3A16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764" y="5111881"/>
            <a:ext cx="5245101" cy="13462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9261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83E52-FCD7-B878-BF27-FD3527571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A5739-A533-ACEF-5B44-0A5ECFF76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Scientific Computing Today</a:t>
            </a:r>
          </a:p>
        </p:txBody>
      </p:sp>
      <p:sp>
        <p:nvSpPr>
          <p:cNvPr id="4" name="__global__…">
            <a:extLst>
              <a:ext uri="{FF2B5EF4-FFF2-40B4-BE49-F238E27FC236}">
                <a16:creationId xmlns:a16="http://schemas.microsoft.com/office/drawing/2014/main" id="{A2FDC674-5072-C432-1D4C-D73F443F9901}"/>
              </a:ext>
            </a:extLst>
          </p:cNvPr>
          <p:cNvSpPr txBox="1"/>
          <p:nvPr/>
        </p:nvSpPr>
        <p:spPr>
          <a:xfrm>
            <a:off x="7070473" y="1593584"/>
            <a:ext cx="4822249" cy="5175776"/>
          </a:xfrm>
          <a:prstGeom prst="rect">
            <a:avLst/>
          </a:prstGeom>
          <a:solidFill>
            <a:srgbClr val="F4EDE3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numCol="1" anchor="ctr">
            <a:spAutoFit/>
          </a:bodyPr>
          <a:lstStyle/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__global__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void</a:t>
            </a:r>
            <a:r>
              <a:rPr sz="900">
                <a:solidFill>
                  <a:srgbClr val="545454"/>
                </a:solidFill>
              </a:rPr>
              <a:t> </a:t>
            </a:r>
            <a:r>
              <a:rPr sz="900" err="1">
                <a:solidFill>
                  <a:srgbClr val="007FAA"/>
                </a:solidFill>
              </a:rPr>
              <a:t>AddNodeForcesFromElems_kernel</a:t>
            </a:r>
            <a:r>
              <a:rPr sz="900"/>
              <a:t>( </a:t>
            </a:r>
            <a:r>
              <a:rPr sz="900" err="1"/>
              <a:t>Index_t</a:t>
            </a:r>
            <a:r>
              <a:rPr sz="900"/>
              <a:t> </a:t>
            </a:r>
            <a:r>
              <a:rPr sz="900" err="1"/>
              <a:t>numNode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</a:t>
            </a:r>
            <a:r>
              <a:rPr sz="900" err="1"/>
              <a:t>Index_t</a:t>
            </a:r>
            <a:r>
              <a:rPr sz="900"/>
              <a:t> </a:t>
            </a:r>
            <a:r>
              <a:rPr sz="900" err="1"/>
              <a:t>padded_numNode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Int_t</a:t>
            </a:r>
            <a:r>
              <a:rPr sz="900"/>
              <a:t>* </a:t>
            </a:r>
            <a:r>
              <a:rPr sz="900" err="1"/>
              <a:t>nodeElemCount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Int_t</a:t>
            </a:r>
            <a:r>
              <a:rPr sz="900"/>
              <a:t>* </a:t>
            </a:r>
            <a:r>
              <a:rPr sz="900" err="1"/>
              <a:t>nodeElemStart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Index_t</a:t>
            </a:r>
            <a:r>
              <a:rPr sz="900"/>
              <a:t>* </a:t>
            </a:r>
            <a:r>
              <a:rPr sz="900" err="1"/>
              <a:t>nodeElemCornerList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fx_elem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fy_elem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fz_elem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fx_node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fy_node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fz_node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Int_t</a:t>
            </a:r>
            <a:r>
              <a:rPr sz="900"/>
              <a:t> </a:t>
            </a:r>
            <a:r>
              <a:rPr sz="900" err="1"/>
              <a:t>num_threads</a:t>
            </a:r>
            <a:r>
              <a:rPr sz="900"/>
              <a:t>)</a:t>
            </a:r>
            <a:endParaRPr sz="900">
              <a:solidFill>
                <a:srgbClr val="545454"/>
              </a:solidFill>
            </a:endParaRP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{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</a:t>
            </a:r>
            <a:r>
              <a:rPr sz="900">
                <a:solidFill>
                  <a:srgbClr val="AA5D00"/>
                </a:solidFill>
              </a:rPr>
              <a:t>int</a:t>
            </a:r>
            <a:r>
              <a:rPr sz="900"/>
              <a:t> </a:t>
            </a:r>
            <a:r>
              <a:rPr sz="900" err="1"/>
              <a:t>tid</a:t>
            </a:r>
            <a:r>
              <a:rPr sz="900"/>
              <a:t>=</a:t>
            </a:r>
            <a:r>
              <a:rPr sz="900" err="1"/>
              <a:t>blockDim.x</a:t>
            </a:r>
            <a:r>
              <a:rPr sz="900"/>
              <a:t>*</a:t>
            </a:r>
            <a:r>
              <a:rPr sz="900" err="1"/>
              <a:t>blockIdx.x+threadIdx.x</a:t>
            </a:r>
            <a:r>
              <a:rPr sz="900"/>
              <a:t>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</a:t>
            </a:r>
            <a:r>
              <a:rPr sz="900">
                <a:solidFill>
                  <a:srgbClr val="7928A1"/>
                </a:solidFill>
              </a:rPr>
              <a:t>if</a:t>
            </a:r>
            <a:r>
              <a:rPr sz="900"/>
              <a:t> (</a:t>
            </a:r>
            <a:r>
              <a:rPr sz="900" err="1"/>
              <a:t>tid</a:t>
            </a:r>
            <a:r>
              <a:rPr sz="900"/>
              <a:t> &lt; </a:t>
            </a:r>
            <a:r>
              <a:rPr sz="900" err="1"/>
              <a:t>num_threads</a:t>
            </a:r>
            <a:r>
              <a:rPr sz="900"/>
              <a:t>)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{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Index_t</a:t>
            </a:r>
            <a:r>
              <a:rPr sz="900"/>
              <a:t> </a:t>
            </a:r>
            <a:r>
              <a:rPr sz="900" err="1"/>
              <a:t>g_i</a:t>
            </a:r>
            <a:r>
              <a:rPr sz="900"/>
              <a:t> = </a:t>
            </a:r>
            <a:r>
              <a:rPr sz="900" err="1"/>
              <a:t>tid</a:t>
            </a:r>
            <a:r>
              <a:rPr sz="900"/>
              <a:t>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Int_t</a:t>
            </a:r>
            <a:r>
              <a:rPr sz="900"/>
              <a:t> count=</a:t>
            </a:r>
            <a:r>
              <a:rPr sz="900" err="1"/>
              <a:t>nodeElemCount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Int_t</a:t>
            </a:r>
            <a:r>
              <a:rPr sz="900"/>
              <a:t> start=</a:t>
            </a:r>
            <a:r>
              <a:rPr sz="900" err="1"/>
              <a:t>nodeElemStart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Real_t</a:t>
            </a:r>
            <a:r>
              <a:rPr sz="900"/>
              <a:t> </a:t>
            </a:r>
            <a:r>
              <a:rPr sz="900" err="1"/>
              <a:t>fx,fy,fz</a:t>
            </a:r>
            <a:r>
              <a:rPr sz="900"/>
              <a:t>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fx</a:t>
            </a:r>
            <a:r>
              <a:rPr sz="900"/>
              <a:t>=</a:t>
            </a:r>
            <a:r>
              <a:rPr sz="900" err="1"/>
              <a:t>fy</a:t>
            </a:r>
            <a:r>
              <a:rPr sz="900"/>
              <a:t>=fz=</a:t>
            </a:r>
            <a:r>
              <a:rPr sz="900" err="1">
                <a:solidFill>
                  <a:srgbClr val="AA5D00"/>
                </a:solidFill>
              </a:rPr>
              <a:t>Real_t</a:t>
            </a:r>
            <a:r>
              <a:rPr sz="900"/>
              <a:t>(</a:t>
            </a:r>
            <a:r>
              <a:rPr sz="900">
                <a:solidFill>
                  <a:srgbClr val="AA5D00"/>
                </a:solidFill>
              </a:rPr>
              <a:t>0.0</a:t>
            </a:r>
            <a:r>
              <a:rPr sz="900"/>
              <a:t>);</a:t>
            </a:r>
          </a:p>
          <a:p>
            <a:pPr defTabSz="457200">
              <a:defRPr sz="1800">
                <a:latin typeface="Inconsolata"/>
                <a:ea typeface="Inconsolata"/>
                <a:cs typeface="Inconsolata"/>
                <a:sym typeface="Inconsolata"/>
              </a:defRPr>
            </a:pPr>
            <a:endParaRPr sz="900">
              <a:solidFill>
                <a:srgbClr val="545454"/>
              </a:solidFill>
            </a:endParaRP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>
                <a:solidFill>
                  <a:srgbClr val="7928A1"/>
                </a:solidFill>
              </a:rPr>
              <a:t>for</a:t>
            </a:r>
            <a:r>
              <a:rPr sz="900"/>
              <a:t> (</a:t>
            </a:r>
            <a:r>
              <a:rPr sz="900">
                <a:solidFill>
                  <a:srgbClr val="AA5D00"/>
                </a:solidFill>
              </a:rPr>
              <a:t>int</a:t>
            </a:r>
            <a:r>
              <a:rPr sz="900"/>
              <a:t> j=</a:t>
            </a:r>
            <a:r>
              <a:rPr sz="900">
                <a:solidFill>
                  <a:srgbClr val="AA5D00"/>
                </a:solidFill>
              </a:rPr>
              <a:t>0</a:t>
            </a:r>
            <a:r>
              <a:rPr sz="900"/>
              <a:t>;j&lt;</a:t>
            </a:r>
            <a:r>
              <a:rPr sz="900" err="1"/>
              <a:t>count;j</a:t>
            </a:r>
            <a:r>
              <a:rPr sz="900"/>
              <a:t>++)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{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</a:t>
            </a:r>
            <a:r>
              <a:rPr sz="900" err="1"/>
              <a:t>Index_t</a:t>
            </a:r>
            <a:r>
              <a:rPr sz="900"/>
              <a:t> pos=</a:t>
            </a:r>
            <a:r>
              <a:rPr sz="900" err="1"/>
              <a:t>nodeElemCornerList</a:t>
            </a:r>
            <a:r>
              <a:rPr sz="900"/>
              <a:t>[</a:t>
            </a:r>
            <a:r>
              <a:rPr sz="900" err="1"/>
              <a:t>start+j</a:t>
            </a:r>
            <a:r>
              <a:rPr sz="900"/>
              <a:t>]; </a:t>
            </a:r>
            <a:r>
              <a:rPr sz="900">
                <a:solidFill>
                  <a:srgbClr val="696969"/>
                </a:solidFill>
              </a:rPr>
              <a:t>// Uncoalesced access here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</a:t>
            </a:r>
            <a:r>
              <a:rPr sz="900" err="1"/>
              <a:t>fx</a:t>
            </a:r>
            <a:r>
              <a:rPr sz="900"/>
              <a:t> += </a:t>
            </a:r>
            <a:r>
              <a:rPr sz="900" err="1"/>
              <a:t>fx_elem</a:t>
            </a:r>
            <a:r>
              <a:rPr sz="900"/>
              <a:t>[pos];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</a:t>
            </a:r>
            <a:r>
              <a:rPr sz="900" err="1"/>
              <a:t>fy</a:t>
            </a:r>
            <a:r>
              <a:rPr sz="900"/>
              <a:t> += </a:t>
            </a:r>
            <a:r>
              <a:rPr sz="900" err="1"/>
              <a:t>fy_elem</a:t>
            </a:r>
            <a:r>
              <a:rPr sz="900"/>
              <a:t>[pos];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fz += </a:t>
            </a:r>
            <a:r>
              <a:rPr sz="900" err="1"/>
              <a:t>fz_elem</a:t>
            </a:r>
            <a:r>
              <a:rPr sz="900"/>
              <a:t>[pos];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}</a:t>
            </a:r>
          </a:p>
          <a:p>
            <a:pPr defTabSz="457200">
              <a:defRPr sz="1800">
                <a:latin typeface="Inconsolata"/>
                <a:ea typeface="Inconsolata"/>
                <a:cs typeface="Inconsolata"/>
                <a:sym typeface="Inconsolata"/>
              </a:defRPr>
            </a:pPr>
            <a:endParaRPr sz="900">
              <a:solidFill>
                <a:srgbClr val="545454"/>
              </a:solidFill>
            </a:endParaRPr>
          </a:p>
          <a:p>
            <a:pPr defTabSz="457200">
              <a:defRPr sz="1800">
                <a:latin typeface="Inconsolata"/>
                <a:ea typeface="Inconsolata"/>
                <a:cs typeface="Inconsolata"/>
                <a:sym typeface="Inconsolata"/>
              </a:defRPr>
            </a:pPr>
            <a:endParaRPr sz="900">
              <a:solidFill>
                <a:srgbClr val="545454"/>
              </a:solidFill>
            </a:endParaRP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fx_node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]=</a:t>
            </a:r>
            <a:r>
              <a:rPr sz="900" err="1"/>
              <a:t>fx</a:t>
            </a:r>
            <a:r>
              <a:rPr sz="900"/>
              <a:t>;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fy_node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]=</a:t>
            </a:r>
            <a:r>
              <a:rPr sz="900" err="1"/>
              <a:t>fy</a:t>
            </a:r>
            <a:r>
              <a:rPr sz="900"/>
              <a:t>;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fz_node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]=fz;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}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}</a:t>
            </a:r>
          </a:p>
        </p:txBody>
      </p:sp>
      <p:pic>
        <p:nvPicPr>
          <p:cNvPr id="6" name="mfem-apps.pngGoogle Shape;101;p12" descr="mfem-apps.pngGoogle Shape;101;p12">
            <a:extLst>
              <a:ext uri="{FF2B5EF4-FFF2-40B4-BE49-F238E27FC236}">
                <a16:creationId xmlns:a16="http://schemas.microsoft.com/office/drawing/2014/main" id="{66845FD7-88F2-2C57-4BF9-874DB8BEA1E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704" y="11873"/>
            <a:ext cx="4524140" cy="158171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cientists do not write TPU* code…">
            <a:extLst>
              <a:ext uri="{FF2B5EF4-FFF2-40B4-BE49-F238E27FC236}">
                <a16:creationId xmlns:a16="http://schemas.microsoft.com/office/drawing/2014/main" id="{FF5F839F-8B52-7F54-22A6-BAD134350F4A}"/>
              </a:ext>
            </a:extLst>
          </p:cNvPr>
          <p:cNvSpPr txBox="1">
            <a:spLocks/>
          </p:cNvSpPr>
          <p:nvPr/>
        </p:nvSpPr>
        <p:spPr>
          <a:xfrm>
            <a:off x="533400" y="1562100"/>
            <a:ext cx="6225471" cy="4929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Scientists do not write TPU* code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62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0DEAC-228C-1205-E9AB-CE1B7B456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469B0-9771-99D5-9E34-B5C6CC86B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Scientific Computing Today</a:t>
            </a:r>
          </a:p>
        </p:txBody>
      </p:sp>
      <p:sp>
        <p:nvSpPr>
          <p:cNvPr id="4" name="__global__…">
            <a:extLst>
              <a:ext uri="{FF2B5EF4-FFF2-40B4-BE49-F238E27FC236}">
                <a16:creationId xmlns:a16="http://schemas.microsoft.com/office/drawing/2014/main" id="{290B640C-075A-C3BB-71FE-D84AECCA172F}"/>
              </a:ext>
            </a:extLst>
          </p:cNvPr>
          <p:cNvSpPr txBox="1"/>
          <p:nvPr/>
        </p:nvSpPr>
        <p:spPr>
          <a:xfrm>
            <a:off x="7070473" y="1593584"/>
            <a:ext cx="4822249" cy="5175776"/>
          </a:xfrm>
          <a:prstGeom prst="rect">
            <a:avLst/>
          </a:prstGeom>
          <a:solidFill>
            <a:srgbClr val="F4EDE3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numCol="1" anchor="ctr">
            <a:spAutoFit/>
          </a:bodyPr>
          <a:lstStyle/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__global__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void</a:t>
            </a:r>
            <a:r>
              <a:rPr sz="900">
                <a:solidFill>
                  <a:srgbClr val="545454"/>
                </a:solidFill>
              </a:rPr>
              <a:t> </a:t>
            </a:r>
            <a:r>
              <a:rPr sz="900" err="1">
                <a:solidFill>
                  <a:srgbClr val="007FAA"/>
                </a:solidFill>
              </a:rPr>
              <a:t>AddNodeForcesFromElems_kernel</a:t>
            </a:r>
            <a:r>
              <a:rPr sz="900"/>
              <a:t>( </a:t>
            </a:r>
            <a:r>
              <a:rPr sz="900" err="1"/>
              <a:t>Index_t</a:t>
            </a:r>
            <a:r>
              <a:rPr sz="900"/>
              <a:t> </a:t>
            </a:r>
            <a:r>
              <a:rPr sz="900" err="1"/>
              <a:t>numNode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</a:t>
            </a:r>
            <a:r>
              <a:rPr sz="900" err="1"/>
              <a:t>Index_t</a:t>
            </a:r>
            <a:r>
              <a:rPr sz="900"/>
              <a:t> </a:t>
            </a:r>
            <a:r>
              <a:rPr sz="900" err="1"/>
              <a:t>padded_numNode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Int_t</a:t>
            </a:r>
            <a:r>
              <a:rPr sz="900"/>
              <a:t>* </a:t>
            </a:r>
            <a:r>
              <a:rPr sz="900" err="1"/>
              <a:t>nodeElemCount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Int_t</a:t>
            </a:r>
            <a:r>
              <a:rPr sz="900"/>
              <a:t>* </a:t>
            </a:r>
            <a:r>
              <a:rPr sz="900" err="1"/>
              <a:t>nodeElemStart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Index_t</a:t>
            </a:r>
            <a:r>
              <a:rPr sz="900"/>
              <a:t>* </a:t>
            </a:r>
            <a:r>
              <a:rPr sz="900" err="1"/>
              <a:t>nodeElemCornerList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fx_elem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fy_elem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fz_elem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fx_node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fy_node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fz_node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Int_t</a:t>
            </a:r>
            <a:r>
              <a:rPr sz="900"/>
              <a:t> </a:t>
            </a:r>
            <a:r>
              <a:rPr sz="900" err="1"/>
              <a:t>num_threads</a:t>
            </a:r>
            <a:r>
              <a:rPr sz="900"/>
              <a:t>)</a:t>
            </a:r>
            <a:endParaRPr sz="900">
              <a:solidFill>
                <a:srgbClr val="545454"/>
              </a:solidFill>
            </a:endParaRP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{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</a:t>
            </a:r>
            <a:r>
              <a:rPr sz="900">
                <a:solidFill>
                  <a:srgbClr val="AA5D00"/>
                </a:solidFill>
              </a:rPr>
              <a:t>int</a:t>
            </a:r>
            <a:r>
              <a:rPr sz="900"/>
              <a:t> </a:t>
            </a:r>
            <a:r>
              <a:rPr sz="900" err="1"/>
              <a:t>tid</a:t>
            </a:r>
            <a:r>
              <a:rPr sz="900"/>
              <a:t>=</a:t>
            </a:r>
            <a:r>
              <a:rPr sz="900" err="1"/>
              <a:t>blockDim.x</a:t>
            </a:r>
            <a:r>
              <a:rPr sz="900"/>
              <a:t>*</a:t>
            </a:r>
            <a:r>
              <a:rPr sz="900" err="1"/>
              <a:t>blockIdx.x+threadIdx.x</a:t>
            </a:r>
            <a:r>
              <a:rPr sz="900"/>
              <a:t>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</a:t>
            </a:r>
            <a:r>
              <a:rPr sz="900">
                <a:solidFill>
                  <a:srgbClr val="7928A1"/>
                </a:solidFill>
              </a:rPr>
              <a:t>if</a:t>
            </a:r>
            <a:r>
              <a:rPr sz="900"/>
              <a:t> (</a:t>
            </a:r>
            <a:r>
              <a:rPr sz="900" err="1"/>
              <a:t>tid</a:t>
            </a:r>
            <a:r>
              <a:rPr sz="900"/>
              <a:t> &lt; </a:t>
            </a:r>
            <a:r>
              <a:rPr sz="900" err="1"/>
              <a:t>num_threads</a:t>
            </a:r>
            <a:r>
              <a:rPr sz="900"/>
              <a:t>)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{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Index_t</a:t>
            </a:r>
            <a:r>
              <a:rPr sz="900"/>
              <a:t> </a:t>
            </a:r>
            <a:r>
              <a:rPr sz="900" err="1"/>
              <a:t>g_i</a:t>
            </a:r>
            <a:r>
              <a:rPr sz="900"/>
              <a:t> = </a:t>
            </a:r>
            <a:r>
              <a:rPr sz="900" err="1"/>
              <a:t>tid</a:t>
            </a:r>
            <a:r>
              <a:rPr sz="900"/>
              <a:t>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Int_t</a:t>
            </a:r>
            <a:r>
              <a:rPr sz="900"/>
              <a:t> count=</a:t>
            </a:r>
            <a:r>
              <a:rPr sz="900" err="1"/>
              <a:t>nodeElemCount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Int_t</a:t>
            </a:r>
            <a:r>
              <a:rPr sz="900"/>
              <a:t> start=</a:t>
            </a:r>
            <a:r>
              <a:rPr sz="900" err="1"/>
              <a:t>nodeElemStart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Real_t</a:t>
            </a:r>
            <a:r>
              <a:rPr sz="900"/>
              <a:t> </a:t>
            </a:r>
            <a:r>
              <a:rPr sz="900" err="1"/>
              <a:t>fx,fy,fz</a:t>
            </a:r>
            <a:r>
              <a:rPr sz="900"/>
              <a:t>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fx</a:t>
            </a:r>
            <a:r>
              <a:rPr sz="900"/>
              <a:t>=</a:t>
            </a:r>
            <a:r>
              <a:rPr sz="900" err="1"/>
              <a:t>fy</a:t>
            </a:r>
            <a:r>
              <a:rPr sz="900"/>
              <a:t>=fz=</a:t>
            </a:r>
            <a:r>
              <a:rPr sz="900" err="1">
                <a:solidFill>
                  <a:srgbClr val="AA5D00"/>
                </a:solidFill>
              </a:rPr>
              <a:t>Real_t</a:t>
            </a:r>
            <a:r>
              <a:rPr sz="900"/>
              <a:t>(</a:t>
            </a:r>
            <a:r>
              <a:rPr sz="900">
                <a:solidFill>
                  <a:srgbClr val="AA5D00"/>
                </a:solidFill>
              </a:rPr>
              <a:t>0.0</a:t>
            </a:r>
            <a:r>
              <a:rPr sz="900"/>
              <a:t>);</a:t>
            </a:r>
          </a:p>
          <a:p>
            <a:pPr defTabSz="457200">
              <a:defRPr sz="1800">
                <a:latin typeface="Inconsolata"/>
                <a:ea typeface="Inconsolata"/>
                <a:cs typeface="Inconsolata"/>
                <a:sym typeface="Inconsolata"/>
              </a:defRPr>
            </a:pPr>
            <a:endParaRPr sz="900">
              <a:solidFill>
                <a:srgbClr val="545454"/>
              </a:solidFill>
            </a:endParaRP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>
                <a:solidFill>
                  <a:srgbClr val="7928A1"/>
                </a:solidFill>
              </a:rPr>
              <a:t>for</a:t>
            </a:r>
            <a:r>
              <a:rPr sz="900"/>
              <a:t> (</a:t>
            </a:r>
            <a:r>
              <a:rPr sz="900">
                <a:solidFill>
                  <a:srgbClr val="AA5D00"/>
                </a:solidFill>
              </a:rPr>
              <a:t>int</a:t>
            </a:r>
            <a:r>
              <a:rPr sz="900"/>
              <a:t> j=</a:t>
            </a:r>
            <a:r>
              <a:rPr sz="900">
                <a:solidFill>
                  <a:srgbClr val="AA5D00"/>
                </a:solidFill>
              </a:rPr>
              <a:t>0</a:t>
            </a:r>
            <a:r>
              <a:rPr sz="900"/>
              <a:t>;j&lt;</a:t>
            </a:r>
            <a:r>
              <a:rPr sz="900" err="1"/>
              <a:t>count;j</a:t>
            </a:r>
            <a:r>
              <a:rPr sz="900"/>
              <a:t>++)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{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</a:t>
            </a:r>
            <a:r>
              <a:rPr sz="900" err="1"/>
              <a:t>Index_t</a:t>
            </a:r>
            <a:r>
              <a:rPr sz="900"/>
              <a:t> pos=</a:t>
            </a:r>
            <a:r>
              <a:rPr sz="900" err="1"/>
              <a:t>nodeElemCornerList</a:t>
            </a:r>
            <a:r>
              <a:rPr sz="900"/>
              <a:t>[</a:t>
            </a:r>
            <a:r>
              <a:rPr sz="900" err="1"/>
              <a:t>start+j</a:t>
            </a:r>
            <a:r>
              <a:rPr sz="900"/>
              <a:t>]; </a:t>
            </a:r>
            <a:r>
              <a:rPr sz="900">
                <a:solidFill>
                  <a:srgbClr val="696969"/>
                </a:solidFill>
              </a:rPr>
              <a:t>// Uncoalesced access here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</a:t>
            </a:r>
            <a:r>
              <a:rPr sz="900" err="1"/>
              <a:t>fx</a:t>
            </a:r>
            <a:r>
              <a:rPr sz="900"/>
              <a:t> += </a:t>
            </a:r>
            <a:r>
              <a:rPr sz="900" err="1"/>
              <a:t>fx_elem</a:t>
            </a:r>
            <a:r>
              <a:rPr sz="900"/>
              <a:t>[pos];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</a:t>
            </a:r>
            <a:r>
              <a:rPr sz="900" err="1"/>
              <a:t>fy</a:t>
            </a:r>
            <a:r>
              <a:rPr sz="900"/>
              <a:t> += </a:t>
            </a:r>
            <a:r>
              <a:rPr sz="900" err="1"/>
              <a:t>fy_elem</a:t>
            </a:r>
            <a:r>
              <a:rPr sz="900"/>
              <a:t>[pos];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fz += </a:t>
            </a:r>
            <a:r>
              <a:rPr sz="900" err="1"/>
              <a:t>fz_elem</a:t>
            </a:r>
            <a:r>
              <a:rPr sz="900"/>
              <a:t>[pos];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}</a:t>
            </a:r>
          </a:p>
          <a:p>
            <a:pPr defTabSz="457200">
              <a:defRPr sz="1800">
                <a:latin typeface="Inconsolata"/>
                <a:ea typeface="Inconsolata"/>
                <a:cs typeface="Inconsolata"/>
                <a:sym typeface="Inconsolata"/>
              </a:defRPr>
            </a:pPr>
            <a:endParaRPr sz="900">
              <a:solidFill>
                <a:srgbClr val="545454"/>
              </a:solidFill>
            </a:endParaRPr>
          </a:p>
          <a:p>
            <a:pPr defTabSz="457200">
              <a:defRPr sz="1800">
                <a:latin typeface="Inconsolata"/>
                <a:ea typeface="Inconsolata"/>
                <a:cs typeface="Inconsolata"/>
                <a:sym typeface="Inconsolata"/>
              </a:defRPr>
            </a:pPr>
            <a:endParaRPr sz="900">
              <a:solidFill>
                <a:srgbClr val="545454"/>
              </a:solidFill>
            </a:endParaRP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fx_node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]=</a:t>
            </a:r>
            <a:r>
              <a:rPr sz="900" err="1"/>
              <a:t>fx</a:t>
            </a:r>
            <a:r>
              <a:rPr sz="900"/>
              <a:t>;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fy_node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]=</a:t>
            </a:r>
            <a:r>
              <a:rPr sz="900" err="1"/>
              <a:t>fy</a:t>
            </a:r>
            <a:r>
              <a:rPr sz="900"/>
              <a:t>;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fz_node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]=fz;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}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}</a:t>
            </a:r>
          </a:p>
        </p:txBody>
      </p:sp>
      <p:pic>
        <p:nvPicPr>
          <p:cNvPr id="6" name="mfem-apps.pngGoogle Shape;101;p12" descr="mfem-apps.pngGoogle Shape;101;p12">
            <a:extLst>
              <a:ext uri="{FF2B5EF4-FFF2-40B4-BE49-F238E27FC236}">
                <a16:creationId xmlns:a16="http://schemas.microsoft.com/office/drawing/2014/main" id="{D67918D5-44B6-FCEA-A050-28D9DCE83C6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704" y="11873"/>
            <a:ext cx="4524140" cy="158171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cientists do not write TPU* code…">
            <a:extLst>
              <a:ext uri="{FF2B5EF4-FFF2-40B4-BE49-F238E27FC236}">
                <a16:creationId xmlns:a16="http://schemas.microsoft.com/office/drawing/2014/main" id="{ECDDFDE9-B4D7-E135-D801-64A6F62181CE}"/>
              </a:ext>
            </a:extLst>
          </p:cNvPr>
          <p:cNvSpPr txBox="1">
            <a:spLocks/>
          </p:cNvSpPr>
          <p:nvPr/>
        </p:nvSpPr>
        <p:spPr>
          <a:xfrm>
            <a:off x="533400" y="1562100"/>
            <a:ext cx="6225471" cy="4929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Scientists do not write TPU* code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BIG (MFEM library alone is 737K LOC)  </a:t>
            </a:r>
          </a:p>
          <a:p>
            <a:pPr lvl="1">
              <a:defRPr>
                <a:solidFill>
                  <a:srgbClr val="000000"/>
                </a:solidFill>
              </a:defRPr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72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C876C-4EC4-E2A4-72E4-182638497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5D98C-D125-9D96-B4D3-98D6F99C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Scientific Computing Today</a:t>
            </a:r>
          </a:p>
        </p:txBody>
      </p:sp>
      <p:sp>
        <p:nvSpPr>
          <p:cNvPr id="4" name="__global__…">
            <a:extLst>
              <a:ext uri="{FF2B5EF4-FFF2-40B4-BE49-F238E27FC236}">
                <a16:creationId xmlns:a16="http://schemas.microsoft.com/office/drawing/2014/main" id="{1F73A6F0-4A31-8FDF-FD46-A3BAB69A837B}"/>
              </a:ext>
            </a:extLst>
          </p:cNvPr>
          <p:cNvSpPr txBox="1"/>
          <p:nvPr/>
        </p:nvSpPr>
        <p:spPr>
          <a:xfrm>
            <a:off x="7070473" y="1593584"/>
            <a:ext cx="4822249" cy="5175776"/>
          </a:xfrm>
          <a:prstGeom prst="rect">
            <a:avLst/>
          </a:prstGeom>
          <a:solidFill>
            <a:srgbClr val="F4EDE3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numCol="1" anchor="ctr">
            <a:spAutoFit/>
          </a:bodyPr>
          <a:lstStyle/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__global__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void</a:t>
            </a:r>
            <a:r>
              <a:rPr sz="900">
                <a:solidFill>
                  <a:srgbClr val="545454"/>
                </a:solidFill>
              </a:rPr>
              <a:t> </a:t>
            </a:r>
            <a:r>
              <a:rPr sz="900" err="1">
                <a:solidFill>
                  <a:srgbClr val="007FAA"/>
                </a:solidFill>
              </a:rPr>
              <a:t>AddNodeForcesFromElems_kernel</a:t>
            </a:r>
            <a:r>
              <a:rPr sz="900"/>
              <a:t>( </a:t>
            </a:r>
            <a:r>
              <a:rPr sz="900" err="1"/>
              <a:t>Index_t</a:t>
            </a:r>
            <a:r>
              <a:rPr sz="900"/>
              <a:t> </a:t>
            </a:r>
            <a:r>
              <a:rPr sz="900" err="1"/>
              <a:t>numNode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</a:t>
            </a:r>
            <a:r>
              <a:rPr sz="900" err="1"/>
              <a:t>Index_t</a:t>
            </a:r>
            <a:r>
              <a:rPr sz="900"/>
              <a:t> </a:t>
            </a:r>
            <a:r>
              <a:rPr sz="900" err="1"/>
              <a:t>padded_numNode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Int_t</a:t>
            </a:r>
            <a:r>
              <a:rPr sz="900"/>
              <a:t>* </a:t>
            </a:r>
            <a:r>
              <a:rPr sz="900" err="1"/>
              <a:t>nodeElemCount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Int_t</a:t>
            </a:r>
            <a:r>
              <a:rPr sz="900"/>
              <a:t>* </a:t>
            </a:r>
            <a:r>
              <a:rPr sz="900" err="1"/>
              <a:t>nodeElemStart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Index_t</a:t>
            </a:r>
            <a:r>
              <a:rPr sz="900"/>
              <a:t>* </a:t>
            </a:r>
            <a:r>
              <a:rPr sz="900" err="1"/>
              <a:t>nodeElemCornerList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fx_elem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fy_elem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fz_elem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fx_node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fy_node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fz_node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Int_t</a:t>
            </a:r>
            <a:r>
              <a:rPr sz="900"/>
              <a:t> </a:t>
            </a:r>
            <a:r>
              <a:rPr sz="900" err="1"/>
              <a:t>num_threads</a:t>
            </a:r>
            <a:r>
              <a:rPr sz="900"/>
              <a:t>)</a:t>
            </a:r>
            <a:endParaRPr sz="900">
              <a:solidFill>
                <a:srgbClr val="545454"/>
              </a:solidFill>
            </a:endParaRP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{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</a:t>
            </a:r>
            <a:r>
              <a:rPr sz="900">
                <a:solidFill>
                  <a:srgbClr val="AA5D00"/>
                </a:solidFill>
              </a:rPr>
              <a:t>int</a:t>
            </a:r>
            <a:r>
              <a:rPr sz="900"/>
              <a:t> </a:t>
            </a:r>
            <a:r>
              <a:rPr sz="900" err="1"/>
              <a:t>tid</a:t>
            </a:r>
            <a:r>
              <a:rPr sz="900"/>
              <a:t>=</a:t>
            </a:r>
            <a:r>
              <a:rPr sz="900" err="1"/>
              <a:t>blockDim.x</a:t>
            </a:r>
            <a:r>
              <a:rPr sz="900"/>
              <a:t>*</a:t>
            </a:r>
            <a:r>
              <a:rPr sz="900" err="1"/>
              <a:t>blockIdx.x+threadIdx.x</a:t>
            </a:r>
            <a:r>
              <a:rPr sz="900"/>
              <a:t>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</a:t>
            </a:r>
            <a:r>
              <a:rPr sz="900">
                <a:solidFill>
                  <a:srgbClr val="7928A1"/>
                </a:solidFill>
              </a:rPr>
              <a:t>if</a:t>
            </a:r>
            <a:r>
              <a:rPr sz="900"/>
              <a:t> (</a:t>
            </a:r>
            <a:r>
              <a:rPr sz="900" err="1"/>
              <a:t>tid</a:t>
            </a:r>
            <a:r>
              <a:rPr sz="900"/>
              <a:t> &lt; </a:t>
            </a:r>
            <a:r>
              <a:rPr sz="900" err="1"/>
              <a:t>num_threads</a:t>
            </a:r>
            <a:r>
              <a:rPr sz="900"/>
              <a:t>)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{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Index_t</a:t>
            </a:r>
            <a:r>
              <a:rPr sz="900"/>
              <a:t> </a:t>
            </a:r>
            <a:r>
              <a:rPr sz="900" err="1"/>
              <a:t>g_i</a:t>
            </a:r>
            <a:r>
              <a:rPr sz="900"/>
              <a:t> = </a:t>
            </a:r>
            <a:r>
              <a:rPr sz="900" err="1"/>
              <a:t>tid</a:t>
            </a:r>
            <a:r>
              <a:rPr sz="900"/>
              <a:t>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Int_t</a:t>
            </a:r>
            <a:r>
              <a:rPr sz="900"/>
              <a:t> count=</a:t>
            </a:r>
            <a:r>
              <a:rPr sz="900" err="1"/>
              <a:t>nodeElemCount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Int_t</a:t>
            </a:r>
            <a:r>
              <a:rPr sz="900"/>
              <a:t> start=</a:t>
            </a:r>
            <a:r>
              <a:rPr sz="900" err="1"/>
              <a:t>nodeElemStart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Real_t</a:t>
            </a:r>
            <a:r>
              <a:rPr sz="900"/>
              <a:t> </a:t>
            </a:r>
            <a:r>
              <a:rPr sz="900" err="1"/>
              <a:t>fx,fy,fz</a:t>
            </a:r>
            <a:r>
              <a:rPr sz="900"/>
              <a:t>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fx</a:t>
            </a:r>
            <a:r>
              <a:rPr sz="900"/>
              <a:t>=</a:t>
            </a:r>
            <a:r>
              <a:rPr sz="900" err="1"/>
              <a:t>fy</a:t>
            </a:r>
            <a:r>
              <a:rPr sz="900"/>
              <a:t>=fz=</a:t>
            </a:r>
            <a:r>
              <a:rPr sz="900" err="1">
                <a:solidFill>
                  <a:srgbClr val="AA5D00"/>
                </a:solidFill>
              </a:rPr>
              <a:t>Real_t</a:t>
            </a:r>
            <a:r>
              <a:rPr sz="900"/>
              <a:t>(</a:t>
            </a:r>
            <a:r>
              <a:rPr sz="900">
                <a:solidFill>
                  <a:srgbClr val="AA5D00"/>
                </a:solidFill>
              </a:rPr>
              <a:t>0.0</a:t>
            </a:r>
            <a:r>
              <a:rPr sz="900"/>
              <a:t>);</a:t>
            </a:r>
          </a:p>
          <a:p>
            <a:pPr defTabSz="457200">
              <a:defRPr sz="1800">
                <a:latin typeface="Inconsolata"/>
                <a:ea typeface="Inconsolata"/>
                <a:cs typeface="Inconsolata"/>
                <a:sym typeface="Inconsolata"/>
              </a:defRPr>
            </a:pPr>
            <a:endParaRPr sz="900">
              <a:solidFill>
                <a:srgbClr val="545454"/>
              </a:solidFill>
            </a:endParaRP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>
                <a:solidFill>
                  <a:srgbClr val="7928A1"/>
                </a:solidFill>
              </a:rPr>
              <a:t>for</a:t>
            </a:r>
            <a:r>
              <a:rPr sz="900"/>
              <a:t> (</a:t>
            </a:r>
            <a:r>
              <a:rPr sz="900">
                <a:solidFill>
                  <a:srgbClr val="AA5D00"/>
                </a:solidFill>
              </a:rPr>
              <a:t>int</a:t>
            </a:r>
            <a:r>
              <a:rPr sz="900"/>
              <a:t> j=</a:t>
            </a:r>
            <a:r>
              <a:rPr sz="900">
                <a:solidFill>
                  <a:srgbClr val="AA5D00"/>
                </a:solidFill>
              </a:rPr>
              <a:t>0</a:t>
            </a:r>
            <a:r>
              <a:rPr sz="900"/>
              <a:t>;j&lt;</a:t>
            </a:r>
            <a:r>
              <a:rPr sz="900" err="1"/>
              <a:t>count;j</a:t>
            </a:r>
            <a:r>
              <a:rPr sz="900"/>
              <a:t>++)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{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</a:t>
            </a:r>
            <a:r>
              <a:rPr sz="900" err="1"/>
              <a:t>Index_t</a:t>
            </a:r>
            <a:r>
              <a:rPr sz="900"/>
              <a:t> pos=</a:t>
            </a:r>
            <a:r>
              <a:rPr sz="900" err="1"/>
              <a:t>nodeElemCornerList</a:t>
            </a:r>
            <a:r>
              <a:rPr sz="900"/>
              <a:t>[</a:t>
            </a:r>
            <a:r>
              <a:rPr sz="900" err="1"/>
              <a:t>start+j</a:t>
            </a:r>
            <a:r>
              <a:rPr sz="900"/>
              <a:t>]; </a:t>
            </a:r>
            <a:r>
              <a:rPr sz="900">
                <a:solidFill>
                  <a:srgbClr val="696969"/>
                </a:solidFill>
              </a:rPr>
              <a:t>// Uncoalesced access here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</a:t>
            </a:r>
            <a:r>
              <a:rPr sz="900" err="1"/>
              <a:t>fx</a:t>
            </a:r>
            <a:r>
              <a:rPr sz="900"/>
              <a:t> += </a:t>
            </a:r>
            <a:r>
              <a:rPr sz="900" err="1"/>
              <a:t>fx_elem</a:t>
            </a:r>
            <a:r>
              <a:rPr sz="900"/>
              <a:t>[pos];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</a:t>
            </a:r>
            <a:r>
              <a:rPr sz="900" err="1"/>
              <a:t>fy</a:t>
            </a:r>
            <a:r>
              <a:rPr sz="900"/>
              <a:t> += </a:t>
            </a:r>
            <a:r>
              <a:rPr sz="900" err="1"/>
              <a:t>fy_elem</a:t>
            </a:r>
            <a:r>
              <a:rPr sz="900"/>
              <a:t>[pos];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fz += </a:t>
            </a:r>
            <a:r>
              <a:rPr sz="900" err="1"/>
              <a:t>fz_elem</a:t>
            </a:r>
            <a:r>
              <a:rPr sz="900"/>
              <a:t>[pos];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}</a:t>
            </a:r>
          </a:p>
          <a:p>
            <a:pPr defTabSz="457200">
              <a:defRPr sz="1800">
                <a:latin typeface="Inconsolata"/>
                <a:ea typeface="Inconsolata"/>
                <a:cs typeface="Inconsolata"/>
                <a:sym typeface="Inconsolata"/>
              </a:defRPr>
            </a:pPr>
            <a:endParaRPr sz="900">
              <a:solidFill>
                <a:srgbClr val="545454"/>
              </a:solidFill>
            </a:endParaRPr>
          </a:p>
          <a:p>
            <a:pPr defTabSz="457200">
              <a:defRPr sz="1800">
                <a:latin typeface="Inconsolata"/>
                <a:ea typeface="Inconsolata"/>
                <a:cs typeface="Inconsolata"/>
                <a:sym typeface="Inconsolata"/>
              </a:defRPr>
            </a:pPr>
            <a:endParaRPr sz="900">
              <a:solidFill>
                <a:srgbClr val="545454"/>
              </a:solidFill>
            </a:endParaRP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fx_node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]=</a:t>
            </a:r>
            <a:r>
              <a:rPr sz="900" err="1"/>
              <a:t>fx</a:t>
            </a:r>
            <a:r>
              <a:rPr sz="900"/>
              <a:t>;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fy_node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]=</a:t>
            </a:r>
            <a:r>
              <a:rPr sz="900" err="1"/>
              <a:t>fy</a:t>
            </a:r>
            <a:r>
              <a:rPr sz="900"/>
              <a:t>;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fz_node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]=fz;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}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}</a:t>
            </a:r>
          </a:p>
        </p:txBody>
      </p:sp>
      <p:pic>
        <p:nvPicPr>
          <p:cNvPr id="6" name="mfem-apps.pngGoogle Shape;101;p12" descr="mfem-apps.pngGoogle Shape;101;p12">
            <a:extLst>
              <a:ext uri="{FF2B5EF4-FFF2-40B4-BE49-F238E27FC236}">
                <a16:creationId xmlns:a16="http://schemas.microsoft.com/office/drawing/2014/main" id="{ED0525C2-8CD7-B607-9BF7-988A0C9940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704" y="11873"/>
            <a:ext cx="4524140" cy="158171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cientists do not write TPU* code…">
            <a:extLst>
              <a:ext uri="{FF2B5EF4-FFF2-40B4-BE49-F238E27FC236}">
                <a16:creationId xmlns:a16="http://schemas.microsoft.com/office/drawing/2014/main" id="{FAB6735F-A05A-980B-8456-9CCB888FE4F6}"/>
              </a:ext>
            </a:extLst>
          </p:cNvPr>
          <p:cNvSpPr txBox="1">
            <a:spLocks/>
          </p:cNvSpPr>
          <p:nvPr/>
        </p:nvSpPr>
        <p:spPr>
          <a:xfrm>
            <a:off x="533400" y="1562100"/>
            <a:ext cx="6225471" cy="4929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Scientists do not write TPU* code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BIG (MFEM library alone is 737K LOC)  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Templated</a:t>
            </a:r>
          </a:p>
        </p:txBody>
      </p:sp>
    </p:spTree>
    <p:extLst>
      <p:ext uri="{BB962C8B-B14F-4D97-AF65-F5344CB8AC3E}">
        <p14:creationId xmlns:p14="http://schemas.microsoft.com/office/powerpoint/2010/main" val="1835765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DF240-1738-6F93-6C01-3A6BB4F6A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60CBC-556E-B2B4-7222-12B4C42A6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Scientific Computing Today</a:t>
            </a:r>
          </a:p>
        </p:txBody>
      </p:sp>
      <p:sp>
        <p:nvSpPr>
          <p:cNvPr id="4" name="__global__…">
            <a:extLst>
              <a:ext uri="{FF2B5EF4-FFF2-40B4-BE49-F238E27FC236}">
                <a16:creationId xmlns:a16="http://schemas.microsoft.com/office/drawing/2014/main" id="{7EA149D8-301D-999F-7F35-C369EDEB5C6E}"/>
              </a:ext>
            </a:extLst>
          </p:cNvPr>
          <p:cNvSpPr txBox="1"/>
          <p:nvPr/>
        </p:nvSpPr>
        <p:spPr>
          <a:xfrm>
            <a:off x="7070473" y="1593584"/>
            <a:ext cx="4822249" cy="5175776"/>
          </a:xfrm>
          <a:prstGeom prst="rect">
            <a:avLst/>
          </a:prstGeom>
          <a:solidFill>
            <a:srgbClr val="F4EDE3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numCol="1" anchor="ctr">
            <a:spAutoFit/>
          </a:bodyPr>
          <a:lstStyle/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__global__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void</a:t>
            </a:r>
            <a:r>
              <a:rPr sz="900">
                <a:solidFill>
                  <a:srgbClr val="545454"/>
                </a:solidFill>
              </a:rPr>
              <a:t> </a:t>
            </a:r>
            <a:r>
              <a:rPr sz="900" err="1">
                <a:solidFill>
                  <a:srgbClr val="007FAA"/>
                </a:solidFill>
              </a:rPr>
              <a:t>AddNodeForcesFromElems_kernel</a:t>
            </a:r>
            <a:r>
              <a:rPr sz="900"/>
              <a:t>( </a:t>
            </a:r>
            <a:r>
              <a:rPr sz="900" err="1"/>
              <a:t>Index_t</a:t>
            </a:r>
            <a:r>
              <a:rPr sz="900"/>
              <a:t> </a:t>
            </a:r>
            <a:r>
              <a:rPr sz="900" err="1"/>
              <a:t>numNode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</a:t>
            </a:r>
            <a:r>
              <a:rPr sz="900" err="1"/>
              <a:t>Index_t</a:t>
            </a:r>
            <a:r>
              <a:rPr sz="900"/>
              <a:t> </a:t>
            </a:r>
            <a:r>
              <a:rPr sz="900" err="1"/>
              <a:t>padded_numNode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Int_t</a:t>
            </a:r>
            <a:r>
              <a:rPr sz="900"/>
              <a:t>* </a:t>
            </a:r>
            <a:r>
              <a:rPr sz="900" err="1"/>
              <a:t>nodeElemCount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Int_t</a:t>
            </a:r>
            <a:r>
              <a:rPr sz="900"/>
              <a:t>* </a:t>
            </a:r>
            <a:r>
              <a:rPr sz="900" err="1"/>
              <a:t>nodeElemStart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Index_t</a:t>
            </a:r>
            <a:r>
              <a:rPr sz="900"/>
              <a:t>* </a:t>
            </a:r>
            <a:r>
              <a:rPr sz="900" err="1"/>
              <a:t>nodeElemCornerList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fx_elem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fy_elem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fz_elem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fx_node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fy_node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fz_node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Int_t</a:t>
            </a:r>
            <a:r>
              <a:rPr sz="900"/>
              <a:t> </a:t>
            </a:r>
            <a:r>
              <a:rPr sz="900" err="1"/>
              <a:t>num_threads</a:t>
            </a:r>
            <a:r>
              <a:rPr sz="900"/>
              <a:t>)</a:t>
            </a:r>
            <a:endParaRPr sz="900">
              <a:solidFill>
                <a:srgbClr val="545454"/>
              </a:solidFill>
            </a:endParaRP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{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</a:t>
            </a:r>
            <a:r>
              <a:rPr sz="900">
                <a:solidFill>
                  <a:srgbClr val="AA5D00"/>
                </a:solidFill>
              </a:rPr>
              <a:t>int</a:t>
            </a:r>
            <a:r>
              <a:rPr sz="900"/>
              <a:t> </a:t>
            </a:r>
            <a:r>
              <a:rPr sz="900" err="1"/>
              <a:t>tid</a:t>
            </a:r>
            <a:r>
              <a:rPr sz="900"/>
              <a:t>=</a:t>
            </a:r>
            <a:r>
              <a:rPr sz="900" err="1"/>
              <a:t>blockDim.x</a:t>
            </a:r>
            <a:r>
              <a:rPr sz="900"/>
              <a:t>*</a:t>
            </a:r>
            <a:r>
              <a:rPr sz="900" err="1"/>
              <a:t>blockIdx.x+threadIdx.x</a:t>
            </a:r>
            <a:r>
              <a:rPr sz="900"/>
              <a:t>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</a:t>
            </a:r>
            <a:r>
              <a:rPr sz="900">
                <a:solidFill>
                  <a:srgbClr val="7928A1"/>
                </a:solidFill>
              </a:rPr>
              <a:t>if</a:t>
            </a:r>
            <a:r>
              <a:rPr sz="900"/>
              <a:t> (</a:t>
            </a:r>
            <a:r>
              <a:rPr sz="900" err="1"/>
              <a:t>tid</a:t>
            </a:r>
            <a:r>
              <a:rPr sz="900"/>
              <a:t> &lt; </a:t>
            </a:r>
            <a:r>
              <a:rPr sz="900" err="1"/>
              <a:t>num_threads</a:t>
            </a:r>
            <a:r>
              <a:rPr sz="900"/>
              <a:t>)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{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Index_t</a:t>
            </a:r>
            <a:r>
              <a:rPr sz="900"/>
              <a:t> </a:t>
            </a:r>
            <a:r>
              <a:rPr sz="900" err="1"/>
              <a:t>g_i</a:t>
            </a:r>
            <a:r>
              <a:rPr sz="900"/>
              <a:t> = </a:t>
            </a:r>
            <a:r>
              <a:rPr sz="900" err="1"/>
              <a:t>tid</a:t>
            </a:r>
            <a:r>
              <a:rPr sz="900"/>
              <a:t>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Int_t</a:t>
            </a:r>
            <a:r>
              <a:rPr sz="900"/>
              <a:t> count=</a:t>
            </a:r>
            <a:r>
              <a:rPr sz="900" err="1"/>
              <a:t>nodeElemCount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Int_t</a:t>
            </a:r>
            <a:r>
              <a:rPr sz="900"/>
              <a:t> start=</a:t>
            </a:r>
            <a:r>
              <a:rPr sz="900" err="1"/>
              <a:t>nodeElemStart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Real_t</a:t>
            </a:r>
            <a:r>
              <a:rPr sz="900"/>
              <a:t> </a:t>
            </a:r>
            <a:r>
              <a:rPr sz="900" err="1"/>
              <a:t>fx,fy,fz</a:t>
            </a:r>
            <a:r>
              <a:rPr sz="900"/>
              <a:t>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fx</a:t>
            </a:r>
            <a:r>
              <a:rPr sz="900"/>
              <a:t>=</a:t>
            </a:r>
            <a:r>
              <a:rPr sz="900" err="1"/>
              <a:t>fy</a:t>
            </a:r>
            <a:r>
              <a:rPr sz="900"/>
              <a:t>=fz=</a:t>
            </a:r>
            <a:r>
              <a:rPr sz="900" err="1">
                <a:solidFill>
                  <a:srgbClr val="AA5D00"/>
                </a:solidFill>
              </a:rPr>
              <a:t>Real_t</a:t>
            </a:r>
            <a:r>
              <a:rPr sz="900"/>
              <a:t>(</a:t>
            </a:r>
            <a:r>
              <a:rPr sz="900">
                <a:solidFill>
                  <a:srgbClr val="AA5D00"/>
                </a:solidFill>
              </a:rPr>
              <a:t>0.0</a:t>
            </a:r>
            <a:r>
              <a:rPr sz="900"/>
              <a:t>);</a:t>
            </a:r>
          </a:p>
          <a:p>
            <a:pPr defTabSz="457200">
              <a:defRPr sz="1800">
                <a:latin typeface="Inconsolata"/>
                <a:ea typeface="Inconsolata"/>
                <a:cs typeface="Inconsolata"/>
                <a:sym typeface="Inconsolata"/>
              </a:defRPr>
            </a:pPr>
            <a:endParaRPr sz="900">
              <a:solidFill>
                <a:srgbClr val="545454"/>
              </a:solidFill>
            </a:endParaRP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>
                <a:solidFill>
                  <a:srgbClr val="7928A1"/>
                </a:solidFill>
              </a:rPr>
              <a:t>for</a:t>
            </a:r>
            <a:r>
              <a:rPr sz="900"/>
              <a:t> (</a:t>
            </a:r>
            <a:r>
              <a:rPr sz="900">
                <a:solidFill>
                  <a:srgbClr val="AA5D00"/>
                </a:solidFill>
              </a:rPr>
              <a:t>int</a:t>
            </a:r>
            <a:r>
              <a:rPr sz="900"/>
              <a:t> j=</a:t>
            </a:r>
            <a:r>
              <a:rPr sz="900">
                <a:solidFill>
                  <a:srgbClr val="AA5D00"/>
                </a:solidFill>
              </a:rPr>
              <a:t>0</a:t>
            </a:r>
            <a:r>
              <a:rPr sz="900"/>
              <a:t>;j&lt;</a:t>
            </a:r>
            <a:r>
              <a:rPr sz="900" err="1"/>
              <a:t>count;j</a:t>
            </a:r>
            <a:r>
              <a:rPr sz="900"/>
              <a:t>++)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{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</a:t>
            </a:r>
            <a:r>
              <a:rPr sz="900" err="1"/>
              <a:t>Index_t</a:t>
            </a:r>
            <a:r>
              <a:rPr sz="900"/>
              <a:t> pos=</a:t>
            </a:r>
            <a:r>
              <a:rPr sz="900" err="1"/>
              <a:t>nodeElemCornerList</a:t>
            </a:r>
            <a:r>
              <a:rPr sz="900"/>
              <a:t>[</a:t>
            </a:r>
            <a:r>
              <a:rPr sz="900" err="1"/>
              <a:t>start+j</a:t>
            </a:r>
            <a:r>
              <a:rPr sz="900"/>
              <a:t>]; </a:t>
            </a:r>
            <a:r>
              <a:rPr sz="900">
                <a:solidFill>
                  <a:srgbClr val="696969"/>
                </a:solidFill>
              </a:rPr>
              <a:t>// Uncoalesced access here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</a:t>
            </a:r>
            <a:r>
              <a:rPr sz="900" err="1"/>
              <a:t>fx</a:t>
            </a:r>
            <a:r>
              <a:rPr sz="900"/>
              <a:t> += </a:t>
            </a:r>
            <a:r>
              <a:rPr sz="900" err="1"/>
              <a:t>fx_elem</a:t>
            </a:r>
            <a:r>
              <a:rPr sz="900"/>
              <a:t>[pos];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</a:t>
            </a:r>
            <a:r>
              <a:rPr sz="900" err="1"/>
              <a:t>fy</a:t>
            </a:r>
            <a:r>
              <a:rPr sz="900"/>
              <a:t> += </a:t>
            </a:r>
            <a:r>
              <a:rPr sz="900" err="1"/>
              <a:t>fy_elem</a:t>
            </a:r>
            <a:r>
              <a:rPr sz="900"/>
              <a:t>[pos];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fz += </a:t>
            </a:r>
            <a:r>
              <a:rPr sz="900" err="1"/>
              <a:t>fz_elem</a:t>
            </a:r>
            <a:r>
              <a:rPr sz="900"/>
              <a:t>[pos];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}</a:t>
            </a:r>
          </a:p>
          <a:p>
            <a:pPr defTabSz="457200">
              <a:defRPr sz="1800">
                <a:latin typeface="Inconsolata"/>
                <a:ea typeface="Inconsolata"/>
                <a:cs typeface="Inconsolata"/>
                <a:sym typeface="Inconsolata"/>
              </a:defRPr>
            </a:pPr>
            <a:endParaRPr sz="900">
              <a:solidFill>
                <a:srgbClr val="545454"/>
              </a:solidFill>
            </a:endParaRPr>
          </a:p>
          <a:p>
            <a:pPr defTabSz="457200">
              <a:defRPr sz="1800">
                <a:latin typeface="Inconsolata"/>
                <a:ea typeface="Inconsolata"/>
                <a:cs typeface="Inconsolata"/>
                <a:sym typeface="Inconsolata"/>
              </a:defRPr>
            </a:pPr>
            <a:endParaRPr sz="900">
              <a:solidFill>
                <a:srgbClr val="545454"/>
              </a:solidFill>
            </a:endParaRP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fx_node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]=</a:t>
            </a:r>
            <a:r>
              <a:rPr sz="900" err="1"/>
              <a:t>fx</a:t>
            </a:r>
            <a:r>
              <a:rPr sz="900"/>
              <a:t>;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fy_node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]=</a:t>
            </a:r>
            <a:r>
              <a:rPr sz="900" err="1"/>
              <a:t>fy</a:t>
            </a:r>
            <a:r>
              <a:rPr sz="900"/>
              <a:t>;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fz_node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]=fz;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}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}</a:t>
            </a:r>
          </a:p>
        </p:txBody>
      </p:sp>
      <p:pic>
        <p:nvPicPr>
          <p:cNvPr id="6" name="mfem-apps.pngGoogle Shape;101;p12" descr="mfem-apps.pngGoogle Shape;101;p12">
            <a:extLst>
              <a:ext uri="{FF2B5EF4-FFF2-40B4-BE49-F238E27FC236}">
                <a16:creationId xmlns:a16="http://schemas.microsoft.com/office/drawing/2014/main" id="{E209FD69-9D8D-A6E6-D206-D3409A1969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704" y="11873"/>
            <a:ext cx="4524140" cy="158171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cientists do not write TPU* code…">
            <a:extLst>
              <a:ext uri="{FF2B5EF4-FFF2-40B4-BE49-F238E27FC236}">
                <a16:creationId xmlns:a16="http://schemas.microsoft.com/office/drawing/2014/main" id="{74B0C42D-92E3-D03F-6E40-35FA0D22BA3C}"/>
              </a:ext>
            </a:extLst>
          </p:cNvPr>
          <p:cNvSpPr txBox="1">
            <a:spLocks/>
          </p:cNvSpPr>
          <p:nvPr/>
        </p:nvSpPr>
        <p:spPr>
          <a:xfrm>
            <a:off x="533400" y="1562100"/>
            <a:ext cx="6225471" cy="4929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Scientists do not write TPU* code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BIG (MFEM library alone is 737K LOC)  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Templated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Not in Python</a:t>
            </a:r>
          </a:p>
        </p:txBody>
      </p:sp>
    </p:spTree>
    <p:extLst>
      <p:ext uri="{BB962C8B-B14F-4D97-AF65-F5344CB8AC3E}">
        <p14:creationId xmlns:p14="http://schemas.microsoft.com/office/powerpoint/2010/main" val="1788918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0CC40-6FE8-EDD3-7E2D-8B77074C9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3">
            <a:extLst>
              <a:ext uri="{FF2B5EF4-FFF2-40B4-BE49-F238E27FC236}">
                <a16:creationId xmlns:a16="http://schemas.microsoft.com/office/drawing/2014/main" id="{01CBCC0E-238E-4DE5-5D40-CC6F61253FF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pc="46">
                <a:solidFill>
                  <a:srgbClr val="75041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Our overarching application</a:t>
            </a:r>
            <a:endParaRPr lang="en-US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5" name="Picture 4" descr="A close-up of several gray spheres&#10;&#10;AI-generated content may be incorrect.">
            <a:extLst>
              <a:ext uri="{FF2B5EF4-FFF2-40B4-BE49-F238E27FC236}">
                <a16:creationId xmlns:a16="http://schemas.microsoft.com/office/drawing/2014/main" id="{B7462509-A530-5922-9DE5-C32B83059D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5421" y="3221491"/>
            <a:ext cx="5290304" cy="12782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8807C3-4DC3-249F-C3CC-0BDA77898687}"/>
              </a:ext>
            </a:extLst>
          </p:cNvPr>
          <p:cNvSpPr txBox="1"/>
          <p:nvPr/>
        </p:nvSpPr>
        <p:spPr>
          <a:xfrm>
            <a:off x="6530819" y="4497932"/>
            <a:ext cx="543950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222222"/>
                </a:solidFill>
                <a:latin typeface="Arial"/>
                <a:cs typeface="Arial"/>
              </a:rPr>
              <a:t> SEM images of graphite targets irradiated with four different pulse energies: (</a:t>
            </a:r>
            <a:r>
              <a:rPr lang="en-US" sz="1100" b="1">
                <a:solidFill>
                  <a:srgbClr val="222222"/>
                </a:solidFill>
                <a:latin typeface="Arial"/>
                <a:cs typeface="Arial"/>
              </a:rPr>
              <a:t>a</a:t>
            </a:r>
            <a:r>
              <a:rPr lang="en-US" sz="1100">
                <a:solidFill>
                  <a:srgbClr val="222222"/>
                </a:solidFill>
                <a:latin typeface="Arial"/>
                <a:cs typeface="Arial"/>
              </a:rPr>
              <a:t>) 3 </a:t>
            </a:r>
            <a:r>
              <a:rPr lang="en-US" sz="1100" err="1">
                <a:solidFill>
                  <a:srgbClr val="222222"/>
                </a:solidFill>
                <a:latin typeface="Arial"/>
                <a:cs typeface="Arial"/>
              </a:rPr>
              <a:t>mJ</a:t>
            </a:r>
            <a:r>
              <a:rPr lang="en-US" sz="1100">
                <a:solidFill>
                  <a:srgbClr val="222222"/>
                </a:solidFill>
                <a:latin typeface="Arial"/>
                <a:cs typeface="Arial"/>
              </a:rPr>
              <a:t>, (</a:t>
            </a:r>
            <a:r>
              <a:rPr lang="en-US" sz="1100" b="1">
                <a:solidFill>
                  <a:srgbClr val="222222"/>
                </a:solidFill>
                <a:latin typeface="Arial"/>
                <a:cs typeface="Arial"/>
              </a:rPr>
              <a:t>b</a:t>
            </a:r>
            <a:r>
              <a:rPr lang="en-US" sz="1100">
                <a:solidFill>
                  <a:srgbClr val="222222"/>
                </a:solidFill>
                <a:latin typeface="Arial"/>
                <a:cs typeface="Arial"/>
              </a:rPr>
              <a:t>) 9 </a:t>
            </a:r>
            <a:r>
              <a:rPr lang="en-US" sz="1100" err="1">
                <a:solidFill>
                  <a:srgbClr val="222222"/>
                </a:solidFill>
                <a:latin typeface="Arial"/>
                <a:cs typeface="Arial"/>
              </a:rPr>
              <a:t>mJ</a:t>
            </a:r>
            <a:r>
              <a:rPr lang="en-US" sz="1100">
                <a:solidFill>
                  <a:srgbClr val="222222"/>
                </a:solidFill>
                <a:latin typeface="Arial"/>
                <a:cs typeface="Arial"/>
              </a:rPr>
              <a:t>, (</a:t>
            </a:r>
            <a:r>
              <a:rPr lang="en-US" sz="1100" b="1">
                <a:solidFill>
                  <a:srgbClr val="222222"/>
                </a:solidFill>
                <a:latin typeface="Arial"/>
                <a:cs typeface="Arial"/>
              </a:rPr>
              <a:t>c</a:t>
            </a:r>
            <a:r>
              <a:rPr lang="en-US" sz="1100">
                <a:solidFill>
                  <a:srgbClr val="222222"/>
                </a:solidFill>
                <a:latin typeface="Arial"/>
                <a:cs typeface="Arial"/>
              </a:rPr>
              <a:t>) 16 </a:t>
            </a:r>
            <a:r>
              <a:rPr lang="en-US" sz="1100" err="1">
                <a:solidFill>
                  <a:srgbClr val="222222"/>
                </a:solidFill>
                <a:latin typeface="Arial"/>
                <a:cs typeface="Arial"/>
              </a:rPr>
              <a:t>mJ</a:t>
            </a:r>
            <a:r>
              <a:rPr lang="en-US" sz="1100">
                <a:solidFill>
                  <a:srgbClr val="222222"/>
                </a:solidFill>
                <a:latin typeface="Arial"/>
                <a:cs typeface="Arial"/>
              </a:rPr>
              <a:t> and (</a:t>
            </a:r>
            <a:r>
              <a:rPr lang="en-US" sz="1100" b="1">
                <a:solidFill>
                  <a:srgbClr val="222222"/>
                </a:solidFill>
                <a:latin typeface="Arial"/>
                <a:cs typeface="Arial"/>
              </a:rPr>
              <a:t>d</a:t>
            </a:r>
            <a:r>
              <a:rPr lang="en-US" sz="1100">
                <a:solidFill>
                  <a:srgbClr val="222222"/>
                </a:solidFill>
                <a:latin typeface="Arial"/>
                <a:cs typeface="Arial"/>
              </a:rPr>
              <a:t>) 24 </a:t>
            </a:r>
            <a:r>
              <a:rPr lang="en-US" sz="1100" err="1">
                <a:solidFill>
                  <a:srgbClr val="222222"/>
                </a:solidFill>
                <a:latin typeface="Arial"/>
                <a:cs typeface="Arial"/>
              </a:rPr>
              <a:t>mJ</a:t>
            </a:r>
            <a:r>
              <a:rPr lang="en-US" sz="1100">
                <a:solidFill>
                  <a:srgbClr val="222222"/>
                </a:solidFill>
                <a:latin typeface="Arial"/>
                <a:cs typeface="Arial"/>
              </a:rPr>
              <a:t>. Irradiation time: 10 s/150 pulses. </a:t>
            </a:r>
            <a:r>
              <a:rPr lang="en-US" sz="1100">
                <a:solidFill>
                  <a:srgbClr val="222222"/>
                </a:solidFill>
                <a:latin typeface="Arial"/>
                <a:ea typeface="+mn-lt"/>
                <a:cs typeface="Arial"/>
              </a:rPr>
              <a:t>Sierra-Trillo et al, 2022</a:t>
            </a:r>
          </a:p>
          <a:p>
            <a:endParaRPr lang="en-US" sz="1100">
              <a:solidFill>
                <a:srgbClr val="222222"/>
              </a:solidFill>
              <a:latin typeface="Arial"/>
              <a:cs typeface="Arial"/>
            </a:endParaRPr>
          </a:p>
        </p:txBody>
      </p:sp>
      <p:pic>
        <p:nvPicPr>
          <p:cNvPr id="8" name="Picture 7" descr="A graph of a line&#10;&#10;AI-generated content may be incorrect.">
            <a:extLst>
              <a:ext uri="{FF2B5EF4-FFF2-40B4-BE49-F238E27FC236}">
                <a16:creationId xmlns:a16="http://schemas.microsoft.com/office/drawing/2014/main" id="{B2A0E3D6-3176-FF1B-C610-980557DC97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943" y="2175408"/>
            <a:ext cx="1415829" cy="1043288"/>
          </a:xfrm>
          <a:prstGeom prst="rect">
            <a:avLst/>
          </a:prstGeom>
        </p:spPr>
      </p:pic>
      <p:pic>
        <p:nvPicPr>
          <p:cNvPr id="9" name="Picture 8" descr="A graph with a blue line&#10;&#10;AI-generated content may be incorrect.">
            <a:extLst>
              <a:ext uri="{FF2B5EF4-FFF2-40B4-BE49-F238E27FC236}">
                <a16:creationId xmlns:a16="http://schemas.microsoft.com/office/drawing/2014/main" id="{FD32D647-355D-BF22-1C60-572FDA1F47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1677" y="2205463"/>
            <a:ext cx="1402108" cy="968686"/>
          </a:xfrm>
          <a:prstGeom prst="rect">
            <a:avLst/>
          </a:prstGeom>
        </p:spPr>
      </p:pic>
      <p:pic>
        <p:nvPicPr>
          <p:cNvPr id="10" name="Picture 9" descr="A graph with a blue line&#10;&#10;AI-generated content may be incorrect.">
            <a:extLst>
              <a:ext uri="{FF2B5EF4-FFF2-40B4-BE49-F238E27FC236}">
                <a16:creationId xmlns:a16="http://schemas.microsoft.com/office/drawing/2014/main" id="{4D2FBCDA-40B5-B829-8717-9CBB4D3B80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871" y="2211439"/>
            <a:ext cx="1398220" cy="98003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273166-ACEB-259C-A9EC-C4C932CEDEC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86923" y="1184878"/>
            <a:ext cx="5759716" cy="4850710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/>
                <a:cs typeface="Helvetica"/>
              </a:rPr>
              <a:t>Predictive exascale simulation of a complete model heat shield system during atmospheric reentry along a prescribed trajectory</a:t>
            </a:r>
            <a:endParaRPr lang="en-US" sz="900" dirty="0">
              <a:latin typeface="Helvetica"/>
              <a:ea typeface="Calibri"/>
              <a:cs typeface="Helvetica"/>
            </a:endParaRPr>
          </a:p>
          <a:p>
            <a:pPr marL="571500" indent="-5715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/>
                <a:cs typeface="Helvetica"/>
              </a:rPr>
              <a:t>Fully coupled end-to-end </a:t>
            </a:r>
            <a:r>
              <a:rPr lang="en-US" sz="2400" b="1" dirty="0">
                <a:solidFill>
                  <a:srgbClr val="750014"/>
                </a:solidFill>
                <a:latin typeface="Helvetica"/>
                <a:cs typeface="Helvetica"/>
              </a:rPr>
              <a:t>aero-thermo-chemo-mechanics</a:t>
            </a:r>
            <a:r>
              <a:rPr lang="en-US" sz="2400" dirty="0">
                <a:latin typeface="Helvetica"/>
                <a:cs typeface="Helvetica"/>
              </a:rPr>
              <a:t> response, with focus on material degradation and failure: C ablation, </a:t>
            </a:r>
            <a:r>
              <a:rPr lang="en-US" sz="2400" dirty="0" err="1">
                <a:latin typeface="Helvetica"/>
                <a:cs typeface="Helvetica"/>
              </a:rPr>
              <a:t>SiC</a:t>
            </a:r>
            <a:r>
              <a:rPr lang="en-US" sz="2400" dirty="0">
                <a:latin typeface="Helvetica"/>
                <a:cs typeface="Helvetica"/>
              </a:rPr>
              <a:t> oxidation/nitridation</a:t>
            </a:r>
            <a:endParaRPr lang="en-US" sz="2400" dirty="0">
              <a:latin typeface="Helvetica"/>
              <a:ea typeface="Calibri"/>
              <a:cs typeface="Helvetica"/>
            </a:endParaRPr>
          </a:p>
          <a:p>
            <a:pPr marL="571500" indent="-5715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/>
                <a:ea typeface="Calibri"/>
                <a:cs typeface="Calibri"/>
              </a:rPr>
              <a:t>Novel AI/ML, UQ, and CS to enable full-physics exascale simulations</a:t>
            </a:r>
            <a:endParaRPr lang="en-US" sz="2400" dirty="0">
              <a:latin typeface="Helvetica"/>
              <a:ea typeface="Calibri"/>
              <a:cs typeface="Helvetica"/>
            </a:endParaRPr>
          </a:p>
        </p:txBody>
      </p:sp>
      <p:pic>
        <p:nvPicPr>
          <p:cNvPr id="4" name="Picture 3" descr="A close-up of a lamp&#10;&#10;AI-generated content may be incorrect.">
            <a:extLst>
              <a:ext uri="{FF2B5EF4-FFF2-40B4-BE49-F238E27FC236}">
                <a16:creationId xmlns:a16="http://schemas.microsoft.com/office/drawing/2014/main" id="{D5115EE0-5D6D-6F3F-4DA2-D92BD85516E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954" y="5081763"/>
            <a:ext cx="5351319" cy="12202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AA2C2A-D911-B956-CB04-F6083FB1C29B}"/>
              </a:ext>
            </a:extLst>
          </p:cNvPr>
          <p:cNvSpPr txBox="1"/>
          <p:nvPr/>
        </p:nvSpPr>
        <p:spPr>
          <a:xfrm>
            <a:off x="6530819" y="6402931"/>
            <a:ext cx="543950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rgbClr val="222222"/>
                </a:solidFill>
                <a:ea typeface="+mn-lt"/>
                <a:cs typeface="+mn-lt"/>
              </a:rPr>
              <a:t>Steam oxidation test for CVD-</a:t>
            </a:r>
            <a:r>
              <a:rPr lang="en-US" sz="1100" err="1">
                <a:solidFill>
                  <a:srgbClr val="222222"/>
                </a:solidFill>
                <a:ea typeface="+mn-lt"/>
                <a:cs typeface="+mn-lt"/>
              </a:rPr>
              <a:t>SiC</a:t>
            </a:r>
            <a:r>
              <a:rPr lang="en-US" sz="1100">
                <a:solidFill>
                  <a:srgbClr val="222222"/>
                </a:solidFill>
                <a:ea typeface="+mn-lt"/>
                <a:cs typeface="+mn-lt"/>
              </a:rPr>
              <a:t>/</a:t>
            </a:r>
            <a:r>
              <a:rPr lang="en-US" sz="1100" err="1">
                <a:solidFill>
                  <a:srgbClr val="222222"/>
                </a:solidFill>
                <a:ea typeface="+mn-lt"/>
                <a:cs typeface="+mn-lt"/>
              </a:rPr>
              <a:t>SiC</a:t>
            </a:r>
            <a:r>
              <a:rPr lang="en-US" sz="1100">
                <a:solidFill>
                  <a:srgbClr val="222222"/>
                </a:solidFill>
                <a:ea typeface="+mn-lt"/>
                <a:cs typeface="+mn-lt"/>
              </a:rPr>
              <a:t> composites using the laser heating facility (LAHF). Pham et al </a:t>
            </a:r>
            <a:r>
              <a:rPr lang="en-US" sz="1100" b="1">
                <a:solidFill>
                  <a:srgbClr val="222222"/>
                </a:solidFill>
                <a:ea typeface="+mn-lt"/>
                <a:cs typeface="+mn-lt"/>
              </a:rPr>
              <a:t>2021</a:t>
            </a:r>
            <a:endParaRPr lang="en-US" sz="1100">
              <a:solidFill>
                <a:srgbClr val="222222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3" name="Picture 12" descr="A close-up of a log&#10;&#10;AI-generated content may be incorrect.">
            <a:extLst>
              <a:ext uri="{FF2B5EF4-FFF2-40B4-BE49-F238E27FC236}">
                <a16:creationId xmlns:a16="http://schemas.microsoft.com/office/drawing/2014/main" id="{DAFA9D1E-91D9-15EB-2639-48935C77F5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253752" y="236315"/>
            <a:ext cx="1974377" cy="1942778"/>
          </a:xfrm>
          <a:prstGeom prst="rect">
            <a:avLst/>
          </a:prstGeom>
        </p:spPr>
      </p:pic>
      <p:pic>
        <p:nvPicPr>
          <p:cNvPr id="15" name="Content Placeholder 21">
            <a:extLst>
              <a:ext uri="{FF2B5EF4-FFF2-40B4-BE49-F238E27FC236}">
                <a16:creationId xmlns:a16="http://schemas.microsoft.com/office/drawing/2014/main" id="{896E5B23-4F6B-474C-7EA6-41E2C1D9028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41655" y="234539"/>
            <a:ext cx="1612659" cy="1940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1654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3A83C-1AD0-030C-0301-C034DBB67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4B6FA-9274-F723-183F-0AEA0ACC8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Scientific Computing Today</a:t>
            </a:r>
          </a:p>
        </p:txBody>
      </p:sp>
      <p:sp>
        <p:nvSpPr>
          <p:cNvPr id="4" name="__global__…">
            <a:extLst>
              <a:ext uri="{FF2B5EF4-FFF2-40B4-BE49-F238E27FC236}">
                <a16:creationId xmlns:a16="http://schemas.microsoft.com/office/drawing/2014/main" id="{DBAB7B9C-EE84-E658-B8B1-AE69A8DBB576}"/>
              </a:ext>
            </a:extLst>
          </p:cNvPr>
          <p:cNvSpPr txBox="1"/>
          <p:nvPr/>
        </p:nvSpPr>
        <p:spPr>
          <a:xfrm>
            <a:off x="7070473" y="1593584"/>
            <a:ext cx="4822249" cy="5175776"/>
          </a:xfrm>
          <a:prstGeom prst="rect">
            <a:avLst/>
          </a:prstGeom>
          <a:solidFill>
            <a:srgbClr val="F4EDE3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numCol="1" anchor="ctr">
            <a:spAutoFit/>
          </a:bodyPr>
          <a:lstStyle/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__global__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void</a:t>
            </a:r>
            <a:r>
              <a:rPr sz="900">
                <a:solidFill>
                  <a:srgbClr val="545454"/>
                </a:solidFill>
              </a:rPr>
              <a:t> </a:t>
            </a:r>
            <a:r>
              <a:rPr sz="900" err="1">
                <a:solidFill>
                  <a:srgbClr val="007FAA"/>
                </a:solidFill>
              </a:rPr>
              <a:t>AddNodeForcesFromElems_kernel</a:t>
            </a:r>
            <a:r>
              <a:rPr sz="900"/>
              <a:t>( </a:t>
            </a:r>
            <a:r>
              <a:rPr sz="900" err="1"/>
              <a:t>Index_t</a:t>
            </a:r>
            <a:r>
              <a:rPr sz="900"/>
              <a:t> </a:t>
            </a:r>
            <a:r>
              <a:rPr sz="900" err="1"/>
              <a:t>numNode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</a:t>
            </a:r>
            <a:r>
              <a:rPr sz="900" err="1"/>
              <a:t>Index_t</a:t>
            </a:r>
            <a:r>
              <a:rPr sz="900"/>
              <a:t> </a:t>
            </a:r>
            <a:r>
              <a:rPr sz="900" err="1"/>
              <a:t>padded_numNode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Int_t</a:t>
            </a:r>
            <a:r>
              <a:rPr sz="900"/>
              <a:t>* </a:t>
            </a:r>
            <a:r>
              <a:rPr sz="900" err="1"/>
              <a:t>nodeElemCount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Int_t</a:t>
            </a:r>
            <a:r>
              <a:rPr sz="900"/>
              <a:t>* </a:t>
            </a:r>
            <a:r>
              <a:rPr sz="900" err="1"/>
              <a:t>nodeElemStart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Index_t</a:t>
            </a:r>
            <a:r>
              <a:rPr sz="900"/>
              <a:t>* </a:t>
            </a:r>
            <a:r>
              <a:rPr sz="900" err="1"/>
              <a:t>nodeElemCornerList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fx_elem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fy_elem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fz_elem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fx_node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fy_node</a:t>
            </a:r>
            <a:r>
              <a:rPr sz="900"/>
              <a:t>, 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</a:t>
            </a:r>
            <a:r>
              <a:rPr sz="900" err="1"/>
              <a:t>Real_t</a:t>
            </a:r>
            <a:r>
              <a:rPr sz="900"/>
              <a:t>* </a:t>
            </a:r>
            <a:r>
              <a:rPr sz="900" err="1"/>
              <a:t>fz_node</a:t>
            </a:r>
            <a:r>
              <a:rPr sz="900"/>
              <a:t>,</a:t>
            </a:r>
          </a:p>
          <a:p>
            <a:pPr defTabSz="457200">
              <a:defRPr sz="1800">
                <a:solidFill>
                  <a:srgbClr val="AA5D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                          const </a:t>
            </a:r>
            <a:r>
              <a:rPr sz="900" err="1"/>
              <a:t>Int_t</a:t>
            </a:r>
            <a:r>
              <a:rPr sz="900"/>
              <a:t> </a:t>
            </a:r>
            <a:r>
              <a:rPr sz="900" err="1"/>
              <a:t>num_threads</a:t>
            </a:r>
            <a:r>
              <a:rPr sz="900"/>
              <a:t>)</a:t>
            </a:r>
            <a:endParaRPr sz="900">
              <a:solidFill>
                <a:srgbClr val="545454"/>
              </a:solidFill>
            </a:endParaRP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{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</a:t>
            </a:r>
            <a:r>
              <a:rPr sz="900">
                <a:solidFill>
                  <a:srgbClr val="AA5D00"/>
                </a:solidFill>
              </a:rPr>
              <a:t>int</a:t>
            </a:r>
            <a:r>
              <a:rPr sz="900"/>
              <a:t> </a:t>
            </a:r>
            <a:r>
              <a:rPr sz="900" err="1"/>
              <a:t>tid</a:t>
            </a:r>
            <a:r>
              <a:rPr sz="900"/>
              <a:t>=</a:t>
            </a:r>
            <a:r>
              <a:rPr sz="900" err="1"/>
              <a:t>blockDim.x</a:t>
            </a:r>
            <a:r>
              <a:rPr sz="900"/>
              <a:t>*</a:t>
            </a:r>
            <a:r>
              <a:rPr sz="900" err="1"/>
              <a:t>blockIdx.x+threadIdx.x</a:t>
            </a:r>
            <a:r>
              <a:rPr sz="900"/>
              <a:t>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</a:t>
            </a:r>
            <a:r>
              <a:rPr sz="900">
                <a:solidFill>
                  <a:srgbClr val="7928A1"/>
                </a:solidFill>
              </a:rPr>
              <a:t>if</a:t>
            </a:r>
            <a:r>
              <a:rPr sz="900"/>
              <a:t> (</a:t>
            </a:r>
            <a:r>
              <a:rPr sz="900" err="1"/>
              <a:t>tid</a:t>
            </a:r>
            <a:r>
              <a:rPr sz="900"/>
              <a:t> &lt; </a:t>
            </a:r>
            <a:r>
              <a:rPr sz="900" err="1"/>
              <a:t>num_threads</a:t>
            </a:r>
            <a:r>
              <a:rPr sz="900"/>
              <a:t>)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{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Index_t</a:t>
            </a:r>
            <a:r>
              <a:rPr sz="900"/>
              <a:t> </a:t>
            </a:r>
            <a:r>
              <a:rPr sz="900" err="1"/>
              <a:t>g_i</a:t>
            </a:r>
            <a:r>
              <a:rPr sz="900"/>
              <a:t> = </a:t>
            </a:r>
            <a:r>
              <a:rPr sz="900" err="1"/>
              <a:t>tid</a:t>
            </a:r>
            <a:r>
              <a:rPr sz="900"/>
              <a:t>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Int_t</a:t>
            </a:r>
            <a:r>
              <a:rPr sz="900"/>
              <a:t> count=</a:t>
            </a:r>
            <a:r>
              <a:rPr sz="900" err="1"/>
              <a:t>nodeElemCount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Int_t</a:t>
            </a:r>
            <a:r>
              <a:rPr sz="900"/>
              <a:t> start=</a:t>
            </a:r>
            <a:r>
              <a:rPr sz="900" err="1"/>
              <a:t>nodeElemStart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Real_t</a:t>
            </a:r>
            <a:r>
              <a:rPr sz="900"/>
              <a:t> </a:t>
            </a:r>
            <a:r>
              <a:rPr sz="900" err="1"/>
              <a:t>fx,fy,fz</a:t>
            </a:r>
            <a:r>
              <a:rPr sz="900"/>
              <a:t>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fx</a:t>
            </a:r>
            <a:r>
              <a:rPr sz="900"/>
              <a:t>=</a:t>
            </a:r>
            <a:r>
              <a:rPr sz="900" err="1"/>
              <a:t>fy</a:t>
            </a:r>
            <a:r>
              <a:rPr sz="900"/>
              <a:t>=fz=</a:t>
            </a:r>
            <a:r>
              <a:rPr sz="900" err="1">
                <a:solidFill>
                  <a:srgbClr val="AA5D00"/>
                </a:solidFill>
              </a:rPr>
              <a:t>Real_t</a:t>
            </a:r>
            <a:r>
              <a:rPr sz="900"/>
              <a:t>(</a:t>
            </a:r>
            <a:r>
              <a:rPr sz="900">
                <a:solidFill>
                  <a:srgbClr val="AA5D00"/>
                </a:solidFill>
              </a:rPr>
              <a:t>0.0</a:t>
            </a:r>
            <a:r>
              <a:rPr sz="900"/>
              <a:t>);</a:t>
            </a:r>
          </a:p>
          <a:p>
            <a:pPr defTabSz="457200">
              <a:defRPr sz="1800">
                <a:latin typeface="Inconsolata"/>
                <a:ea typeface="Inconsolata"/>
                <a:cs typeface="Inconsolata"/>
                <a:sym typeface="Inconsolata"/>
              </a:defRPr>
            </a:pPr>
            <a:endParaRPr sz="900">
              <a:solidFill>
                <a:srgbClr val="545454"/>
              </a:solidFill>
            </a:endParaRP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>
                <a:solidFill>
                  <a:srgbClr val="7928A1"/>
                </a:solidFill>
              </a:rPr>
              <a:t>for</a:t>
            </a:r>
            <a:r>
              <a:rPr sz="900"/>
              <a:t> (</a:t>
            </a:r>
            <a:r>
              <a:rPr sz="900">
                <a:solidFill>
                  <a:srgbClr val="AA5D00"/>
                </a:solidFill>
              </a:rPr>
              <a:t>int</a:t>
            </a:r>
            <a:r>
              <a:rPr sz="900"/>
              <a:t> j=</a:t>
            </a:r>
            <a:r>
              <a:rPr sz="900">
                <a:solidFill>
                  <a:srgbClr val="AA5D00"/>
                </a:solidFill>
              </a:rPr>
              <a:t>0</a:t>
            </a:r>
            <a:r>
              <a:rPr sz="900"/>
              <a:t>;j&lt;</a:t>
            </a:r>
            <a:r>
              <a:rPr sz="900" err="1"/>
              <a:t>count;j</a:t>
            </a:r>
            <a:r>
              <a:rPr sz="900"/>
              <a:t>++)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{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</a:t>
            </a:r>
            <a:r>
              <a:rPr sz="900" err="1"/>
              <a:t>Index_t</a:t>
            </a:r>
            <a:r>
              <a:rPr sz="900"/>
              <a:t> pos=</a:t>
            </a:r>
            <a:r>
              <a:rPr sz="900" err="1"/>
              <a:t>nodeElemCornerList</a:t>
            </a:r>
            <a:r>
              <a:rPr sz="900"/>
              <a:t>[</a:t>
            </a:r>
            <a:r>
              <a:rPr sz="900" err="1"/>
              <a:t>start+j</a:t>
            </a:r>
            <a:r>
              <a:rPr sz="900"/>
              <a:t>]; </a:t>
            </a:r>
            <a:r>
              <a:rPr sz="900">
                <a:solidFill>
                  <a:srgbClr val="696969"/>
                </a:solidFill>
              </a:rPr>
              <a:t>// Uncoalesced access here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</a:t>
            </a:r>
            <a:r>
              <a:rPr sz="900" err="1"/>
              <a:t>fx</a:t>
            </a:r>
            <a:r>
              <a:rPr sz="900"/>
              <a:t> += </a:t>
            </a:r>
            <a:r>
              <a:rPr sz="900" err="1"/>
              <a:t>fx_elem</a:t>
            </a:r>
            <a:r>
              <a:rPr sz="900"/>
              <a:t>[pos];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</a:t>
            </a:r>
            <a:r>
              <a:rPr sz="900" err="1"/>
              <a:t>fy</a:t>
            </a:r>
            <a:r>
              <a:rPr sz="900"/>
              <a:t> += </a:t>
            </a:r>
            <a:r>
              <a:rPr sz="900" err="1"/>
              <a:t>fy_elem</a:t>
            </a:r>
            <a:r>
              <a:rPr sz="900"/>
              <a:t>[pos];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    fz += </a:t>
            </a:r>
            <a:r>
              <a:rPr sz="900" err="1"/>
              <a:t>fz_elem</a:t>
            </a:r>
            <a:r>
              <a:rPr sz="900"/>
              <a:t>[pos];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}</a:t>
            </a:r>
          </a:p>
          <a:p>
            <a:pPr defTabSz="457200">
              <a:defRPr sz="1800">
                <a:latin typeface="Inconsolata"/>
                <a:ea typeface="Inconsolata"/>
                <a:cs typeface="Inconsolata"/>
                <a:sym typeface="Inconsolata"/>
              </a:defRPr>
            </a:pPr>
            <a:endParaRPr sz="900">
              <a:solidFill>
                <a:srgbClr val="545454"/>
              </a:solidFill>
            </a:endParaRPr>
          </a:p>
          <a:p>
            <a:pPr defTabSz="457200">
              <a:defRPr sz="1800">
                <a:latin typeface="Inconsolata"/>
                <a:ea typeface="Inconsolata"/>
                <a:cs typeface="Inconsolata"/>
                <a:sym typeface="Inconsolata"/>
              </a:defRPr>
            </a:pPr>
            <a:endParaRPr sz="900">
              <a:solidFill>
                <a:srgbClr val="545454"/>
              </a:solidFill>
            </a:endParaRP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fx_node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]=</a:t>
            </a:r>
            <a:r>
              <a:rPr sz="900" err="1"/>
              <a:t>fx</a:t>
            </a:r>
            <a:r>
              <a:rPr sz="900"/>
              <a:t>;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fy_node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]=</a:t>
            </a:r>
            <a:r>
              <a:rPr sz="900" err="1"/>
              <a:t>fy</a:t>
            </a:r>
            <a:r>
              <a:rPr sz="900"/>
              <a:t>; 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  </a:t>
            </a:r>
            <a:r>
              <a:rPr sz="900" err="1"/>
              <a:t>fz_node</a:t>
            </a:r>
            <a:r>
              <a:rPr sz="900"/>
              <a:t>[</a:t>
            </a:r>
            <a:r>
              <a:rPr sz="900" err="1"/>
              <a:t>g_i</a:t>
            </a:r>
            <a:r>
              <a:rPr sz="900"/>
              <a:t>]=fz;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    }</a:t>
            </a:r>
          </a:p>
          <a:p>
            <a:pPr defTabSz="457200">
              <a:defRPr sz="18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00"/>
              <a:t>}</a:t>
            </a:r>
          </a:p>
        </p:txBody>
      </p:sp>
      <p:pic>
        <p:nvPicPr>
          <p:cNvPr id="6" name="mfem-apps.pngGoogle Shape;101;p12" descr="mfem-apps.pngGoogle Shape;101;p12">
            <a:extLst>
              <a:ext uri="{FF2B5EF4-FFF2-40B4-BE49-F238E27FC236}">
                <a16:creationId xmlns:a16="http://schemas.microsoft.com/office/drawing/2014/main" id="{38BE952A-8935-4DDD-BBEA-AC673773F5E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704" y="11873"/>
            <a:ext cx="4524140" cy="158171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cientists do not write TPU* code…">
            <a:extLst>
              <a:ext uri="{FF2B5EF4-FFF2-40B4-BE49-F238E27FC236}">
                <a16:creationId xmlns:a16="http://schemas.microsoft.com/office/drawing/2014/main" id="{464BCBED-DD80-FA45-67A6-FC863771715F}"/>
              </a:ext>
            </a:extLst>
          </p:cNvPr>
          <p:cNvSpPr txBox="1">
            <a:spLocks/>
          </p:cNvSpPr>
          <p:nvPr/>
        </p:nvSpPr>
        <p:spPr>
          <a:xfrm>
            <a:off x="533400" y="1562100"/>
            <a:ext cx="6225471" cy="4929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Scientists do not write TPU* code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BIG (MFEM library alone is 737K LOC)  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Templated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Not in Python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Sometimes* in CUDA</a:t>
            </a:r>
          </a:p>
        </p:txBody>
      </p:sp>
      <p:sp>
        <p:nvSpPr>
          <p:cNvPr id="9" name="template &lt;&gt;…">
            <a:extLst>
              <a:ext uri="{FF2B5EF4-FFF2-40B4-BE49-F238E27FC236}">
                <a16:creationId xmlns:a16="http://schemas.microsoft.com/office/drawing/2014/main" id="{399D0672-2044-265C-9E89-8DDA65D9E92C}"/>
              </a:ext>
            </a:extLst>
          </p:cNvPr>
          <p:cNvSpPr txBox="1"/>
          <p:nvPr/>
        </p:nvSpPr>
        <p:spPr>
          <a:xfrm>
            <a:off x="889471" y="5084104"/>
            <a:ext cx="4822249" cy="1513235"/>
          </a:xfrm>
          <a:prstGeom prst="rect">
            <a:avLst/>
          </a:prstGeom>
          <a:solidFill>
            <a:srgbClr val="F4EDE3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numCol="1" anchor="ctr">
            <a:spAutoFit/>
          </a:bodyPr>
          <a:lstStyle/>
          <a:p>
            <a:pPr defTabSz="457200">
              <a:defRPr sz="1900">
                <a:solidFill>
                  <a:srgbClr val="7928A1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50"/>
              <a:t>template</a:t>
            </a:r>
            <a:r>
              <a:rPr sz="950">
                <a:solidFill>
                  <a:srgbClr val="545454"/>
                </a:solidFill>
              </a:rPr>
              <a:t> &lt;&gt;</a:t>
            </a:r>
          </a:p>
          <a:p>
            <a:pPr defTabSz="457200">
              <a:defRPr sz="1900">
                <a:solidFill>
                  <a:srgbClr val="7928A1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50"/>
              <a:t>struct</a:t>
            </a:r>
            <a:r>
              <a:rPr sz="950">
                <a:solidFill>
                  <a:srgbClr val="545454"/>
                </a:solidFill>
              </a:rPr>
              <a:t> </a:t>
            </a:r>
            <a:r>
              <a:rPr sz="950">
                <a:solidFill>
                  <a:srgbClr val="007FAA"/>
                </a:solidFill>
              </a:rPr>
              <a:t>RajaCuWrap</a:t>
            </a:r>
            <a:r>
              <a:rPr sz="950">
                <a:solidFill>
                  <a:srgbClr val="545454"/>
                </a:solidFill>
              </a:rPr>
              <a:t>&lt;</a:t>
            </a:r>
            <a:r>
              <a:rPr sz="950">
                <a:solidFill>
                  <a:srgbClr val="AA5D00"/>
                </a:solidFill>
              </a:rPr>
              <a:t>3</a:t>
            </a:r>
            <a:r>
              <a:rPr sz="950">
                <a:solidFill>
                  <a:srgbClr val="545454"/>
                </a:solidFill>
              </a:rPr>
              <a:t>&gt;</a:t>
            </a:r>
          </a:p>
          <a:p>
            <a:pPr defTabSz="457200">
              <a:defRPr sz="19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50"/>
              <a:t>{</a:t>
            </a:r>
          </a:p>
          <a:p>
            <a:pPr defTabSz="457200">
              <a:defRPr sz="19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50"/>
              <a:t>   </a:t>
            </a:r>
            <a:r>
              <a:rPr sz="950">
                <a:solidFill>
                  <a:srgbClr val="7928A1"/>
                </a:solidFill>
              </a:rPr>
              <a:t>template</a:t>
            </a:r>
            <a:r>
              <a:rPr sz="950"/>
              <a:t> &lt;</a:t>
            </a:r>
            <a:r>
              <a:rPr sz="950">
                <a:solidFill>
                  <a:srgbClr val="AA5D00"/>
                </a:solidFill>
              </a:rPr>
              <a:t>const</a:t>
            </a:r>
            <a:r>
              <a:rPr sz="950"/>
              <a:t> </a:t>
            </a:r>
            <a:r>
              <a:rPr sz="950">
                <a:solidFill>
                  <a:srgbClr val="AA5D00"/>
                </a:solidFill>
              </a:rPr>
              <a:t>int</a:t>
            </a:r>
            <a:r>
              <a:rPr sz="950"/>
              <a:t> BLCK = MFEM_CUDA_BLOCKS, </a:t>
            </a:r>
            <a:r>
              <a:rPr sz="950">
                <a:solidFill>
                  <a:srgbClr val="7928A1"/>
                </a:solidFill>
              </a:rPr>
              <a:t>typename</a:t>
            </a:r>
            <a:r>
              <a:rPr sz="950"/>
              <a:t> DBODY&gt;</a:t>
            </a:r>
          </a:p>
          <a:p>
            <a:pPr defTabSz="457200">
              <a:defRPr sz="19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50"/>
              <a:t>   </a:t>
            </a:r>
            <a:r>
              <a:rPr sz="950">
                <a:solidFill>
                  <a:srgbClr val="AA5D00"/>
                </a:solidFill>
              </a:rPr>
              <a:t>static</a:t>
            </a:r>
            <a:r>
              <a:rPr sz="950"/>
              <a:t> </a:t>
            </a:r>
            <a:r>
              <a:rPr sz="950">
                <a:solidFill>
                  <a:srgbClr val="AA5D00"/>
                </a:solidFill>
              </a:rPr>
              <a:t>void</a:t>
            </a:r>
            <a:r>
              <a:rPr sz="950"/>
              <a:t> </a:t>
            </a:r>
            <a:r>
              <a:rPr sz="950">
                <a:solidFill>
                  <a:srgbClr val="AA5D00"/>
                </a:solidFill>
              </a:rPr>
              <a:t>run</a:t>
            </a:r>
            <a:r>
              <a:rPr sz="950"/>
              <a:t>(</a:t>
            </a:r>
            <a:r>
              <a:rPr sz="950">
                <a:solidFill>
                  <a:srgbClr val="AA5D00"/>
                </a:solidFill>
              </a:rPr>
              <a:t>const</a:t>
            </a:r>
            <a:r>
              <a:rPr sz="950"/>
              <a:t> </a:t>
            </a:r>
            <a:r>
              <a:rPr sz="950">
                <a:solidFill>
                  <a:srgbClr val="AA5D00"/>
                </a:solidFill>
              </a:rPr>
              <a:t>int</a:t>
            </a:r>
            <a:r>
              <a:rPr sz="950"/>
              <a:t> N, DBODY &amp;&amp;d_body,</a:t>
            </a:r>
          </a:p>
          <a:p>
            <a:pPr defTabSz="457200">
              <a:defRPr sz="19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50"/>
              <a:t>                   </a:t>
            </a:r>
            <a:r>
              <a:rPr sz="950">
                <a:solidFill>
                  <a:srgbClr val="AA5D00"/>
                </a:solidFill>
              </a:rPr>
              <a:t>const</a:t>
            </a:r>
            <a:r>
              <a:rPr sz="950"/>
              <a:t> </a:t>
            </a:r>
            <a:r>
              <a:rPr sz="950">
                <a:solidFill>
                  <a:srgbClr val="AA5D00"/>
                </a:solidFill>
              </a:rPr>
              <a:t>int</a:t>
            </a:r>
            <a:r>
              <a:rPr sz="950"/>
              <a:t> X, </a:t>
            </a:r>
            <a:r>
              <a:rPr sz="950">
                <a:solidFill>
                  <a:srgbClr val="AA5D00"/>
                </a:solidFill>
              </a:rPr>
              <a:t>const</a:t>
            </a:r>
            <a:r>
              <a:rPr sz="950"/>
              <a:t> </a:t>
            </a:r>
            <a:r>
              <a:rPr sz="950">
                <a:solidFill>
                  <a:srgbClr val="AA5D00"/>
                </a:solidFill>
              </a:rPr>
              <a:t>int</a:t>
            </a:r>
            <a:r>
              <a:rPr sz="950"/>
              <a:t> Y, </a:t>
            </a:r>
            <a:r>
              <a:rPr sz="950">
                <a:solidFill>
                  <a:srgbClr val="AA5D00"/>
                </a:solidFill>
              </a:rPr>
              <a:t>const</a:t>
            </a:r>
            <a:r>
              <a:rPr sz="950"/>
              <a:t> </a:t>
            </a:r>
            <a:r>
              <a:rPr sz="950">
                <a:solidFill>
                  <a:srgbClr val="AA5D00"/>
                </a:solidFill>
              </a:rPr>
              <a:t>int</a:t>
            </a:r>
            <a:r>
              <a:rPr sz="950"/>
              <a:t> Z, </a:t>
            </a:r>
            <a:r>
              <a:rPr sz="950">
                <a:solidFill>
                  <a:srgbClr val="AA5D00"/>
                </a:solidFill>
              </a:rPr>
              <a:t>const</a:t>
            </a:r>
            <a:r>
              <a:rPr sz="950"/>
              <a:t> </a:t>
            </a:r>
            <a:r>
              <a:rPr sz="950">
                <a:solidFill>
                  <a:srgbClr val="AA5D00"/>
                </a:solidFill>
              </a:rPr>
              <a:t>int</a:t>
            </a:r>
            <a:r>
              <a:rPr sz="950"/>
              <a:t> G)</a:t>
            </a:r>
          </a:p>
          <a:p>
            <a:pPr defTabSz="457200">
              <a:defRPr sz="19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50"/>
              <a:t>   {</a:t>
            </a:r>
          </a:p>
          <a:p>
            <a:pPr defTabSz="457200">
              <a:defRPr sz="19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50"/>
              <a:t>      </a:t>
            </a:r>
            <a:r>
              <a:rPr sz="950">
                <a:solidFill>
                  <a:srgbClr val="AA5D00"/>
                </a:solidFill>
              </a:rPr>
              <a:t>RajaCuWrap3D</a:t>
            </a:r>
            <a:r>
              <a:rPr sz="950"/>
              <a:t>(N, d_body, X, Y, Z, G);</a:t>
            </a:r>
          </a:p>
          <a:p>
            <a:pPr defTabSz="457200">
              <a:defRPr sz="19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50"/>
              <a:t>   }</a:t>
            </a:r>
          </a:p>
          <a:p>
            <a:pPr defTabSz="457200">
              <a:defRPr sz="1900">
                <a:solidFill>
                  <a:srgbClr val="545454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950"/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16277850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F671A-C642-AFCF-6276-E4874477D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B96F5-F1B8-7A35-A292-C8604A549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Looking More Deeply at Scientific Code</a:t>
            </a:r>
          </a:p>
        </p:txBody>
      </p:sp>
      <p:sp>
        <p:nvSpPr>
          <p:cNvPr id="41" name="Line">
            <a:extLst>
              <a:ext uri="{FF2B5EF4-FFF2-40B4-BE49-F238E27FC236}">
                <a16:creationId xmlns:a16="http://schemas.microsoft.com/office/drawing/2014/main" id="{5F899AB8-A7EC-7F6F-C78B-D3BA30471670}"/>
              </a:ext>
            </a:extLst>
          </p:cNvPr>
          <p:cNvSpPr/>
          <p:nvPr/>
        </p:nvSpPr>
        <p:spPr>
          <a:xfrm>
            <a:off x="542035" y="1388101"/>
            <a:ext cx="11107931" cy="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44" name="function stencil_kernel(y, x)…">
            <a:extLst>
              <a:ext uri="{FF2B5EF4-FFF2-40B4-BE49-F238E27FC236}">
                <a16:creationId xmlns:a16="http://schemas.microsoft.com/office/drawing/2014/main" id="{356CB80F-E4C5-F5E9-4EFC-C6ABF09932D1}"/>
              </a:ext>
            </a:extLst>
          </p:cNvPr>
          <p:cNvSpPr txBox="1"/>
          <p:nvPr/>
        </p:nvSpPr>
        <p:spPr>
          <a:xfrm>
            <a:off x="345344" y="1379545"/>
            <a:ext cx="7626809" cy="3606115"/>
          </a:xfrm>
          <a:prstGeom prst="rect">
            <a:avLst/>
          </a:prstGeom>
          <a:solidFill>
            <a:srgbClr val="F4EDE3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numCol="1" anchor="ctr">
            <a:spAutoFit/>
          </a:bodyPr>
          <a:lstStyle/>
          <a:p>
            <a:pPr defTabSz="228600">
              <a:defRPr sz="4200">
                <a:solidFill>
                  <a:srgbClr val="9437FF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2100"/>
              <a:t>function </a:t>
            </a:r>
            <a:r>
              <a:rPr sz="2100">
                <a:solidFill>
                  <a:srgbClr val="1233FF"/>
                </a:solidFill>
              </a:rPr>
              <a:t>stencil_kernel</a:t>
            </a:r>
            <a:r>
              <a:rPr sz="2100">
                <a:solidFill>
                  <a:srgbClr val="843C0C"/>
                </a:solidFill>
              </a:rPr>
              <a:t>(</a:t>
            </a:r>
            <a:r>
              <a:rPr sz="2100">
                <a:solidFill>
                  <a:srgbClr val="C59700"/>
                </a:solidFill>
              </a:rPr>
              <a:t>y</a:t>
            </a:r>
            <a:r>
              <a:rPr sz="2100">
                <a:solidFill>
                  <a:srgbClr val="843C0C"/>
                </a:solidFill>
              </a:rPr>
              <a:t>, </a:t>
            </a:r>
            <a:r>
              <a:rPr sz="2100">
                <a:solidFill>
                  <a:srgbClr val="C59700"/>
                </a:solidFill>
              </a:rPr>
              <a:t>x</a:t>
            </a:r>
            <a:r>
              <a:rPr sz="2100">
                <a:solidFill>
                  <a:srgbClr val="843C0C"/>
                </a:solidFill>
              </a:rPr>
              <a:t>)</a:t>
            </a:r>
          </a:p>
          <a:p>
            <a:pPr defTabSz="228600">
              <a:defRPr sz="4200">
                <a:solidFill>
                  <a:srgbClr val="9437FF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2100">
                <a:solidFill>
                  <a:srgbClr val="843C0C"/>
                </a:solidFill>
              </a:rPr>
              <a:t>  </a:t>
            </a:r>
            <a:r>
              <a:rPr sz="2100">
                <a:solidFill>
                  <a:srgbClr val="C59700"/>
                </a:solidFill>
              </a:rPr>
              <a:t>i</a:t>
            </a:r>
            <a:r>
              <a:rPr sz="2100">
                <a:solidFill>
                  <a:srgbClr val="843C0C"/>
                </a:solidFill>
              </a:rPr>
              <a:t> = </a:t>
            </a:r>
            <a:r>
              <a:rPr sz="2100">
                <a:solidFill>
                  <a:srgbClr val="1233FF"/>
                </a:solidFill>
              </a:rPr>
              <a:t>threadIdx</a:t>
            </a:r>
            <a:r>
              <a:rPr sz="2100">
                <a:solidFill>
                  <a:srgbClr val="843C0C"/>
                </a:solidFill>
              </a:rPr>
              <a:t>().x + (</a:t>
            </a:r>
            <a:r>
              <a:rPr sz="2100">
                <a:solidFill>
                  <a:srgbClr val="1233FF"/>
                </a:solidFill>
              </a:rPr>
              <a:t>blockIdx</a:t>
            </a:r>
            <a:r>
              <a:rPr sz="2100">
                <a:solidFill>
                  <a:srgbClr val="843C0C"/>
                </a:solidFill>
              </a:rPr>
              <a:t>().x - 1) * </a:t>
            </a:r>
            <a:r>
              <a:rPr sz="2100">
                <a:solidFill>
                  <a:srgbClr val="1233FF"/>
                </a:solidFill>
              </a:rPr>
              <a:t>blockDim</a:t>
            </a:r>
            <a:r>
              <a:rPr sz="2100">
                <a:solidFill>
                  <a:srgbClr val="843C0C"/>
                </a:solidFill>
              </a:rPr>
              <a:t>().x</a:t>
            </a:r>
          </a:p>
          <a:p>
            <a:pPr defTabSz="228600">
              <a:defRPr sz="4200">
                <a:solidFill>
                  <a:srgbClr val="9437FF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2100">
                <a:solidFill>
                  <a:srgbClr val="843C0C"/>
                </a:solidFill>
              </a:rPr>
              <a:t>  </a:t>
            </a:r>
            <a:r>
              <a:rPr sz="2100">
                <a:solidFill>
                  <a:srgbClr val="8A3CF6"/>
                </a:solidFill>
              </a:rPr>
              <a:t>if</a:t>
            </a:r>
            <a:r>
              <a:rPr sz="2100">
                <a:solidFill>
                  <a:srgbClr val="843C0C"/>
                </a:solidFill>
              </a:rPr>
              <a:t> </a:t>
            </a:r>
            <a:r>
              <a:rPr sz="2100">
                <a:solidFill>
                  <a:srgbClr val="C59700"/>
                </a:solidFill>
              </a:rPr>
              <a:t>i</a:t>
            </a:r>
            <a:r>
              <a:rPr sz="2100">
                <a:solidFill>
                  <a:srgbClr val="843C0C"/>
                </a:solidFill>
              </a:rPr>
              <a:t> &lt;= </a:t>
            </a:r>
            <a:r>
              <a:rPr sz="2100">
                <a:solidFill>
                  <a:srgbClr val="1233FF"/>
                </a:solidFill>
              </a:rPr>
              <a:t>length</a:t>
            </a:r>
            <a:r>
              <a:rPr sz="2100">
                <a:solidFill>
                  <a:srgbClr val="843C0C"/>
                </a:solidFill>
              </a:rPr>
              <a:t>(</a:t>
            </a:r>
            <a:r>
              <a:rPr sz="2100">
                <a:solidFill>
                  <a:srgbClr val="C59700"/>
                </a:solidFill>
              </a:rPr>
              <a:t>x</a:t>
            </a:r>
            <a:r>
              <a:rPr sz="2100">
                <a:solidFill>
                  <a:srgbClr val="843C0C"/>
                </a:solidFill>
              </a:rPr>
              <a:t>) - 2</a:t>
            </a:r>
          </a:p>
          <a:p>
            <a:pPr defTabSz="228600">
              <a:defRPr sz="4200">
                <a:solidFill>
                  <a:srgbClr val="9437FF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2100">
                <a:solidFill>
                  <a:srgbClr val="843C0C"/>
                </a:solidFill>
              </a:rPr>
              <a:t>    </a:t>
            </a:r>
            <a:r>
              <a:rPr sz="2100">
                <a:solidFill>
                  <a:srgbClr val="C59700"/>
                </a:solidFill>
              </a:rPr>
              <a:t>y</a:t>
            </a:r>
            <a:r>
              <a:rPr sz="2100">
                <a:solidFill>
                  <a:srgbClr val="843C0C"/>
                </a:solidFill>
              </a:rPr>
              <a:t>[</a:t>
            </a:r>
            <a:r>
              <a:rPr sz="2100">
                <a:solidFill>
                  <a:srgbClr val="C59700"/>
                </a:solidFill>
              </a:rPr>
              <a:t>i</a:t>
            </a:r>
            <a:r>
              <a:rPr sz="2100">
                <a:solidFill>
                  <a:srgbClr val="843C0C"/>
                </a:solidFill>
              </a:rPr>
              <a:t>] = </a:t>
            </a:r>
            <a:r>
              <a:rPr sz="2100">
                <a:solidFill>
                  <a:srgbClr val="C59700"/>
                </a:solidFill>
              </a:rPr>
              <a:t>x</a:t>
            </a:r>
            <a:r>
              <a:rPr sz="2100">
                <a:solidFill>
                  <a:srgbClr val="843C0C"/>
                </a:solidFill>
              </a:rPr>
              <a:t>[</a:t>
            </a:r>
            <a:r>
              <a:rPr sz="2100">
                <a:solidFill>
                  <a:srgbClr val="C59700"/>
                </a:solidFill>
              </a:rPr>
              <a:t>i</a:t>
            </a:r>
            <a:r>
              <a:rPr sz="2100">
                <a:solidFill>
                  <a:srgbClr val="843C0C"/>
                </a:solidFill>
              </a:rPr>
              <a:t>] - 2 * </a:t>
            </a:r>
            <a:r>
              <a:rPr sz="2100">
                <a:solidFill>
                  <a:srgbClr val="C59700"/>
                </a:solidFill>
              </a:rPr>
              <a:t>x</a:t>
            </a:r>
            <a:r>
              <a:rPr sz="2100">
                <a:solidFill>
                  <a:srgbClr val="843C0C"/>
                </a:solidFill>
              </a:rPr>
              <a:t>[</a:t>
            </a:r>
            <a:r>
              <a:rPr sz="2100">
                <a:solidFill>
                  <a:srgbClr val="C59700"/>
                </a:solidFill>
              </a:rPr>
              <a:t>i </a:t>
            </a:r>
            <a:r>
              <a:rPr sz="2100">
                <a:solidFill>
                  <a:srgbClr val="843C0C"/>
                </a:solidFill>
              </a:rPr>
              <a:t>+ 1] + </a:t>
            </a:r>
            <a:r>
              <a:rPr sz="2100">
                <a:solidFill>
                  <a:srgbClr val="C59700"/>
                </a:solidFill>
              </a:rPr>
              <a:t>x</a:t>
            </a:r>
            <a:r>
              <a:rPr sz="2100">
                <a:solidFill>
                  <a:srgbClr val="843C0C"/>
                </a:solidFill>
              </a:rPr>
              <a:t>[</a:t>
            </a:r>
            <a:r>
              <a:rPr sz="2100">
                <a:solidFill>
                  <a:srgbClr val="C59700"/>
                </a:solidFill>
              </a:rPr>
              <a:t>i </a:t>
            </a:r>
            <a:r>
              <a:rPr sz="2100">
                <a:solidFill>
                  <a:srgbClr val="843C0C"/>
                </a:solidFill>
              </a:rPr>
              <a:t>+ 2]</a:t>
            </a:r>
          </a:p>
          <a:p>
            <a:pPr defTabSz="228600">
              <a:defRPr sz="4200">
                <a:solidFill>
                  <a:srgbClr val="9437FF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2100">
                <a:solidFill>
                  <a:srgbClr val="843C0C"/>
                </a:solidFill>
              </a:rPr>
              <a:t>  </a:t>
            </a:r>
            <a:r>
              <a:rPr sz="2100">
                <a:solidFill>
                  <a:srgbClr val="8A3CF6"/>
                </a:solidFill>
              </a:rPr>
              <a:t>end</a:t>
            </a:r>
          </a:p>
          <a:p>
            <a:pPr defTabSz="228600">
              <a:defRPr sz="4200">
                <a:solidFill>
                  <a:srgbClr val="9437FF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2100">
                <a:solidFill>
                  <a:srgbClr val="8A3CF6"/>
                </a:solidFill>
              </a:rPr>
              <a:t>end</a:t>
            </a:r>
            <a:endParaRPr sz="2100">
              <a:solidFill>
                <a:srgbClr val="843C0C"/>
              </a:solidFill>
            </a:endParaRPr>
          </a:p>
          <a:p>
            <a:pPr defTabSz="228600">
              <a:defRPr sz="4200">
                <a:solidFill>
                  <a:srgbClr val="9437FF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endParaRPr sz="2100">
              <a:solidFill>
                <a:srgbClr val="843C0C"/>
              </a:solidFill>
            </a:endParaRPr>
          </a:p>
          <a:p>
            <a:pPr defTabSz="228600">
              <a:defRPr sz="4200">
                <a:solidFill>
                  <a:srgbClr val="9437FF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2100">
                <a:solidFill>
                  <a:srgbClr val="8A3CF6"/>
                </a:solidFill>
              </a:rPr>
              <a:t>function</a:t>
            </a:r>
            <a:r>
              <a:rPr sz="2100">
                <a:solidFill>
                  <a:srgbClr val="843C0C"/>
                </a:solidFill>
              </a:rPr>
              <a:t> </a:t>
            </a:r>
            <a:r>
              <a:rPr sz="2100">
                <a:solidFill>
                  <a:srgbClr val="1233FF"/>
                </a:solidFill>
              </a:rPr>
              <a:t>model</a:t>
            </a:r>
            <a:r>
              <a:rPr sz="2100">
                <a:solidFill>
                  <a:srgbClr val="843C0C"/>
                </a:solidFill>
              </a:rPr>
              <a:t>(...)</a:t>
            </a:r>
          </a:p>
          <a:p>
            <a:pPr defTabSz="228600">
              <a:defRPr sz="4200">
                <a:solidFill>
                  <a:srgbClr val="9437FF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2100">
                <a:solidFill>
                  <a:srgbClr val="843C0C"/>
                </a:solidFill>
              </a:rPr>
              <a:t>  </a:t>
            </a:r>
            <a:r>
              <a:rPr sz="2100">
                <a:solidFill>
                  <a:srgbClr val="E60022"/>
                </a:solidFill>
              </a:rPr>
              <a:t>@cuda</a:t>
            </a:r>
            <a:r>
              <a:rPr sz="2100">
                <a:solidFill>
                  <a:srgbClr val="843C0C"/>
                </a:solidFill>
              </a:rPr>
              <a:t> threads=... blocks=... </a:t>
            </a:r>
            <a:r>
              <a:rPr sz="2100">
                <a:solidFill>
                  <a:srgbClr val="1233FF"/>
                </a:solidFill>
              </a:rPr>
              <a:t>stencil_kernel</a:t>
            </a:r>
            <a:r>
              <a:rPr sz="2100">
                <a:solidFill>
                  <a:srgbClr val="843C0C"/>
                </a:solidFill>
              </a:rPr>
              <a:t>(y, x)</a:t>
            </a:r>
          </a:p>
          <a:p>
            <a:pPr defTabSz="228600">
              <a:defRPr sz="4200">
                <a:solidFill>
                  <a:srgbClr val="9437FF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2100">
                <a:solidFill>
                  <a:srgbClr val="843C0C"/>
                </a:solidFill>
              </a:rPr>
              <a:t>  </a:t>
            </a:r>
            <a:r>
              <a:rPr sz="2100">
                <a:solidFill>
                  <a:srgbClr val="E60022"/>
                </a:solidFill>
              </a:rPr>
              <a:t>@cuda</a:t>
            </a:r>
            <a:r>
              <a:rPr sz="2100">
                <a:solidFill>
                  <a:srgbClr val="843C0C"/>
                </a:solidFill>
              </a:rPr>
              <a:t> threads=... blocks=... </a:t>
            </a:r>
            <a:r>
              <a:rPr sz="2100">
                <a:solidFill>
                  <a:srgbClr val="1233FF"/>
                </a:solidFill>
              </a:rPr>
              <a:t>stencil_kernel</a:t>
            </a:r>
            <a:r>
              <a:rPr sz="2100">
                <a:solidFill>
                  <a:srgbClr val="843C0C"/>
                </a:solidFill>
              </a:rPr>
              <a:t>(x, y)</a:t>
            </a:r>
            <a:endParaRPr sz="2100">
              <a:solidFill>
                <a:srgbClr val="77341F"/>
              </a:solidFill>
            </a:endParaRPr>
          </a:p>
          <a:p>
            <a:pPr defTabSz="228600">
              <a:defRPr sz="4200">
                <a:solidFill>
                  <a:srgbClr val="9437FF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sz="2100"/>
              <a:t>end</a:t>
            </a:r>
          </a:p>
        </p:txBody>
      </p:sp>
      <p:grpSp>
        <p:nvGrpSpPr>
          <p:cNvPr id="46" name="Google Shape;158;p18">
            <a:extLst>
              <a:ext uri="{FF2B5EF4-FFF2-40B4-BE49-F238E27FC236}">
                <a16:creationId xmlns:a16="http://schemas.microsoft.com/office/drawing/2014/main" id="{112E1768-A47D-92B1-2934-EBEB5829FEC4}"/>
              </a:ext>
            </a:extLst>
          </p:cNvPr>
          <p:cNvGrpSpPr/>
          <p:nvPr/>
        </p:nvGrpSpPr>
        <p:grpSpPr>
          <a:xfrm>
            <a:off x="8486106" y="3315085"/>
            <a:ext cx="3381911" cy="2460132"/>
            <a:chOff x="-1" y="-1"/>
            <a:chExt cx="6763819" cy="4920264"/>
          </a:xfrm>
        </p:grpSpPr>
        <p:grpSp>
          <p:nvGrpSpPr>
            <p:cNvPr id="47" name="Google Shape;159;p18">
              <a:extLst>
                <a:ext uri="{FF2B5EF4-FFF2-40B4-BE49-F238E27FC236}">
                  <a16:creationId xmlns:a16="http://schemas.microsoft.com/office/drawing/2014/main" id="{5635312A-6763-4BF4-CB0A-2D3232C76A04}"/>
                </a:ext>
              </a:extLst>
            </p:cNvPr>
            <p:cNvGrpSpPr/>
            <p:nvPr/>
          </p:nvGrpSpPr>
          <p:grpSpPr>
            <a:xfrm>
              <a:off x="1903983" y="2014993"/>
              <a:ext cx="956327" cy="1029374"/>
              <a:chOff x="-1" y="-1"/>
              <a:chExt cx="956325" cy="1029373"/>
            </a:xfrm>
          </p:grpSpPr>
          <p:sp>
            <p:nvSpPr>
              <p:cNvPr id="76" name="Rectangle">
                <a:extLst>
                  <a:ext uri="{FF2B5EF4-FFF2-40B4-BE49-F238E27FC236}">
                    <a16:creationId xmlns:a16="http://schemas.microsoft.com/office/drawing/2014/main" id="{0B46B3F6-233C-A9F4-6862-A9E1BA2C116A}"/>
                  </a:ext>
                </a:extLst>
              </p:cNvPr>
              <p:cNvSpPr/>
              <p:nvPr/>
            </p:nvSpPr>
            <p:spPr>
              <a:xfrm>
                <a:off x="-1" y="-1"/>
                <a:ext cx="956325" cy="1029373"/>
              </a:xfrm>
              <a:prstGeom prst="rect">
                <a:avLst/>
              </a:prstGeom>
              <a:solidFill>
                <a:srgbClr val="EEEEEE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 sz="700"/>
              </a:p>
            </p:txBody>
          </p:sp>
          <p:sp>
            <p:nvSpPr>
              <p:cNvPr id="77" name="1">
                <a:extLst>
                  <a:ext uri="{FF2B5EF4-FFF2-40B4-BE49-F238E27FC236}">
                    <a16:creationId xmlns:a16="http://schemas.microsoft.com/office/drawing/2014/main" id="{296C9D41-3A2B-F93E-0235-822CECE3F536}"/>
                  </a:ext>
                </a:extLst>
              </p:cNvPr>
              <p:cNvSpPr txBox="1"/>
              <p:nvPr/>
            </p:nvSpPr>
            <p:spPr>
              <a:xfrm>
                <a:off x="11832" y="42321"/>
                <a:ext cx="932660" cy="9447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2" tIns="45712" rIns="45712" bIns="45712" numCol="1" anchor="ctr">
                <a:noAutofit/>
              </a:bodyPr>
              <a:lstStyle>
                <a:lvl1pPr defTabSz="914400">
                  <a:defRPr sz="25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algn="ctr"/>
                <a:r>
                  <a:rPr sz="1250"/>
                  <a:t>1</a:t>
                </a:r>
              </a:p>
            </p:txBody>
          </p:sp>
        </p:grpSp>
        <p:grpSp>
          <p:nvGrpSpPr>
            <p:cNvPr id="48" name="Google Shape;160;p18">
              <a:extLst>
                <a:ext uri="{FF2B5EF4-FFF2-40B4-BE49-F238E27FC236}">
                  <a16:creationId xmlns:a16="http://schemas.microsoft.com/office/drawing/2014/main" id="{61B52712-DB08-5B21-2717-5164C136C391}"/>
                </a:ext>
              </a:extLst>
            </p:cNvPr>
            <p:cNvGrpSpPr/>
            <p:nvPr/>
          </p:nvGrpSpPr>
          <p:grpSpPr>
            <a:xfrm>
              <a:off x="2860307" y="2014993"/>
              <a:ext cx="956327" cy="1029374"/>
              <a:chOff x="-1" y="-1"/>
              <a:chExt cx="956325" cy="1029373"/>
            </a:xfrm>
          </p:grpSpPr>
          <p:sp>
            <p:nvSpPr>
              <p:cNvPr id="74" name="Rectangle">
                <a:extLst>
                  <a:ext uri="{FF2B5EF4-FFF2-40B4-BE49-F238E27FC236}">
                    <a16:creationId xmlns:a16="http://schemas.microsoft.com/office/drawing/2014/main" id="{6F3CDEA8-A9B9-24FF-AF76-38C29F9EF0FE}"/>
                  </a:ext>
                </a:extLst>
              </p:cNvPr>
              <p:cNvSpPr/>
              <p:nvPr/>
            </p:nvSpPr>
            <p:spPr>
              <a:xfrm>
                <a:off x="-1" y="-1"/>
                <a:ext cx="956325" cy="1029373"/>
              </a:xfrm>
              <a:prstGeom prst="rect">
                <a:avLst/>
              </a:prstGeom>
              <a:solidFill>
                <a:srgbClr val="EEEEEE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 sz="700"/>
              </a:p>
            </p:txBody>
          </p:sp>
          <p:sp>
            <p:nvSpPr>
              <p:cNvPr id="75" name="-2">
                <a:extLst>
                  <a:ext uri="{FF2B5EF4-FFF2-40B4-BE49-F238E27FC236}">
                    <a16:creationId xmlns:a16="http://schemas.microsoft.com/office/drawing/2014/main" id="{1299C486-AA65-E54B-1B1B-BAE30A629491}"/>
                  </a:ext>
                </a:extLst>
              </p:cNvPr>
              <p:cNvSpPr txBox="1"/>
              <p:nvPr/>
            </p:nvSpPr>
            <p:spPr>
              <a:xfrm>
                <a:off x="11832" y="42321"/>
                <a:ext cx="932660" cy="9447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2" tIns="45712" rIns="45712" bIns="45712" numCol="1" anchor="ctr">
                <a:noAutofit/>
              </a:bodyPr>
              <a:lstStyle>
                <a:lvl1pPr defTabSz="914400">
                  <a:defRPr sz="25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algn="ctr"/>
                <a:r>
                  <a:rPr sz="1250"/>
                  <a:t>-2</a:t>
                </a:r>
              </a:p>
            </p:txBody>
          </p:sp>
        </p:grpSp>
        <p:grpSp>
          <p:nvGrpSpPr>
            <p:cNvPr id="49" name="Google Shape;161;p18">
              <a:extLst>
                <a:ext uri="{FF2B5EF4-FFF2-40B4-BE49-F238E27FC236}">
                  <a16:creationId xmlns:a16="http://schemas.microsoft.com/office/drawing/2014/main" id="{A34DDD1A-E196-D8AA-EB34-085E58753BCA}"/>
                </a:ext>
              </a:extLst>
            </p:cNvPr>
            <p:cNvGrpSpPr/>
            <p:nvPr/>
          </p:nvGrpSpPr>
          <p:grpSpPr>
            <a:xfrm>
              <a:off x="3816631" y="2014993"/>
              <a:ext cx="956327" cy="1029374"/>
              <a:chOff x="-1" y="-1"/>
              <a:chExt cx="956325" cy="1029373"/>
            </a:xfrm>
          </p:grpSpPr>
          <p:sp>
            <p:nvSpPr>
              <p:cNvPr id="72" name="Rectangle">
                <a:extLst>
                  <a:ext uri="{FF2B5EF4-FFF2-40B4-BE49-F238E27FC236}">
                    <a16:creationId xmlns:a16="http://schemas.microsoft.com/office/drawing/2014/main" id="{2FB1EFAD-0CC9-30C9-C116-F758A35E102C}"/>
                  </a:ext>
                </a:extLst>
              </p:cNvPr>
              <p:cNvSpPr/>
              <p:nvPr/>
            </p:nvSpPr>
            <p:spPr>
              <a:xfrm>
                <a:off x="-1" y="-1"/>
                <a:ext cx="956325" cy="1029373"/>
              </a:xfrm>
              <a:prstGeom prst="rect">
                <a:avLst/>
              </a:prstGeom>
              <a:solidFill>
                <a:srgbClr val="EEEEEE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 sz="700"/>
              </a:p>
            </p:txBody>
          </p:sp>
          <p:sp>
            <p:nvSpPr>
              <p:cNvPr id="73" name="1">
                <a:extLst>
                  <a:ext uri="{FF2B5EF4-FFF2-40B4-BE49-F238E27FC236}">
                    <a16:creationId xmlns:a16="http://schemas.microsoft.com/office/drawing/2014/main" id="{670B5651-28FD-E1F1-0A32-9EB5345A52C5}"/>
                  </a:ext>
                </a:extLst>
              </p:cNvPr>
              <p:cNvSpPr txBox="1"/>
              <p:nvPr/>
            </p:nvSpPr>
            <p:spPr>
              <a:xfrm>
                <a:off x="11832" y="42321"/>
                <a:ext cx="932660" cy="9447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2" tIns="45712" rIns="45712" bIns="45712" numCol="1" anchor="ctr">
                <a:noAutofit/>
              </a:bodyPr>
              <a:lstStyle>
                <a:lvl1pPr defTabSz="914400">
                  <a:defRPr sz="25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algn="ctr"/>
                <a:r>
                  <a:rPr sz="1250"/>
                  <a:t>1</a:t>
                </a:r>
              </a:p>
            </p:txBody>
          </p:sp>
        </p:grpSp>
        <p:grpSp>
          <p:nvGrpSpPr>
            <p:cNvPr id="50" name="Google Shape;162;p18">
              <a:extLst>
                <a:ext uri="{FF2B5EF4-FFF2-40B4-BE49-F238E27FC236}">
                  <a16:creationId xmlns:a16="http://schemas.microsoft.com/office/drawing/2014/main" id="{20B03783-173D-6D7E-46A6-DEB9EC78DE59}"/>
                </a:ext>
              </a:extLst>
            </p:cNvPr>
            <p:cNvGrpSpPr/>
            <p:nvPr/>
          </p:nvGrpSpPr>
          <p:grpSpPr>
            <a:xfrm>
              <a:off x="-1" y="-1"/>
              <a:ext cx="6694269" cy="1029374"/>
              <a:chOff x="0" y="-1"/>
              <a:chExt cx="6694269" cy="1029373"/>
            </a:xfrm>
          </p:grpSpPr>
          <p:sp>
            <p:nvSpPr>
              <p:cNvPr id="65" name="Google Shape;163;p18">
                <a:extLst>
                  <a:ext uri="{FF2B5EF4-FFF2-40B4-BE49-F238E27FC236}">
                    <a16:creationId xmlns:a16="http://schemas.microsoft.com/office/drawing/2014/main" id="{FFA035E3-7652-4B52-53A6-DE0C8D8C68A5}"/>
                  </a:ext>
                </a:extLst>
              </p:cNvPr>
              <p:cNvSpPr/>
              <p:nvPr/>
            </p:nvSpPr>
            <p:spPr>
              <a:xfrm>
                <a:off x="0" y="-1"/>
                <a:ext cx="956325" cy="1029373"/>
              </a:xfrm>
              <a:prstGeom prst="rect">
                <a:avLst/>
              </a:prstGeom>
              <a:solidFill>
                <a:srgbClr val="EEEEEE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 sz="700"/>
              </a:p>
            </p:txBody>
          </p:sp>
          <p:sp>
            <p:nvSpPr>
              <p:cNvPr id="66" name="Google Shape;164;p18">
                <a:extLst>
                  <a:ext uri="{FF2B5EF4-FFF2-40B4-BE49-F238E27FC236}">
                    <a16:creationId xmlns:a16="http://schemas.microsoft.com/office/drawing/2014/main" id="{E6E3C2CE-6475-99BE-5C25-96674A0AEEC2}"/>
                  </a:ext>
                </a:extLst>
              </p:cNvPr>
              <p:cNvSpPr/>
              <p:nvPr/>
            </p:nvSpPr>
            <p:spPr>
              <a:xfrm>
                <a:off x="956324" y="-1"/>
                <a:ext cx="956325" cy="1029373"/>
              </a:xfrm>
              <a:prstGeom prst="rect">
                <a:avLst/>
              </a:prstGeom>
              <a:solidFill>
                <a:srgbClr val="EEEEEE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 sz="700"/>
              </a:p>
            </p:txBody>
          </p:sp>
          <p:sp>
            <p:nvSpPr>
              <p:cNvPr id="67" name="Google Shape;165;p18">
                <a:extLst>
                  <a:ext uri="{FF2B5EF4-FFF2-40B4-BE49-F238E27FC236}">
                    <a16:creationId xmlns:a16="http://schemas.microsoft.com/office/drawing/2014/main" id="{CA0458E3-570E-485A-F0A3-1CA89A27E753}"/>
                  </a:ext>
                </a:extLst>
              </p:cNvPr>
              <p:cNvSpPr/>
              <p:nvPr/>
            </p:nvSpPr>
            <p:spPr>
              <a:xfrm>
                <a:off x="1912647" y="-1"/>
                <a:ext cx="956325" cy="1029373"/>
              </a:xfrm>
              <a:prstGeom prst="rect">
                <a:avLst/>
              </a:prstGeom>
              <a:solidFill>
                <a:srgbClr val="EEEEEE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 sz="700"/>
              </a:p>
            </p:txBody>
          </p:sp>
          <p:sp>
            <p:nvSpPr>
              <p:cNvPr id="68" name="Google Shape;166;p18">
                <a:extLst>
                  <a:ext uri="{FF2B5EF4-FFF2-40B4-BE49-F238E27FC236}">
                    <a16:creationId xmlns:a16="http://schemas.microsoft.com/office/drawing/2014/main" id="{D9E1A37B-056D-A045-1BC4-44620A0B1974}"/>
                  </a:ext>
                </a:extLst>
              </p:cNvPr>
              <p:cNvSpPr/>
              <p:nvPr/>
            </p:nvSpPr>
            <p:spPr>
              <a:xfrm>
                <a:off x="2868972" y="-1"/>
                <a:ext cx="956325" cy="1029373"/>
              </a:xfrm>
              <a:prstGeom prst="rect">
                <a:avLst/>
              </a:prstGeom>
              <a:solidFill>
                <a:srgbClr val="EEEEEE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 sz="700"/>
              </a:p>
            </p:txBody>
          </p:sp>
          <p:sp>
            <p:nvSpPr>
              <p:cNvPr id="69" name="Google Shape;167;p18">
                <a:extLst>
                  <a:ext uri="{FF2B5EF4-FFF2-40B4-BE49-F238E27FC236}">
                    <a16:creationId xmlns:a16="http://schemas.microsoft.com/office/drawing/2014/main" id="{F84B1E26-DD4D-4EA2-5863-AFCC00104579}"/>
                  </a:ext>
                </a:extLst>
              </p:cNvPr>
              <p:cNvSpPr/>
              <p:nvPr/>
            </p:nvSpPr>
            <p:spPr>
              <a:xfrm>
                <a:off x="3825295" y="-1"/>
                <a:ext cx="956325" cy="1029373"/>
              </a:xfrm>
              <a:prstGeom prst="rect">
                <a:avLst/>
              </a:prstGeom>
              <a:solidFill>
                <a:srgbClr val="EEEEEE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 sz="700"/>
              </a:p>
            </p:txBody>
          </p:sp>
          <p:sp>
            <p:nvSpPr>
              <p:cNvPr id="70" name="Google Shape;168;p18">
                <a:extLst>
                  <a:ext uri="{FF2B5EF4-FFF2-40B4-BE49-F238E27FC236}">
                    <a16:creationId xmlns:a16="http://schemas.microsoft.com/office/drawing/2014/main" id="{21893DEA-AC1A-7837-279A-E6F5102AF0CB}"/>
                  </a:ext>
                </a:extLst>
              </p:cNvPr>
              <p:cNvSpPr/>
              <p:nvPr/>
            </p:nvSpPr>
            <p:spPr>
              <a:xfrm>
                <a:off x="4781620" y="-1"/>
                <a:ext cx="956325" cy="1029373"/>
              </a:xfrm>
              <a:prstGeom prst="rect">
                <a:avLst/>
              </a:prstGeom>
              <a:solidFill>
                <a:srgbClr val="EEEEEE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 sz="700"/>
              </a:p>
            </p:txBody>
          </p:sp>
          <p:sp>
            <p:nvSpPr>
              <p:cNvPr id="71" name="Google Shape;169;p18">
                <a:extLst>
                  <a:ext uri="{FF2B5EF4-FFF2-40B4-BE49-F238E27FC236}">
                    <a16:creationId xmlns:a16="http://schemas.microsoft.com/office/drawing/2014/main" id="{85B72DB1-114B-55EE-A807-198EC78966AF}"/>
                  </a:ext>
                </a:extLst>
              </p:cNvPr>
              <p:cNvSpPr/>
              <p:nvPr/>
            </p:nvSpPr>
            <p:spPr>
              <a:xfrm>
                <a:off x="5737944" y="-1"/>
                <a:ext cx="956325" cy="1029373"/>
              </a:xfrm>
              <a:prstGeom prst="rect">
                <a:avLst/>
              </a:prstGeom>
              <a:solidFill>
                <a:srgbClr val="EEEEEE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 sz="700"/>
              </a:p>
            </p:txBody>
          </p:sp>
        </p:grpSp>
        <p:grpSp>
          <p:nvGrpSpPr>
            <p:cNvPr id="51" name="Google Shape;170;p18">
              <a:extLst>
                <a:ext uri="{FF2B5EF4-FFF2-40B4-BE49-F238E27FC236}">
                  <a16:creationId xmlns:a16="http://schemas.microsoft.com/office/drawing/2014/main" id="{1E11A917-8D5F-FD1F-E89A-322169DA78DE}"/>
                </a:ext>
              </a:extLst>
            </p:cNvPr>
            <p:cNvGrpSpPr/>
            <p:nvPr/>
          </p:nvGrpSpPr>
          <p:grpSpPr>
            <a:xfrm>
              <a:off x="69549" y="3890889"/>
              <a:ext cx="6694269" cy="1029374"/>
              <a:chOff x="0" y="-1"/>
              <a:chExt cx="6694269" cy="1029373"/>
            </a:xfrm>
          </p:grpSpPr>
          <p:sp>
            <p:nvSpPr>
              <p:cNvPr id="58" name="Google Shape;171;p18">
                <a:extLst>
                  <a:ext uri="{FF2B5EF4-FFF2-40B4-BE49-F238E27FC236}">
                    <a16:creationId xmlns:a16="http://schemas.microsoft.com/office/drawing/2014/main" id="{6900963B-1680-99E2-4C0D-0FD31C662094}"/>
                  </a:ext>
                </a:extLst>
              </p:cNvPr>
              <p:cNvSpPr/>
              <p:nvPr/>
            </p:nvSpPr>
            <p:spPr>
              <a:xfrm>
                <a:off x="0" y="-1"/>
                <a:ext cx="956325" cy="1029373"/>
              </a:xfrm>
              <a:prstGeom prst="rect">
                <a:avLst/>
              </a:prstGeom>
              <a:solidFill>
                <a:srgbClr val="EEEEEE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 sz="700"/>
              </a:p>
            </p:txBody>
          </p:sp>
          <p:sp>
            <p:nvSpPr>
              <p:cNvPr id="59" name="Google Shape;172;p18">
                <a:extLst>
                  <a:ext uri="{FF2B5EF4-FFF2-40B4-BE49-F238E27FC236}">
                    <a16:creationId xmlns:a16="http://schemas.microsoft.com/office/drawing/2014/main" id="{18604C7A-58FF-797B-8E39-9C1922287857}"/>
                  </a:ext>
                </a:extLst>
              </p:cNvPr>
              <p:cNvSpPr/>
              <p:nvPr/>
            </p:nvSpPr>
            <p:spPr>
              <a:xfrm>
                <a:off x="956324" y="-1"/>
                <a:ext cx="956325" cy="1029373"/>
              </a:xfrm>
              <a:prstGeom prst="rect">
                <a:avLst/>
              </a:prstGeom>
              <a:solidFill>
                <a:srgbClr val="EEEEEE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 sz="700"/>
              </a:p>
            </p:txBody>
          </p:sp>
          <p:sp>
            <p:nvSpPr>
              <p:cNvPr id="60" name="Google Shape;173;p18">
                <a:extLst>
                  <a:ext uri="{FF2B5EF4-FFF2-40B4-BE49-F238E27FC236}">
                    <a16:creationId xmlns:a16="http://schemas.microsoft.com/office/drawing/2014/main" id="{323B3535-3159-CF5B-37B3-FDCC21E6C1A5}"/>
                  </a:ext>
                </a:extLst>
              </p:cNvPr>
              <p:cNvSpPr/>
              <p:nvPr/>
            </p:nvSpPr>
            <p:spPr>
              <a:xfrm>
                <a:off x="1912647" y="-1"/>
                <a:ext cx="956325" cy="1029373"/>
              </a:xfrm>
              <a:prstGeom prst="rect">
                <a:avLst/>
              </a:prstGeom>
              <a:solidFill>
                <a:srgbClr val="EEEEEE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 sz="700"/>
              </a:p>
            </p:txBody>
          </p:sp>
          <p:sp>
            <p:nvSpPr>
              <p:cNvPr id="61" name="Google Shape;174;p18">
                <a:extLst>
                  <a:ext uri="{FF2B5EF4-FFF2-40B4-BE49-F238E27FC236}">
                    <a16:creationId xmlns:a16="http://schemas.microsoft.com/office/drawing/2014/main" id="{E6EDE297-1879-CC1C-9A96-0AA7726624FF}"/>
                  </a:ext>
                </a:extLst>
              </p:cNvPr>
              <p:cNvSpPr/>
              <p:nvPr/>
            </p:nvSpPr>
            <p:spPr>
              <a:xfrm>
                <a:off x="2868972" y="-1"/>
                <a:ext cx="956325" cy="1029373"/>
              </a:xfrm>
              <a:prstGeom prst="rect">
                <a:avLst/>
              </a:prstGeom>
              <a:solidFill>
                <a:srgbClr val="EEEEEE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 sz="700"/>
              </a:p>
            </p:txBody>
          </p:sp>
          <p:sp>
            <p:nvSpPr>
              <p:cNvPr id="62" name="Google Shape;175;p18">
                <a:extLst>
                  <a:ext uri="{FF2B5EF4-FFF2-40B4-BE49-F238E27FC236}">
                    <a16:creationId xmlns:a16="http://schemas.microsoft.com/office/drawing/2014/main" id="{FF28E86C-F256-762A-F8D3-65097F95CDB9}"/>
                  </a:ext>
                </a:extLst>
              </p:cNvPr>
              <p:cNvSpPr/>
              <p:nvPr/>
            </p:nvSpPr>
            <p:spPr>
              <a:xfrm>
                <a:off x="3825295" y="-1"/>
                <a:ext cx="956325" cy="1029373"/>
              </a:xfrm>
              <a:prstGeom prst="rect">
                <a:avLst/>
              </a:prstGeom>
              <a:solidFill>
                <a:srgbClr val="EEEEEE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 sz="700"/>
              </a:p>
            </p:txBody>
          </p:sp>
          <p:sp>
            <p:nvSpPr>
              <p:cNvPr id="63" name="Google Shape;176;p18">
                <a:extLst>
                  <a:ext uri="{FF2B5EF4-FFF2-40B4-BE49-F238E27FC236}">
                    <a16:creationId xmlns:a16="http://schemas.microsoft.com/office/drawing/2014/main" id="{B235450A-7F93-E25A-5A71-F41B872FEC02}"/>
                  </a:ext>
                </a:extLst>
              </p:cNvPr>
              <p:cNvSpPr/>
              <p:nvPr/>
            </p:nvSpPr>
            <p:spPr>
              <a:xfrm>
                <a:off x="4781620" y="-1"/>
                <a:ext cx="956325" cy="1029373"/>
              </a:xfrm>
              <a:prstGeom prst="rect">
                <a:avLst/>
              </a:prstGeom>
              <a:solidFill>
                <a:srgbClr val="EEEEEE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 sz="700"/>
              </a:p>
            </p:txBody>
          </p:sp>
          <p:sp>
            <p:nvSpPr>
              <p:cNvPr id="64" name="Google Shape;177;p18">
                <a:extLst>
                  <a:ext uri="{FF2B5EF4-FFF2-40B4-BE49-F238E27FC236}">
                    <a16:creationId xmlns:a16="http://schemas.microsoft.com/office/drawing/2014/main" id="{3EBB0846-2F84-73F6-D29A-BA50FD4BB87B}"/>
                  </a:ext>
                </a:extLst>
              </p:cNvPr>
              <p:cNvSpPr/>
              <p:nvPr/>
            </p:nvSpPr>
            <p:spPr>
              <a:xfrm>
                <a:off x="5737944" y="-1"/>
                <a:ext cx="956325" cy="1029373"/>
              </a:xfrm>
              <a:prstGeom prst="rect">
                <a:avLst/>
              </a:prstGeom>
              <a:solidFill>
                <a:srgbClr val="EEEEEE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 sz="700"/>
              </a:p>
            </p:txBody>
          </p:sp>
        </p:grpSp>
        <p:sp>
          <p:nvSpPr>
            <p:cNvPr id="52" name="Google Shape;178;p18">
              <a:extLst>
                <a:ext uri="{FF2B5EF4-FFF2-40B4-BE49-F238E27FC236}">
                  <a16:creationId xmlns:a16="http://schemas.microsoft.com/office/drawing/2014/main" id="{667CAE6C-425F-4C7C-9E1E-D1BA64BD11E6}"/>
                </a:ext>
              </a:extLst>
            </p:cNvPr>
            <p:cNvSpPr/>
            <p:nvPr/>
          </p:nvSpPr>
          <p:spPr>
            <a:xfrm flipH="1">
              <a:off x="2381865" y="1029371"/>
              <a:ext cx="8946" cy="985395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400">
                  <a:solidFill>
                    <a:srgbClr val="4285F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700"/>
            </a:p>
          </p:txBody>
        </p:sp>
        <p:sp>
          <p:nvSpPr>
            <p:cNvPr id="53" name="Google Shape;179;p18">
              <a:extLst>
                <a:ext uri="{FF2B5EF4-FFF2-40B4-BE49-F238E27FC236}">
                  <a16:creationId xmlns:a16="http://schemas.microsoft.com/office/drawing/2014/main" id="{8499EAEF-BA0A-8A12-9474-6956CDBF45F7}"/>
                </a:ext>
              </a:extLst>
            </p:cNvPr>
            <p:cNvSpPr/>
            <p:nvPr/>
          </p:nvSpPr>
          <p:spPr>
            <a:xfrm flipH="1">
              <a:off x="3334027" y="1029371"/>
              <a:ext cx="8946" cy="985395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400">
                  <a:solidFill>
                    <a:srgbClr val="4285F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700"/>
            </a:p>
          </p:txBody>
        </p:sp>
        <p:sp>
          <p:nvSpPr>
            <p:cNvPr id="54" name="Google Shape;180;p18">
              <a:extLst>
                <a:ext uri="{FF2B5EF4-FFF2-40B4-BE49-F238E27FC236}">
                  <a16:creationId xmlns:a16="http://schemas.microsoft.com/office/drawing/2014/main" id="{8DD61FAA-019A-F16C-FCD3-48C4C2D41A6E}"/>
                </a:ext>
              </a:extLst>
            </p:cNvPr>
            <p:cNvSpPr/>
            <p:nvPr/>
          </p:nvSpPr>
          <p:spPr>
            <a:xfrm flipH="1">
              <a:off x="4286190" y="1029371"/>
              <a:ext cx="8945" cy="985395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400">
                  <a:solidFill>
                    <a:srgbClr val="4285F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700"/>
            </a:p>
          </p:txBody>
        </p:sp>
        <p:sp>
          <p:nvSpPr>
            <p:cNvPr id="55" name="Google Shape;181;p18">
              <a:extLst>
                <a:ext uri="{FF2B5EF4-FFF2-40B4-BE49-F238E27FC236}">
                  <a16:creationId xmlns:a16="http://schemas.microsoft.com/office/drawing/2014/main" id="{85409A9A-EA93-7171-A791-E5D437B14F9C}"/>
                </a:ext>
              </a:extLst>
            </p:cNvPr>
            <p:cNvSpPr/>
            <p:nvPr/>
          </p:nvSpPr>
          <p:spPr>
            <a:xfrm>
              <a:off x="3338470" y="3044365"/>
              <a:ext cx="12672" cy="887005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400">
                  <a:solidFill>
                    <a:srgbClr val="4285F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700"/>
            </a:p>
          </p:txBody>
        </p:sp>
        <p:sp>
          <p:nvSpPr>
            <p:cNvPr id="56" name="Google Shape;182;p18">
              <a:extLst>
                <a:ext uri="{FF2B5EF4-FFF2-40B4-BE49-F238E27FC236}">
                  <a16:creationId xmlns:a16="http://schemas.microsoft.com/office/drawing/2014/main" id="{AB5C67A3-A68E-524D-15C7-A13315B67E74}"/>
                </a:ext>
              </a:extLst>
            </p:cNvPr>
            <p:cNvSpPr/>
            <p:nvPr/>
          </p:nvSpPr>
          <p:spPr>
            <a:xfrm flipH="1">
              <a:off x="3677618" y="3044365"/>
              <a:ext cx="617177" cy="887005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400">
                  <a:solidFill>
                    <a:srgbClr val="4285F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700"/>
            </a:p>
          </p:txBody>
        </p:sp>
        <p:sp>
          <p:nvSpPr>
            <p:cNvPr id="57" name="Google Shape;183;p18">
              <a:extLst>
                <a:ext uri="{FF2B5EF4-FFF2-40B4-BE49-F238E27FC236}">
                  <a16:creationId xmlns:a16="http://schemas.microsoft.com/office/drawing/2014/main" id="{1BE522CF-698A-7AC5-75E6-452C6E362ADE}"/>
                </a:ext>
              </a:extLst>
            </p:cNvPr>
            <p:cNvSpPr/>
            <p:nvPr/>
          </p:nvSpPr>
          <p:spPr>
            <a:xfrm>
              <a:off x="2382146" y="3044365"/>
              <a:ext cx="726002" cy="86986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400">
                  <a:solidFill>
                    <a:srgbClr val="4285F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700"/>
            </a:p>
          </p:txBody>
        </p:sp>
      </p:grpSp>
      <p:sp>
        <p:nvSpPr>
          <p:cNvPr id="78" name="Google Shape;142;p16">
            <a:extLst>
              <a:ext uri="{FF2B5EF4-FFF2-40B4-BE49-F238E27FC236}">
                <a16:creationId xmlns:a16="http://schemas.microsoft.com/office/drawing/2014/main" id="{0C57E698-CCBB-ECCB-D132-4CE23D240F6C}"/>
              </a:ext>
            </a:extLst>
          </p:cNvPr>
          <p:cNvSpPr txBox="1"/>
          <p:nvPr/>
        </p:nvSpPr>
        <p:spPr>
          <a:xfrm>
            <a:off x="1848895" y="5260303"/>
            <a:ext cx="4343601" cy="77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00" tIns="121900" rIns="121900" bIns="121900">
            <a:normAutofit/>
          </a:bodyPr>
          <a:lstStyle>
            <a:lvl1pPr algn="l" defTabSz="2438400">
              <a:defRPr sz="6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3400"/>
              <a:t>&gt; 277 such kernels</a:t>
            </a:r>
          </a:p>
        </p:txBody>
      </p:sp>
      <p:pic>
        <p:nvPicPr>
          <p:cNvPr id="79" name="Google Shape;149;p17" descr="Google Shape;149;p17">
            <a:extLst>
              <a:ext uri="{FF2B5EF4-FFF2-40B4-BE49-F238E27FC236}">
                <a16:creationId xmlns:a16="http://schemas.microsoft.com/office/drawing/2014/main" id="{7441CD38-43CA-941F-3173-8BFC5A6C5D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257" y="1082783"/>
            <a:ext cx="3516437" cy="17183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51598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B7B9A-8426-F3CA-69AA-EA55D730C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D78CB-E5A6-F677-1502-4053613B9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CUDA To </a:t>
            </a:r>
            <a:r>
              <a:rPr lang="en-US" dirty="0" err="1"/>
              <a:t>StableHLO</a:t>
            </a:r>
            <a:endParaRPr lang="en-US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2B719354-6FD0-3FE0-5E50-619B7CAE85ED}"/>
              </a:ext>
            </a:extLst>
          </p:cNvPr>
          <p:cNvGrpSpPr/>
          <p:nvPr/>
        </p:nvGrpSpPr>
        <p:grpSpPr>
          <a:xfrm>
            <a:off x="7476002" y="-18515"/>
            <a:ext cx="4714521" cy="6895031"/>
            <a:chOff x="0" y="0"/>
            <a:chExt cx="9429039" cy="13790060"/>
          </a:xfrm>
        </p:grpSpPr>
        <p:sp>
          <p:nvSpPr>
            <p:cNvPr id="4" name="Google Shape;188;p19">
              <a:extLst>
                <a:ext uri="{FF2B5EF4-FFF2-40B4-BE49-F238E27FC236}">
                  <a16:creationId xmlns:a16="http://schemas.microsoft.com/office/drawing/2014/main" id="{31DCBCC1-7D7B-D39C-9A96-E32C105D533B}"/>
                </a:ext>
              </a:extLst>
            </p:cNvPr>
            <p:cNvSpPr/>
            <p:nvPr/>
          </p:nvSpPr>
          <p:spPr>
            <a:xfrm>
              <a:off x="0" y="0"/>
              <a:ext cx="9429039" cy="13790060"/>
            </a:xfrm>
            <a:prstGeom prst="rect">
              <a:avLst/>
            </a:prstGeom>
            <a:solidFill>
              <a:srgbClr val="1A34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 sz="1400">
                  <a:latin typeface="Roboto"/>
                  <a:ea typeface="Roboto"/>
                  <a:cs typeface="Roboto"/>
                  <a:sym typeface="Roboto"/>
                </a:defRPr>
              </a:pPr>
              <a:endParaRPr sz="700"/>
            </a:p>
          </p:txBody>
        </p:sp>
        <p:grpSp>
          <p:nvGrpSpPr>
            <p:cNvPr id="5" name="Google Shape;191;p19">
              <a:extLst>
                <a:ext uri="{FF2B5EF4-FFF2-40B4-BE49-F238E27FC236}">
                  <a16:creationId xmlns:a16="http://schemas.microsoft.com/office/drawing/2014/main" id="{78ABA560-22F4-36D1-308D-701645B42135}"/>
                </a:ext>
              </a:extLst>
            </p:cNvPr>
            <p:cNvGrpSpPr/>
            <p:nvPr/>
          </p:nvGrpSpPr>
          <p:grpSpPr>
            <a:xfrm>
              <a:off x="430577" y="234990"/>
              <a:ext cx="8363317" cy="3146099"/>
              <a:chOff x="0" y="-93038"/>
              <a:chExt cx="8363315" cy="3146097"/>
            </a:xfrm>
          </p:grpSpPr>
          <p:sp>
            <p:nvSpPr>
              <p:cNvPr id="29" name="Rounded Rectangle">
                <a:extLst>
                  <a:ext uri="{FF2B5EF4-FFF2-40B4-BE49-F238E27FC236}">
                    <a16:creationId xmlns:a16="http://schemas.microsoft.com/office/drawing/2014/main" id="{3FA76B8F-5BB9-DC9B-0457-D1A455BB8534}"/>
                  </a:ext>
                </a:extLst>
              </p:cNvPr>
              <p:cNvSpPr/>
              <p:nvPr/>
            </p:nvSpPr>
            <p:spPr>
              <a:xfrm>
                <a:off x="0" y="124066"/>
                <a:ext cx="8363315" cy="2897964"/>
              </a:xfrm>
              <a:prstGeom prst="roundRect">
                <a:avLst>
                  <a:gd name="adj" fmla="val 16667"/>
                </a:avLst>
              </a:prstGeom>
              <a:solidFill>
                <a:srgbClr val="EEEEEE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defRPr sz="500">
                    <a:latin typeface="Google Sans Mono"/>
                    <a:ea typeface="Google Sans Mono"/>
                    <a:cs typeface="Google Sans Mono"/>
                    <a:sym typeface="Google Sans Mono"/>
                  </a:defRPr>
                </a:pPr>
                <a:endParaRPr sz="250"/>
              </a:p>
            </p:txBody>
          </p:sp>
          <p:sp>
            <p:nvSpPr>
              <p:cNvPr id="30" name="function stencil_kernel(y, x)…">
                <a:extLst>
                  <a:ext uri="{FF2B5EF4-FFF2-40B4-BE49-F238E27FC236}">
                    <a16:creationId xmlns:a16="http://schemas.microsoft.com/office/drawing/2014/main" id="{402D90FF-2414-BE37-267F-2C65D5A9B67E}"/>
                  </a:ext>
                </a:extLst>
              </p:cNvPr>
              <p:cNvSpPr txBox="1"/>
              <p:nvPr/>
            </p:nvSpPr>
            <p:spPr>
              <a:xfrm>
                <a:off x="171934" y="-93038"/>
                <a:ext cx="8054846" cy="31460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2" tIns="45712" rIns="45712" bIns="45712" numCol="1" anchor="ctr">
                <a:noAutofit/>
              </a:bodyPr>
              <a:lstStyle/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endParaRPr sz="800"/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function </a:t>
                </a:r>
                <a:r>
                  <a:rPr sz="800" err="1"/>
                  <a:t>stencil_kernel</a:t>
                </a:r>
                <a:r>
                  <a:rPr sz="800"/>
                  <a:t>(y, x)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  </a:t>
                </a:r>
                <a:r>
                  <a:rPr sz="800" err="1"/>
                  <a:t>i</a:t>
                </a:r>
                <a:r>
                  <a:rPr sz="800"/>
                  <a:t> = </a:t>
                </a:r>
                <a:r>
                  <a:rPr sz="800" err="1"/>
                  <a:t>threadIdx</a:t>
                </a:r>
                <a:r>
                  <a:rPr sz="800"/>
                  <a:t>().x + (</a:t>
                </a:r>
                <a:r>
                  <a:rPr sz="800" err="1"/>
                  <a:t>blockIdx</a:t>
                </a:r>
                <a:r>
                  <a:rPr sz="800"/>
                  <a:t>().x - 1) * </a:t>
                </a:r>
                <a:r>
                  <a:rPr sz="800" err="1"/>
                  <a:t>blockDim</a:t>
                </a:r>
                <a:r>
                  <a:rPr sz="800"/>
                  <a:t>().x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  if </a:t>
                </a:r>
                <a:r>
                  <a:rPr sz="800" err="1"/>
                  <a:t>i</a:t>
                </a:r>
                <a:r>
                  <a:rPr sz="800"/>
                  <a:t> &lt;= length(x) - 2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    y[</a:t>
                </a:r>
                <a:r>
                  <a:rPr sz="800" err="1"/>
                  <a:t>i</a:t>
                </a:r>
                <a:r>
                  <a:rPr sz="800"/>
                  <a:t>] = x[</a:t>
                </a:r>
                <a:r>
                  <a:rPr sz="800" err="1"/>
                  <a:t>i</a:t>
                </a:r>
                <a:r>
                  <a:rPr sz="800"/>
                  <a:t>] - 2 * x[i+1] + x[i+2]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  end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end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endParaRPr sz="800"/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function model(...)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  @</a:t>
                </a:r>
                <a:r>
                  <a:rPr sz="800" err="1"/>
                  <a:t>cuda</a:t>
                </a:r>
                <a:r>
                  <a:rPr sz="800"/>
                  <a:t> threads=... blocks=... </a:t>
                </a:r>
                <a:r>
                  <a:rPr sz="800" err="1"/>
                  <a:t>stencil_kernel</a:t>
                </a:r>
                <a:r>
                  <a:rPr sz="800"/>
                  <a:t>(y, x)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  @</a:t>
                </a:r>
                <a:r>
                  <a:rPr sz="800" err="1"/>
                  <a:t>cuda</a:t>
                </a:r>
                <a:r>
                  <a:rPr sz="800"/>
                  <a:t> threads=... blocks=... </a:t>
                </a:r>
                <a:r>
                  <a:rPr sz="800" err="1"/>
                  <a:t>stencil_kernel</a:t>
                </a:r>
                <a:r>
                  <a:rPr sz="800"/>
                  <a:t>(x, y)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end</a:t>
                </a:r>
              </a:p>
            </p:txBody>
          </p:sp>
        </p:grpSp>
        <p:sp>
          <p:nvSpPr>
            <p:cNvPr id="6" name="Google Shape;192;p19">
              <a:extLst>
                <a:ext uri="{FF2B5EF4-FFF2-40B4-BE49-F238E27FC236}">
                  <a16:creationId xmlns:a16="http://schemas.microsoft.com/office/drawing/2014/main" id="{D26910C1-B82D-D3DB-A8CB-8ABDA5B98970}"/>
                </a:ext>
              </a:extLst>
            </p:cNvPr>
            <p:cNvSpPr/>
            <p:nvPr/>
          </p:nvSpPr>
          <p:spPr>
            <a:xfrm>
              <a:off x="7008167" y="3395402"/>
              <a:ext cx="572677" cy="788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753"/>
                  </a:moveTo>
                  <a:lnTo>
                    <a:pt x="5400" y="13753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3753"/>
                  </a:lnTo>
                  <a:lnTo>
                    <a:pt x="21600" y="13753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EEEEEE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 sz="700"/>
            </a:p>
          </p:txBody>
        </p:sp>
        <p:sp>
          <p:nvSpPr>
            <p:cNvPr id="7" name="Google Shape;193;p19">
              <a:extLst>
                <a:ext uri="{FF2B5EF4-FFF2-40B4-BE49-F238E27FC236}">
                  <a16:creationId xmlns:a16="http://schemas.microsoft.com/office/drawing/2014/main" id="{CB8DF94E-8F96-F7D5-A2D2-007E457D3654}"/>
                </a:ext>
              </a:extLst>
            </p:cNvPr>
            <p:cNvSpPr txBox="1"/>
            <p:nvPr/>
          </p:nvSpPr>
          <p:spPr>
            <a:xfrm>
              <a:off x="322327" y="3424811"/>
              <a:ext cx="6686309" cy="1076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2" tIns="45712" rIns="45712" bIns="45712" numCol="1" anchor="t">
              <a:noAutofit/>
            </a:bodyPr>
            <a:lstStyle>
              <a:lvl1pPr defTabSz="914400">
                <a:defRPr sz="3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500"/>
                <a:t>Compilation</a:t>
              </a:r>
            </a:p>
          </p:txBody>
        </p:sp>
        <p:grpSp>
          <p:nvGrpSpPr>
            <p:cNvPr id="8" name="Google Shape;194;p19">
              <a:extLst>
                <a:ext uri="{FF2B5EF4-FFF2-40B4-BE49-F238E27FC236}">
                  <a16:creationId xmlns:a16="http://schemas.microsoft.com/office/drawing/2014/main" id="{D8DA1429-E397-6873-D718-4A007735F140}"/>
                </a:ext>
              </a:extLst>
            </p:cNvPr>
            <p:cNvGrpSpPr/>
            <p:nvPr/>
          </p:nvGrpSpPr>
          <p:grpSpPr>
            <a:xfrm>
              <a:off x="294042" y="4228978"/>
              <a:ext cx="8363317" cy="2149948"/>
              <a:chOff x="0" y="0"/>
              <a:chExt cx="8363315" cy="2149947"/>
            </a:xfrm>
          </p:grpSpPr>
          <p:sp>
            <p:nvSpPr>
              <p:cNvPr id="27" name="Rounded Rectangle">
                <a:extLst>
                  <a:ext uri="{FF2B5EF4-FFF2-40B4-BE49-F238E27FC236}">
                    <a16:creationId xmlns:a16="http://schemas.microsoft.com/office/drawing/2014/main" id="{DD05928B-139D-C456-9EB0-E32851DEC245}"/>
                  </a:ext>
                </a:extLst>
              </p:cNvPr>
              <p:cNvSpPr/>
              <p:nvPr/>
            </p:nvSpPr>
            <p:spPr>
              <a:xfrm>
                <a:off x="0" y="0"/>
                <a:ext cx="8363315" cy="2149947"/>
              </a:xfrm>
              <a:prstGeom prst="roundRect">
                <a:avLst>
                  <a:gd name="adj" fmla="val 16667"/>
                </a:avLst>
              </a:prstGeom>
              <a:solidFill>
                <a:srgbClr val="EEEEEE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defRPr sz="500">
                    <a:latin typeface="Google Sans Mono"/>
                    <a:ea typeface="Google Sans Mono"/>
                    <a:cs typeface="Google Sans Mono"/>
                    <a:sym typeface="Google Sans Mono"/>
                  </a:defRPr>
                </a:pPr>
                <a:endParaRPr sz="250"/>
              </a:p>
            </p:txBody>
          </p:sp>
          <p:sp>
            <p:nvSpPr>
              <p:cNvPr id="28" name="define void @julia_difference_kernel_890({}* %y, {}* %x) {…">
                <a:extLst>
                  <a:ext uri="{FF2B5EF4-FFF2-40B4-BE49-F238E27FC236}">
                    <a16:creationId xmlns:a16="http://schemas.microsoft.com/office/drawing/2014/main" id="{B1B80D94-1078-BEA3-B89F-03C276049C63}"/>
                  </a:ext>
                </a:extLst>
              </p:cNvPr>
              <p:cNvSpPr txBox="1"/>
              <p:nvPr/>
            </p:nvSpPr>
            <p:spPr>
              <a:xfrm>
                <a:off x="117721" y="114816"/>
                <a:ext cx="8127872" cy="19203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2" tIns="45712" rIns="45712" bIns="45712" numCol="1" anchor="ctr">
                <a:noAutofit/>
              </a:bodyPr>
              <a:lstStyle/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define void @julia_difference_kernel_890({}* %y, {}* %x) {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top: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  %3 = call i32 @</a:t>
                </a:r>
                <a:r>
                  <a:rPr sz="800" err="1"/>
                  <a:t>llvm.nvvm.read.ptx.sreg.tid.x</a:t>
                </a:r>
                <a:r>
                  <a:rPr sz="800"/>
                  <a:t>()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  %4 = add </a:t>
                </a:r>
                <a:r>
                  <a:rPr sz="800" err="1"/>
                  <a:t>nuw</a:t>
                </a:r>
                <a:r>
                  <a:rPr sz="800"/>
                  <a:t> </a:t>
                </a:r>
                <a:r>
                  <a:rPr sz="800" err="1"/>
                  <a:t>nsw</a:t>
                </a:r>
                <a:r>
                  <a:rPr sz="800"/>
                  <a:t> i32 %3, 1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  ...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  </a:t>
                </a:r>
                <a:r>
                  <a:rPr sz="800" err="1"/>
                  <a:t>br</a:t>
                </a:r>
                <a:r>
                  <a:rPr sz="800"/>
                  <a:t> i1 %.not, label %</a:t>
                </a:r>
                <a:r>
                  <a:rPr sz="800" err="1"/>
                  <a:t>common.ret</a:t>
                </a:r>
                <a:r>
                  <a:rPr sz="800"/>
                  <a:t>, label %L31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}</a:t>
                </a:r>
              </a:p>
            </p:txBody>
          </p:sp>
        </p:grpSp>
        <p:sp>
          <p:nvSpPr>
            <p:cNvPr id="9" name="Google Shape;195;p19">
              <a:extLst>
                <a:ext uri="{FF2B5EF4-FFF2-40B4-BE49-F238E27FC236}">
                  <a16:creationId xmlns:a16="http://schemas.microsoft.com/office/drawing/2014/main" id="{9E60B5AA-FD57-DC7B-260C-DCA581587C58}"/>
                </a:ext>
              </a:extLst>
            </p:cNvPr>
            <p:cNvSpPr/>
            <p:nvPr/>
          </p:nvSpPr>
          <p:spPr>
            <a:xfrm>
              <a:off x="6788657" y="6495639"/>
              <a:ext cx="572677" cy="78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753"/>
                  </a:moveTo>
                  <a:lnTo>
                    <a:pt x="5400" y="13753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3753"/>
                  </a:lnTo>
                  <a:lnTo>
                    <a:pt x="21600" y="13753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EEEEEE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 sz="700"/>
            </a:p>
          </p:txBody>
        </p:sp>
        <p:grpSp>
          <p:nvGrpSpPr>
            <p:cNvPr id="10" name="Google Shape;197;p19">
              <a:extLst>
                <a:ext uri="{FF2B5EF4-FFF2-40B4-BE49-F238E27FC236}">
                  <a16:creationId xmlns:a16="http://schemas.microsoft.com/office/drawing/2014/main" id="{9B4F0281-2272-7670-E7CE-5292FF181671}"/>
                </a:ext>
              </a:extLst>
            </p:cNvPr>
            <p:cNvGrpSpPr/>
            <p:nvPr/>
          </p:nvGrpSpPr>
          <p:grpSpPr>
            <a:xfrm>
              <a:off x="294042" y="7325542"/>
              <a:ext cx="8619091" cy="2149948"/>
              <a:chOff x="0" y="0"/>
              <a:chExt cx="8619089" cy="2149947"/>
            </a:xfrm>
          </p:grpSpPr>
          <p:sp>
            <p:nvSpPr>
              <p:cNvPr id="25" name="Rounded Rectangle">
                <a:extLst>
                  <a:ext uri="{FF2B5EF4-FFF2-40B4-BE49-F238E27FC236}">
                    <a16:creationId xmlns:a16="http://schemas.microsoft.com/office/drawing/2014/main" id="{FC13965D-DC16-765D-9369-0DBAF6C1B693}"/>
                  </a:ext>
                </a:extLst>
              </p:cNvPr>
              <p:cNvSpPr/>
              <p:nvPr/>
            </p:nvSpPr>
            <p:spPr>
              <a:xfrm>
                <a:off x="0" y="0"/>
                <a:ext cx="8619089" cy="2149947"/>
              </a:xfrm>
              <a:prstGeom prst="roundRect">
                <a:avLst>
                  <a:gd name="adj" fmla="val 16667"/>
                </a:avLst>
              </a:prstGeom>
              <a:solidFill>
                <a:srgbClr val="EEEEEE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defRPr sz="500">
                    <a:latin typeface="Google Sans Mono"/>
                    <a:ea typeface="Google Sans Mono"/>
                    <a:cs typeface="Google Sans Mono"/>
                    <a:sym typeface="Google Sans Mono"/>
                  </a:defRPr>
                </a:pPr>
                <a:endParaRPr sz="250"/>
              </a:p>
            </p:txBody>
          </p:sp>
          <p:sp>
            <p:nvSpPr>
              <p:cNvPr id="26" name="func.func @kernel(%y : memref&lt;100xf64&gt;, %x : memref&lt;100xf64&gt;) {…">
                <a:extLst>
                  <a:ext uri="{FF2B5EF4-FFF2-40B4-BE49-F238E27FC236}">
                    <a16:creationId xmlns:a16="http://schemas.microsoft.com/office/drawing/2014/main" id="{EFE97ED5-01E4-B8CD-2D3C-9E86252A5EAB}"/>
                  </a:ext>
                </a:extLst>
              </p:cNvPr>
              <p:cNvSpPr txBox="1"/>
              <p:nvPr/>
            </p:nvSpPr>
            <p:spPr>
              <a:xfrm>
                <a:off x="117721" y="12668"/>
                <a:ext cx="8383647" cy="21246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2" tIns="45712" rIns="45712" bIns="45712" numCol="1" anchor="ctr">
                <a:noAutofit/>
              </a:bodyPr>
              <a:lstStyle/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func.func @kernel(%y : memref&lt;100xf64&gt;, %x : memref&lt;100xf64&gt;) {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  affine.parallel %arg1 = 0 to 100 {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    %x1 = affine.load %x[%arg1]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    %x2 = affine.load %x[%arg1 + 1]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    ...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    affine.store %sum, %y[%arg1]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  }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}</a:t>
                </a:r>
              </a:p>
            </p:txBody>
          </p:sp>
        </p:grpSp>
        <p:sp>
          <p:nvSpPr>
            <p:cNvPr id="11" name="Google Shape;198;p19">
              <a:extLst>
                <a:ext uri="{FF2B5EF4-FFF2-40B4-BE49-F238E27FC236}">
                  <a16:creationId xmlns:a16="http://schemas.microsoft.com/office/drawing/2014/main" id="{648EE636-ECD8-F3B1-343D-4F44D1FF34FF}"/>
                </a:ext>
              </a:extLst>
            </p:cNvPr>
            <p:cNvSpPr/>
            <p:nvPr/>
          </p:nvSpPr>
          <p:spPr>
            <a:xfrm>
              <a:off x="6679534" y="9492714"/>
              <a:ext cx="572677" cy="78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753"/>
                  </a:moveTo>
                  <a:lnTo>
                    <a:pt x="5400" y="13753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3753"/>
                  </a:lnTo>
                  <a:lnTo>
                    <a:pt x="21600" y="13753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EEEEEE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 sz="700"/>
            </a:p>
          </p:txBody>
        </p:sp>
        <p:grpSp>
          <p:nvGrpSpPr>
            <p:cNvPr id="12" name="Google Shape;200;p19">
              <a:extLst>
                <a:ext uri="{FF2B5EF4-FFF2-40B4-BE49-F238E27FC236}">
                  <a16:creationId xmlns:a16="http://schemas.microsoft.com/office/drawing/2014/main" id="{AA4AD06A-9FAE-E921-6603-8FF3FF7D549E}"/>
                </a:ext>
              </a:extLst>
            </p:cNvPr>
            <p:cNvGrpSpPr/>
            <p:nvPr/>
          </p:nvGrpSpPr>
          <p:grpSpPr>
            <a:xfrm>
              <a:off x="278730" y="10298106"/>
              <a:ext cx="8619091" cy="1352867"/>
              <a:chOff x="0" y="0"/>
              <a:chExt cx="8619089" cy="1352866"/>
            </a:xfrm>
          </p:grpSpPr>
          <p:sp>
            <p:nvSpPr>
              <p:cNvPr id="23" name="Rounded Rectangle">
                <a:extLst>
                  <a:ext uri="{FF2B5EF4-FFF2-40B4-BE49-F238E27FC236}">
                    <a16:creationId xmlns:a16="http://schemas.microsoft.com/office/drawing/2014/main" id="{8289A6EC-54E5-0266-5D1F-BBE08CA9C1D7}"/>
                  </a:ext>
                </a:extLst>
              </p:cNvPr>
              <p:cNvSpPr/>
              <p:nvPr/>
            </p:nvSpPr>
            <p:spPr>
              <a:xfrm>
                <a:off x="0" y="0"/>
                <a:ext cx="8619089" cy="1352866"/>
              </a:xfrm>
              <a:prstGeom prst="roundRect">
                <a:avLst>
                  <a:gd name="adj" fmla="val 16667"/>
                </a:avLst>
              </a:prstGeom>
              <a:solidFill>
                <a:srgbClr val="EEEEEE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defRPr sz="500">
                    <a:latin typeface="Google Sans Mono"/>
                    <a:ea typeface="Google Sans Mono"/>
                    <a:cs typeface="Google Sans Mono"/>
                    <a:sym typeface="Google Sans Mono"/>
                  </a:defRPr>
                </a:pPr>
                <a:endParaRPr sz="250"/>
              </a:p>
            </p:txBody>
          </p:sp>
          <p:sp>
            <p:nvSpPr>
              <p:cNvPr id="24" name="%x1 = stablehlo.slice %x[1:98]…">
                <a:extLst>
                  <a:ext uri="{FF2B5EF4-FFF2-40B4-BE49-F238E27FC236}">
                    <a16:creationId xmlns:a16="http://schemas.microsoft.com/office/drawing/2014/main" id="{F25149DA-78AC-CF98-482B-BF4F9CDF00BB}"/>
                  </a:ext>
                </a:extLst>
              </p:cNvPr>
              <p:cNvSpPr txBox="1"/>
              <p:nvPr/>
            </p:nvSpPr>
            <p:spPr>
              <a:xfrm>
                <a:off x="78811" y="22722"/>
                <a:ext cx="8461467" cy="13074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2" tIns="45712" rIns="45712" bIns="45712" numCol="1" anchor="ctr">
                <a:noAutofit/>
              </a:bodyPr>
              <a:lstStyle/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%x1 = stablehlo.slice %x[1:98]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%x2 = stablehlo.slice %x[2:99]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%mul = stablehlo.multiply %x2, tensor&lt;2.0&gt;</a:t>
                </a:r>
              </a:p>
              <a:p>
                <a:pPr defTabSz="4572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pPr>
                <a:r>
                  <a:rPr sz="800"/>
                  <a:t>%add = stablehlo.add %x1, %mu</a:t>
                </a:r>
              </a:p>
            </p:txBody>
          </p:sp>
        </p:grpSp>
        <p:sp>
          <p:nvSpPr>
            <p:cNvPr id="13" name="Google Shape;201;p19">
              <a:extLst>
                <a:ext uri="{FF2B5EF4-FFF2-40B4-BE49-F238E27FC236}">
                  <a16:creationId xmlns:a16="http://schemas.microsoft.com/office/drawing/2014/main" id="{C24A9F86-6FC2-E1DC-FB1E-DAD3FB9F72B8}"/>
                </a:ext>
              </a:extLst>
            </p:cNvPr>
            <p:cNvSpPr/>
            <p:nvPr/>
          </p:nvSpPr>
          <p:spPr>
            <a:xfrm>
              <a:off x="6788657" y="11740050"/>
              <a:ext cx="572677" cy="788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753"/>
                  </a:moveTo>
                  <a:lnTo>
                    <a:pt x="5400" y="13753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3753"/>
                  </a:lnTo>
                  <a:lnTo>
                    <a:pt x="21600" y="13753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EEEEEE"/>
            </a:solidFill>
            <a:ln w="9525" cap="flat">
              <a:solidFill>
                <a:srgbClr val="595959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 sz="700"/>
            </a:p>
          </p:txBody>
        </p:sp>
        <p:grpSp>
          <p:nvGrpSpPr>
            <p:cNvPr id="14" name="Google Shape;203;p19">
              <a:extLst>
                <a:ext uri="{FF2B5EF4-FFF2-40B4-BE49-F238E27FC236}">
                  <a16:creationId xmlns:a16="http://schemas.microsoft.com/office/drawing/2014/main" id="{2352D52F-90D5-2CC4-147D-A13A947AC740}"/>
                </a:ext>
              </a:extLst>
            </p:cNvPr>
            <p:cNvGrpSpPr/>
            <p:nvPr/>
          </p:nvGrpSpPr>
          <p:grpSpPr>
            <a:xfrm>
              <a:off x="294042" y="12617360"/>
              <a:ext cx="8475922" cy="788236"/>
              <a:chOff x="0" y="0"/>
              <a:chExt cx="8475920" cy="788234"/>
            </a:xfrm>
          </p:grpSpPr>
          <p:sp>
            <p:nvSpPr>
              <p:cNvPr id="21" name="Rounded Rectangle">
                <a:extLst>
                  <a:ext uri="{FF2B5EF4-FFF2-40B4-BE49-F238E27FC236}">
                    <a16:creationId xmlns:a16="http://schemas.microsoft.com/office/drawing/2014/main" id="{950B390A-46E8-4995-FB4B-B0844BBF4AAE}"/>
                  </a:ext>
                </a:extLst>
              </p:cNvPr>
              <p:cNvSpPr/>
              <p:nvPr/>
            </p:nvSpPr>
            <p:spPr>
              <a:xfrm>
                <a:off x="0" y="0"/>
                <a:ext cx="8475920" cy="788234"/>
              </a:xfrm>
              <a:prstGeom prst="roundRect">
                <a:avLst>
                  <a:gd name="adj" fmla="val 16667"/>
                </a:avLst>
              </a:prstGeom>
              <a:solidFill>
                <a:srgbClr val="EEEEEE"/>
              </a:solidFill>
              <a:ln w="9525" cap="flat">
                <a:solidFill>
                  <a:srgbClr val="59595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defRPr sz="600">
                    <a:latin typeface="Google Sans Mono"/>
                    <a:ea typeface="Google Sans Mono"/>
                    <a:cs typeface="Google Sans Mono"/>
                    <a:sym typeface="Google Sans Mono"/>
                  </a:defRPr>
                </a:pPr>
                <a:endParaRPr sz="300"/>
              </a:p>
            </p:txBody>
          </p:sp>
          <p:sp>
            <p:nvSpPr>
              <p:cNvPr id="22" name="res = stablehlo.convolve %x, tensor&lt;[1.0, -4.0, 6.0, -4.0, 1.0]&gt;">
                <a:extLst>
                  <a:ext uri="{FF2B5EF4-FFF2-40B4-BE49-F238E27FC236}">
                    <a16:creationId xmlns:a16="http://schemas.microsoft.com/office/drawing/2014/main" id="{F361996C-2E4A-4A62-874C-79AD5CFD2876}"/>
                  </a:ext>
                </a:extLst>
              </p:cNvPr>
              <p:cNvSpPr txBox="1"/>
              <p:nvPr/>
            </p:nvSpPr>
            <p:spPr>
              <a:xfrm>
                <a:off x="51247" y="29826"/>
                <a:ext cx="8373426" cy="7285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2" tIns="45712" rIns="45712" bIns="45712" numCol="1" anchor="ctr">
                <a:noAutofit/>
              </a:bodyPr>
              <a:lstStyle>
                <a:lvl1pPr algn="l" defTabSz="914400">
                  <a:defRPr sz="1600">
                    <a:latin typeface="Inconsolata"/>
                    <a:ea typeface="Inconsolata"/>
                    <a:cs typeface="Inconsolata"/>
                    <a:sym typeface="Inconsolata"/>
                  </a:defRPr>
                </a:lvl1pPr>
              </a:lstStyle>
              <a:p>
                <a:r>
                  <a:rPr sz="800"/>
                  <a:t>res = stablehlo.convolve %x, tensor&lt;[1.0, -4.0, 6.0, -4.0, 1.0]&gt;</a:t>
                </a:r>
              </a:p>
            </p:txBody>
          </p:sp>
        </p:grpSp>
        <p:sp>
          <p:nvSpPr>
            <p:cNvPr id="15" name="Google Shape;193;p19">
              <a:extLst>
                <a:ext uri="{FF2B5EF4-FFF2-40B4-BE49-F238E27FC236}">
                  <a16:creationId xmlns:a16="http://schemas.microsoft.com/office/drawing/2014/main" id="{F923FD11-02B9-2F81-048C-387B7007DED7}"/>
                </a:ext>
              </a:extLst>
            </p:cNvPr>
            <p:cNvSpPr txBox="1"/>
            <p:nvPr/>
          </p:nvSpPr>
          <p:spPr>
            <a:xfrm>
              <a:off x="322327" y="6456381"/>
              <a:ext cx="6686309" cy="10763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2" tIns="45712" rIns="45712" bIns="45712" numCol="1" anchor="t">
              <a:noAutofit/>
            </a:bodyPr>
            <a:lstStyle>
              <a:lvl1pPr defTabSz="914400">
                <a:defRPr sz="3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500"/>
                <a:t>Raising</a:t>
              </a:r>
            </a:p>
          </p:txBody>
        </p:sp>
        <p:sp>
          <p:nvSpPr>
            <p:cNvPr id="16" name="Google Shape;193;p19">
              <a:extLst>
                <a:ext uri="{FF2B5EF4-FFF2-40B4-BE49-F238E27FC236}">
                  <a16:creationId xmlns:a16="http://schemas.microsoft.com/office/drawing/2014/main" id="{2404CB0F-7F40-1999-D234-73583C9E2D21}"/>
                </a:ext>
              </a:extLst>
            </p:cNvPr>
            <p:cNvSpPr txBox="1"/>
            <p:nvPr/>
          </p:nvSpPr>
          <p:spPr>
            <a:xfrm>
              <a:off x="322327" y="6456381"/>
              <a:ext cx="6686309" cy="10763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2" tIns="45712" rIns="45712" bIns="45712" numCol="1" anchor="t">
              <a:noAutofit/>
            </a:bodyPr>
            <a:lstStyle>
              <a:lvl1pPr defTabSz="914400">
                <a:defRPr sz="3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500"/>
                <a:t>Raising</a:t>
              </a:r>
            </a:p>
          </p:txBody>
        </p:sp>
        <p:sp>
          <p:nvSpPr>
            <p:cNvPr id="17" name="Google Shape;193;p19">
              <a:extLst>
                <a:ext uri="{FF2B5EF4-FFF2-40B4-BE49-F238E27FC236}">
                  <a16:creationId xmlns:a16="http://schemas.microsoft.com/office/drawing/2014/main" id="{0BA39B5A-E62C-241D-FA1A-FD32509102BB}"/>
                </a:ext>
              </a:extLst>
            </p:cNvPr>
            <p:cNvSpPr txBox="1"/>
            <p:nvPr/>
          </p:nvSpPr>
          <p:spPr>
            <a:xfrm>
              <a:off x="322327" y="9591113"/>
              <a:ext cx="6686309" cy="1076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2" tIns="45712" rIns="45712" bIns="45712" numCol="1" anchor="t">
              <a:noAutofit/>
            </a:bodyPr>
            <a:lstStyle>
              <a:lvl1pPr defTabSz="914400">
                <a:defRPr sz="3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500"/>
                <a:t>Multi-Dimensionalization</a:t>
              </a:r>
            </a:p>
          </p:txBody>
        </p:sp>
        <p:sp>
          <p:nvSpPr>
            <p:cNvPr id="18" name="Google Shape;193;p19">
              <a:extLst>
                <a:ext uri="{FF2B5EF4-FFF2-40B4-BE49-F238E27FC236}">
                  <a16:creationId xmlns:a16="http://schemas.microsoft.com/office/drawing/2014/main" id="{3DA3DDB9-60DB-92A5-0067-FF98888C5299}"/>
                </a:ext>
              </a:extLst>
            </p:cNvPr>
            <p:cNvSpPr txBox="1"/>
            <p:nvPr/>
          </p:nvSpPr>
          <p:spPr>
            <a:xfrm>
              <a:off x="322327" y="9591113"/>
              <a:ext cx="6686309" cy="1076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2" tIns="45712" rIns="45712" bIns="45712" numCol="1" anchor="t">
              <a:noAutofit/>
            </a:bodyPr>
            <a:lstStyle>
              <a:lvl1pPr defTabSz="914400">
                <a:defRPr sz="3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500"/>
                <a:t>Multi-Dimensionalization</a:t>
              </a:r>
            </a:p>
          </p:txBody>
        </p:sp>
        <p:sp>
          <p:nvSpPr>
            <p:cNvPr id="19" name="Google Shape;193;p19">
              <a:extLst>
                <a:ext uri="{FF2B5EF4-FFF2-40B4-BE49-F238E27FC236}">
                  <a16:creationId xmlns:a16="http://schemas.microsoft.com/office/drawing/2014/main" id="{306BA2E4-E06F-7928-C586-6C7EEDADF67C}"/>
                </a:ext>
              </a:extLst>
            </p:cNvPr>
            <p:cNvSpPr txBox="1"/>
            <p:nvPr/>
          </p:nvSpPr>
          <p:spPr>
            <a:xfrm>
              <a:off x="322327" y="9591113"/>
              <a:ext cx="6686309" cy="1076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2" tIns="45712" rIns="45712" bIns="45712" numCol="1" anchor="t">
              <a:noAutofit/>
            </a:bodyPr>
            <a:lstStyle>
              <a:lvl1pPr defTabSz="914400">
                <a:defRPr sz="3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500"/>
                <a:t>Multi-Dimensionalization</a:t>
              </a:r>
            </a:p>
          </p:txBody>
        </p:sp>
        <p:sp>
          <p:nvSpPr>
            <p:cNvPr id="20" name="Google Shape;193;p19">
              <a:extLst>
                <a:ext uri="{FF2B5EF4-FFF2-40B4-BE49-F238E27FC236}">
                  <a16:creationId xmlns:a16="http://schemas.microsoft.com/office/drawing/2014/main" id="{5EDE0E18-4339-B789-FE0D-EB5E2C43A86A}"/>
                </a:ext>
              </a:extLst>
            </p:cNvPr>
            <p:cNvSpPr txBox="1"/>
            <p:nvPr/>
          </p:nvSpPr>
          <p:spPr>
            <a:xfrm>
              <a:off x="322327" y="11868434"/>
              <a:ext cx="6686309" cy="10763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2" tIns="45712" rIns="45712" bIns="45712" numCol="1" anchor="t">
              <a:noAutofit/>
            </a:bodyPr>
            <a:lstStyle>
              <a:lvl1pPr defTabSz="914400">
                <a:defRPr sz="3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500"/>
                <a:t>Optimization</a:t>
              </a:r>
            </a:p>
          </p:txBody>
        </p:sp>
      </p:grpSp>
      <p:pic>
        <p:nvPicPr>
          <p:cNvPr id="31" name="image (1).png" descr="image (1).png">
            <a:extLst>
              <a:ext uri="{FF2B5EF4-FFF2-40B4-BE49-F238E27FC236}">
                <a16:creationId xmlns:a16="http://schemas.microsoft.com/office/drawing/2014/main" id="{DF862FD3-7225-2B36-93A0-C6BABD3384A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81" y="5071593"/>
            <a:ext cx="2938637" cy="147076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cientists do not write TPU* code…">
            <a:extLst>
              <a:ext uri="{FF2B5EF4-FFF2-40B4-BE49-F238E27FC236}">
                <a16:creationId xmlns:a16="http://schemas.microsoft.com/office/drawing/2014/main" id="{579ED570-4B20-ACA8-63F7-E8FE71147B3F}"/>
              </a:ext>
            </a:extLst>
          </p:cNvPr>
          <p:cNvSpPr txBox="1">
            <a:spLocks/>
          </p:cNvSpPr>
          <p:nvPr/>
        </p:nvSpPr>
        <p:spPr>
          <a:xfrm>
            <a:off x="241105" y="1255077"/>
            <a:ext cx="7176036" cy="4929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Automatically ported state-of-the-art single-device version of climate code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8,192 NVIDIA GPUs (DOE Perlmutter, Alps)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1,679 Google TPUs v6e (918 TFLOPS each)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Communication optimizations are key! 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Good Single-Node Perf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Vanilla Model: 272.0seconds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Tensor </a:t>
            </a:r>
            <a:r>
              <a:rPr lang="en-US" dirty="0" err="1">
                <a:solidFill>
                  <a:srgbClr val="000000"/>
                </a:solidFill>
              </a:rPr>
              <a:t>Optims</a:t>
            </a:r>
            <a:r>
              <a:rPr lang="en-US" dirty="0">
                <a:solidFill>
                  <a:srgbClr val="000000"/>
                </a:solidFill>
              </a:rPr>
              <a:t>:  11.5seconds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5618F2F-C169-4372-CADC-4EE3F69D84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193" y="4714420"/>
            <a:ext cx="3166977" cy="21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61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457FB-7FC0-2651-6F07-91480A9C9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3931B-84EF-4B28-8C78-1549C4E1A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 in </a:t>
            </a:r>
            <a:r>
              <a:rPr lang="en-US" dirty="0" err="1"/>
              <a:t>MultiPhysics</a:t>
            </a:r>
            <a:r>
              <a:rPr lang="en-US" dirty="0"/>
              <a:t> Codes</a:t>
            </a:r>
          </a:p>
        </p:txBody>
      </p:sp>
      <p:sp>
        <p:nvSpPr>
          <p:cNvPr id="33" name="Scientists do not write TPU* code…">
            <a:extLst>
              <a:ext uri="{FF2B5EF4-FFF2-40B4-BE49-F238E27FC236}">
                <a16:creationId xmlns:a16="http://schemas.microsoft.com/office/drawing/2014/main" id="{DF5AEBD5-17DD-0096-DBFA-0DEB2AE7ED64}"/>
              </a:ext>
            </a:extLst>
          </p:cNvPr>
          <p:cNvSpPr txBox="1">
            <a:spLocks/>
          </p:cNvSpPr>
          <p:nvPr/>
        </p:nvSpPr>
        <p:spPr>
          <a:xfrm>
            <a:off x="215481" y="1076658"/>
            <a:ext cx="7300441" cy="4929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More complex Multi-Physics doesn’t match modern ML workflows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rPr lang="en-US" dirty="0"/>
              <a:t>ML frameworks cannot do irregular ghost region without padding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rPr lang="en-US" u="sng" dirty="0">
                <a:ea typeface="+mj-lt"/>
                <a:cs typeface="+mj-lt"/>
              </a:rPr>
              <a:t>K</a:t>
            </a:r>
            <a:r>
              <a:rPr lang="en-US" dirty="0">
                <a:ea typeface="+mj-lt"/>
                <a:cs typeface="+mj-lt"/>
              </a:rPr>
              <a:t>inetic </a:t>
            </a:r>
            <a:r>
              <a:rPr lang="en-US" u="sng" dirty="0">
                <a:ea typeface="+mj-lt"/>
                <a:cs typeface="+mj-lt"/>
              </a:rPr>
              <a:t>I</a:t>
            </a:r>
            <a:r>
              <a:rPr lang="en-US" dirty="0">
                <a:ea typeface="+mj-lt"/>
                <a:cs typeface="+mj-lt"/>
              </a:rPr>
              <a:t>nterface </a:t>
            </a:r>
            <a:r>
              <a:rPr lang="en-US" u="sng" dirty="0">
                <a:ea typeface="+mj-lt"/>
                <a:cs typeface="+mj-lt"/>
              </a:rPr>
              <a:t>T</a:t>
            </a:r>
            <a:r>
              <a:rPr lang="en-US" dirty="0">
                <a:ea typeface="+mj-lt"/>
                <a:cs typeface="+mj-lt"/>
              </a:rPr>
              <a:t>ransport and </a:t>
            </a:r>
            <a:r>
              <a:rPr lang="en-US" u="sng" dirty="0">
                <a:ea typeface="+mj-lt"/>
                <a:cs typeface="+mj-lt"/>
              </a:rPr>
              <a:t>E</a:t>
            </a:r>
            <a:r>
              <a:rPr lang="en-US" dirty="0">
                <a:ea typeface="+mj-lt"/>
                <a:cs typeface="+mj-lt"/>
              </a:rPr>
              <a:t>xchange on </a:t>
            </a:r>
            <a:r>
              <a:rPr lang="en-US" u="sng" dirty="0">
                <a:ea typeface="+mj-lt"/>
                <a:cs typeface="+mj-lt"/>
              </a:rPr>
              <a:t>Surf</a:t>
            </a:r>
            <a:r>
              <a:rPr lang="en-US" dirty="0">
                <a:ea typeface="+mj-lt"/>
                <a:cs typeface="+mj-lt"/>
              </a:rPr>
              <a:t>aces (KITESURF)</a:t>
            </a:r>
            <a:endParaRPr lang="en-US" dirty="0">
              <a:solidFill>
                <a:srgbClr val="000000"/>
              </a:solidFill>
            </a:endParaRPr>
          </a:p>
          <a:p>
            <a:pPr>
              <a:defRPr>
                <a:solidFill>
                  <a:srgbClr val="000000"/>
                </a:solidFill>
              </a:defRPr>
            </a:pPr>
            <a:endParaRPr lang="en-US" dirty="0">
              <a:solidFill>
                <a:srgbClr val="000000"/>
              </a:solidFill>
            </a:endParaRPr>
          </a:p>
          <a:p>
            <a:pPr>
              <a:defRPr>
                <a:solidFill>
                  <a:srgbClr val="000000"/>
                </a:solidFill>
              </a:defRP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F25C53-6689-37C2-EF14-2705DED8F874}"/>
              </a:ext>
            </a:extLst>
          </p:cNvPr>
          <p:cNvSpPr txBox="1"/>
          <p:nvPr/>
        </p:nvSpPr>
        <p:spPr>
          <a:xfrm>
            <a:off x="7510353" y="3407930"/>
            <a:ext cx="446616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 Nova"/>
                <a:cs typeface="Times New Roman"/>
              </a:rPr>
              <a:t>Parallel partitioning with non-matching meshes</a:t>
            </a:r>
            <a:endParaRPr lang="en-US">
              <a:latin typeface="Arial Nova"/>
            </a:endParaRPr>
          </a:p>
        </p:txBody>
      </p:sp>
      <p:pic>
        <p:nvPicPr>
          <p:cNvPr id="36" name="Content Placeholder 5" descr="A close-up of a colorful wall&#10;&#10;AI-generated content may be incorrect.">
            <a:extLst>
              <a:ext uri="{FF2B5EF4-FFF2-40B4-BE49-F238E27FC236}">
                <a16:creationId xmlns:a16="http://schemas.microsoft.com/office/drawing/2014/main" id="{18FEA49A-FAF0-A9CF-CF45-26FE6F5A55AF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7508105" y="1076658"/>
            <a:ext cx="4459817" cy="2335742"/>
          </a:xfrm>
          <a:prstGeom prst="rect">
            <a:avLst/>
          </a:prstGeom>
        </p:spPr>
      </p:pic>
      <p:pic>
        <p:nvPicPr>
          <p:cNvPr id="37" name="Picture 36" descr="A blue and black logo&#10;&#10;AI-generated content may be incorrect.">
            <a:extLst>
              <a:ext uri="{FF2B5EF4-FFF2-40B4-BE49-F238E27FC236}">
                <a16:creationId xmlns:a16="http://schemas.microsoft.com/office/drawing/2014/main" id="{C5AA626E-08FC-750D-9F06-A6992AE09C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4705" y="34618"/>
            <a:ext cx="2195881" cy="742574"/>
          </a:xfrm>
          <a:prstGeom prst="rect">
            <a:avLst/>
          </a:prstGeom>
        </p:spPr>
      </p:pic>
      <p:pic>
        <p:nvPicPr>
          <p:cNvPr id="38" name="Picture 37" descr="A triangle with a red white and blue triangle with a white background&#10;&#10;AI-generated content may be incorrect.">
            <a:extLst>
              <a:ext uri="{FF2B5EF4-FFF2-40B4-BE49-F238E27FC236}">
                <a16:creationId xmlns:a16="http://schemas.microsoft.com/office/drawing/2014/main" id="{65883807-6323-81AA-ADBF-C4B38468E0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0"/>
          <a:stretch>
            <a:fillRect/>
          </a:stretch>
        </p:blipFill>
        <p:spPr>
          <a:xfrm>
            <a:off x="416589" y="4305520"/>
            <a:ext cx="6154615" cy="179643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AADD745-4139-FB89-A2E7-A231F063B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968" y="4726659"/>
            <a:ext cx="5177748" cy="138187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004E152-EB8D-0410-00AE-F3BE1E2E9034}"/>
              </a:ext>
            </a:extLst>
          </p:cNvPr>
          <p:cNvSpPr txBox="1"/>
          <p:nvPr/>
        </p:nvSpPr>
        <p:spPr>
          <a:xfrm>
            <a:off x="6698250" y="6008957"/>
            <a:ext cx="520557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 Nova"/>
                <a:cs typeface="Times New Roman"/>
              </a:rPr>
              <a:t>Nonequilibrium gas surface interaction formalism</a:t>
            </a:r>
          </a:p>
          <a:p>
            <a:pPr algn="ctr"/>
            <a:r>
              <a:rPr lang="en-US" sz="1600">
                <a:latin typeface="Arial Nova"/>
                <a:cs typeface="Times New Roman"/>
              </a:rPr>
              <a:t>(Marschall &amp; MacLean)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60D8FB1-E563-22B5-2F33-80A9961E8106}"/>
              </a:ext>
            </a:extLst>
          </p:cNvPr>
          <p:cNvSpPr txBox="1"/>
          <p:nvPr/>
        </p:nvSpPr>
        <p:spPr>
          <a:xfrm>
            <a:off x="796120" y="3935103"/>
            <a:ext cx="63712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Demonstration of preliminary coupling of KITESurf with ΣMIT</a:t>
            </a:r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25F6AC-8BA9-42A2-A18D-513DA10D5BBB}"/>
              </a:ext>
            </a:extLst>
          </p:cNvPr>
          <p:cNvSpPr txBox="1"/>
          <p:nvPr/>
        </p:nvSpPr>
        <p:spPr>
          <a:xfrm>
            <a:off x="1159005" y="6011096"/>
            <a:ext cx="44450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 Nova"/>
                <a:cs typeface="Times New Roman"/>
              </a:rPr>
              <a:t>Temperature received</a:t>
            </a:r>
          </a:p>
          <a:p>
            <a:pPr algn="ctr"/>
            <a:r>
              <a:rPr lang="en-US" sz="1600">
                <a:latin typeface="Arial Nova"/>
                <a:cs typeface="Times New Roman"/>
              </a:rPr>
              <a:t>from </a:t>
            </a:r>
            <a:r>
              <a:rPr lang="en-US" sz="1600" err="1">
                <a:latin typeface="Arial Nova"/>
                <a:cs typeface="Times New Roman"/>
              </a:rPr>
              <a:t>KITESurF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AE01386-1A6A-092D-44EB-500CCE45AA00}"/>
              </a:ext>
            </a:extLst>
          </p:cNvPr>
          <p:cNvSpPr txBox="1"/>
          <p:nvPr/>
        </p:nvSpPr>
        <p:spPr>
          <a:xfrm>
            <a:off x="3381504" y="6011095"/>
            <a:ext cx="44450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 Nova"/>
                <a:cs typeface="Times New Roman"/>
              </a:rPr>
              <a:t>Bulk heat</a:t>
            </a:r>
          </a:p>
          <a:p>
            <a:pPr algn="ctr"/>
            <a:r>
              <a:rPr lang="en-US" sz="1600">
                <a:latin typeface="Arial Nova"/>
                <a:cs typeface="Times New Roman"/>
              </a:rPr>
              <a:t>conduction</a:t>
            </a:r>
          </a:p>
        </p:txBody>
      </p:sp>
    </p:spTree>
    <p:extLst>
      <p:ext uri="{BB962C8B-B14F-4D97-AF65-F5344CB8AC3E}">
        <p14:creationId xmlns:p14="http://schemas.microsoft.com/office/powerpoint/2010/main" val="51217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A2A30-0DF1-CB12-57CF-FC2DED052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29662-7C36-B34E-F577-70E4D6514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Leverage ML Kernel DSLs without the ML Framework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695F08-BF1B-E1A9-CB89-174AAAF3EDB7}"/>
              </a:ext>
            </a:extLst>
          </p:cNvPr>
          <p:cNvSpPr txBox="1"/>
          <p:nvPr/>
        </p:nvSpPr>
        <p:spPr>
          <a:xfrm>
            <a:off x="4929044" y="4494870"/>
            <a:ext cx="30511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dirty="0"/>
              <a:t>Collin, Teodoro Fields, et al. ‘Extensible Programmatic Specification of Finite Element Methods’. Under Submission To </a:t>
            </a:r>
            <a:r>
              <a:rPr lang="en-US" i="1" dirty="0"/>
              <a:t>ACM Transactions on Graphics</a:t>
            </a:r>
            <a:r>
              <a:rPr lang="en-US" dirty="0"/>
              <a:t>, 2025.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62BB6C-1713-3C80-177A-7F496DC7D0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44" b="15944"/>
          <a:stretch>
            <a:fillRect/>
          </a:stretch>
        </p:blipFill>
        <p:spPr>
          <a:xfrm>
            <a:off x="7980147" y="3214096"/>
            <a:ext cx="3505609" cy="35890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AA3023-A13F-0DFE-837A-4DC0A41DF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26" y="1063578"/>
            <a:ext cx="4060876" cy="56051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635CFA-836F-E16B-BA70-443A4BDC78E8}"/>
              </a:ext>
            </a:extLst>
          </p:cNvPr>
          <p:cNvSpPr txBox="1"/>
          <p:nvPr/>
        </p:nvSpPr>
        <p:spPr>
          <a:xfrm>
            <a:off x="4749437" y="933815"/>
            <a:ext cx="6827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en-US" sz="1200" dirty="0"/>
          </a:p>
          <a:p>
            <a:pPr fontAlgn="base"/>
            <a:r>
              <a:rPr lang="en-US" sz="1200" dirty="0"/>
              <a:t>Tu, </a:t>
            </a:r>
            <a:r>
              <a:rPr lang="en-US" sz="1200" dirty="0" err="1"/>
              <a:t>Jiqun</a:t>
            </a:r>
            <a:r>
              <a:rPr lang="en-US" sz="1200" dirty="0"/>
              <a:t>, et al. ‘Accelerating High-Order Finite Element Simulations at Extreme Scale with FP64 Tensor Cores’. </a:t>
            </a:r>
            <a:r>
              <a:rPr lang="en-US" sz="1200" i="1" dirty="0" err="1"/>
              <a:t>arXiv</a:t>
            </a:r>
            <a:r>
              <a:rPr lang="en-US" sz="1200" i="1" dirty="0"/>
              <a:t> Preprint arXiv:2603. 09038</a:t>
            </a:r>
            <a:r>
              <a:rPr lang="en-US" sz="1200" dirty="0"/>
              <a:t>, 2026.</a:t>
            </a:r>
          </a:p>
          <a:p>
            <a:endParaRPr lang="en-US" sz="1200" dirty="0"/>
          </a:p>
          <a:p>
            <a:pPr fontAlgn="base"/>
            <a:r>
              <a:rPr lang="en-US" sz="1200" dirty="0"/>
              <a:t>Cui, Cu. ‘Acceleration of Tensor-Product Operations with Tensor Cores’. </a:t>
            </a:r>
            <a:r>
              <a:rPr lang="en-US" sz="1200" i="1" dirty="0"/>
              <a:t>ACM Transactions on Parallel Computing</a:t>
            </a:r>
            <a:r>
              <a:rPr lang="en-US" sz="1200" dirty="0"/>
              <a:t>, vol. 11, no. 4, ACM New York, NY, 2024, pp. 1–24.</a:t>
            </a:r>
            <a:br>
              <a:rPr lang="en-US" sz="1200" dirty="0"/>
            </a:br>
            <a:endParaRPr lang="en-US" sz="1200" dirty="0"/>
          </a:p>
          <a:p>
            <a:pPr fontAlgn="base"/>
            <a:r>
              <a:rPr lang="en-US" sz="1200" dirty="0"/>
              <a:t>Kusakabe, Ryota, et al. ‘GPU-Accelerated Sparse Matrix Vector Product Based on Element-by-Element Method for Unstructured FEM Using </a:t>
            </a:r>
            <a:r>
              <a:rPr lang="en-US" sz="1200" dirty="0" err="1"/>
              <a:t>OpenACC</a:t>
            </a:r>
            <a:r>
              <a:rPr lang="en-US" sz="1200" dirty="0"/>
              <a:t>’. </a:t>
            </a:r>
            <a:r>
              <a:rPr lang="en-US" sz="1200" i="1" dirty="0"/>
              <a:t>2022 Workshop on Accelerator Programming Using Directives (WACCPD)</a:t>
            </a:r>
            <a:r>
              <a:rPr lang="en-US" sz="1200" dirty="0"/>
              <a:t>, IEEE, 2022, pp. 52–61.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1350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1E6A2-B7A5-F4D1-79C7-4C5A820B2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49432-75A0-CA19-426D-DF81D2D4F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>
                <a:latin typeface="Arial"/>
                <a:cs typeface="Arial"/>
              </a:rPr>
              <a:t>Differentiation: Connecting Science and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122AB-0F88-FEF0-30B8-165FC3F19B7E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F7C057A-B2D5-1241-A6C1-508C9907B8E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64468-4CDD-9B85-E2C3-7BB5696492C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Derivatives are key to both scientific computing and machine learning </a:t>
            </a:r>
          </a:p>
          <a:p>
            <a:r>
              <a:rPr lang="en-US"/>
              <a:t>Scientific Computing: UQ, Differential Equation, Error Analysis</a:t>
            </a:r>
          </a:p>
          <a:p>
            <a:r>
              <a:rPr lang="en-US"/>
              <a:t>Machine Learning: Back-Propagation, Bayesian Inference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Links </a:t>
            </a:r>
            <a:r>
              <a:rPr lang="en-US" err="1"/>
              <a:t>Science+AI</a:t>
            </a:r>
            <a:r>
              <a:rPr lang="en-US"/>
              <a:t>: Compute the derivative of an application to leverage surrogate models, calibrate to observations, predict optimal forecast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9" name="Picture 8" descr="A graph of a graph&#10;&#10;AI-generated content may be incorrect.">
            <a:extLst>
              <a:ext uri="{FF2B5EF4-FFF2-40B4-BE49-F238E27FC236}">
                <a16:creationId xmlns:a16="http://schemas.microsoft.com/office/drawing/2014/main" id="{B41D388A-0C72-3A89-DF3A-8625DEB4F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08" y="3925453"/>
            <a:ext cx="3218749" cy="24091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1DB636-A0D3-AC0B-2709-0AF483BF5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209" y="4036820"/>
            <a:ext cx="3644131" cy="2294179"/>
          </a:xfrm>
          <a:prstGeom prst="rect">
            <a:avLst/>
          </a:prstGeom>
        </p:spPr>
      </p:pic>
      <p:pic>
        <p:nvPicPr>
          <p:cNvPr id="11" name="Picture 10" descr="A red sphere with a multicolored cube&#10;&#10;AI-generated content may be incorrect.">
            <a:extLst>
              <a:ext uri="{FF2B5EF4-FFF2-40B4-BE49-F238E27FC236}">
                <a16:creationId xmlns:a16="http://schemas.microsoft.com/office/drawing/2014/main" id="{75861108-D105-5FB7-8FF0-A41A846EE1C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868" y="1317817"/>
            <a:ext cx="1489173" cy="1459153"/>
          </a:xfrm>
          <a:prstGeom prst="rect">
            <a:avLst/>
          </a:prstGeom>
        </p:spPr>
      </p:pic>
      <p:pic>
        <p:nvPicPr>
          <p:cNvPr id="12" name="Picture 11" descr="A green spiral structure with blue and red dots&#10;&#10;AI-generated content may be incorrect.">
            <a:extLst>
              <a:ext uri="{FF2B5EF4-FFF2-40B4-BE49-F238E27FC236}">
                <a16:creationId xmlns:a16="http://schemas.microsoft.com/office/drawing/2014/main" id="{4C25BB84-BE28-3682-DE52-EE05F5C0C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635" y="4040909"/>
            <a:ext cx="1924369" cy="217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64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8B311-D174-C774-E5A0-D50082133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AD6F5-03B7-3122-F709-D1AF5F4CF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>
                <a:latin typeface="Arial"/>
                <a:cs typeface="Arial"/>
              </a:rPr>
              <a:t>Differentiation is Expensive</a:t>
            </a:r>
            <a:endParaRPr lang="en-US" sz="3600" b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91D02-500E-18DC-3B88-490994983E58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F7C057A-B2D5-1241-A6C1-508C9907B8E9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9250D-946D-7F86-A9DA-E46770CF950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6525" y="1204232"/>
            <a:ext cx="5006522" cy="17185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In AI and science, derivative computations are the most costly and difficult to use algorithms</a:t>
            </a:r>
          </a:p>
          <a:p>
            <a:pPr marL="0" indent="0">
              <a:buNone/>
            </a:pPr>
            <a:endParaRPr lang="en-US"/>
          </a:p>
          <a:p>
            <a:pPr marL="457200" indent="-457200"/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5" descr="A black hole image with a black text&#10;&#10;AI-generated content may be incorrect.">
            <a:extLst>
              <a:ext uri="{FF2B5EF4-FFF2-40B4-BE49-F238E27FC236}">
                <a16:creationId xmlns:a16="http://schemas.microsoft.com/office/drawing/2014/main" id="{6EC87616-CB0F-BACC-010D-274CBB17FBF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8604" y="1481911"/>
            <a:ext cx="2748574" cy="23995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AF5AAF-8C84-E80C-7B41-4E7EBE86D197}"/>
              </a:ext>
            </a:extLst>
          </p:cNvPr>
          <p:cNvSpPr txBox="1"/>
          <p:nvPr/>
        </p:nvSpPr>
        <p:spPr>
          <a:xfrm>
            <a:off x="5626485" y="2008909"/>
            <a:ext cx="312496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Reconstructed image of M87</a:t>
            </a:r>
            <a:br>
              <a:rPr lang="en-US">
                <a:ea typeface="Calibri"/>
                <a:cs typeface="Calibri"/>
              </a:rPr>
            </a:br>
            <a:r>
              <a:rPr lang="en-US">
                <a:ea typeface="Calibri"/>
                <a:cs typeface="Calibri"/>
              </a:rPr>
              <a:t>~1 week on cluster</a:t>
            </a:r>
          </a:p>
          <a:p>
            <a:r>
              <a:rPr lang="en-US">
                <a:ea typeface="Calibri"/>
                <a:cs typeface="Calibri"/>
              </a:rPr>
              <a:t>Majority runtime is derivative</a:t>
            </a:r>
          </a:p>
        </p:txBody>
      </p:sp>
    </p:spTree>
    <p:extLst>
      <p:ext uri="{BB962C8B-B14F-4D97-AF65-F5344CB8AC3E}">
        <p14:creationId xmlns:p14="http://schemas.microsoft.com/office/powerpoint/2010/main" val="421836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50B23-B1C8-C4AD-0FE5-D335FDA53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F6EBE-518A-8F2F-6565-998A8BA8C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>
                <a:latin typeface="Arial"/>
                <a:cs typeface="Arial"/>
              </a:rPr>
              <a:t>Differentiation is Expensive</a:t>
            </a:r>
            <a:endParaRPr lang="en-US" sz="3600" b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908B9-71FD-82FE-615E-DAF2CD75626F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F7C057A-B2D5-1241-A6C1-508C9907B8E9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 descr="A black hole image with a black text&#10;&#10;AI-generated content may be incorrect.">
            <a:extLst>
              <a:ext uri="{FF2B5EF4-FFF2-40B4-BE49-F238E27FC236}">
                <a16:creationId xmlns:a16="http://schemas.microsoft.com/office/drawing/2014/main" id="{4E5BE4DB-08A7-718D-BB73-DD7E0411A1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8604" y="1481911"/>
            <a:ext cx="2748574" cy="2399580"/>
          </a:xfrm>
          <a:prstGeom prst="rect">
            <a:avLst/>
          </a:prstGeom>
        </p:spPr>
      </p:pic>
      <p:pic>
        <p:nvPicPr>
          <p:cNvPr id="7" name="Picture 6" descr="A black hole image with a black text&#10;&#10;AI-generated content may be incorrect.">
            <a:extLst>
              <a:ext uri="{FF2B5EF4-FFF2-40B4-BE49-F238E27FC236}">
                <a16:creationId xmlns:a16="http://schemas.microsoft.com/office/drawing/2014/main" id="{976BD3B8-2889-F0CD-6267-0FEB2C7ED9F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3074" y="4271982"/>
            <a:ext cx="2213493" cy="2401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832DBD-9297-63B7-39A1-39DFB8E74E8B}"/>
              </a:ext>
            </a:extLst>
          </p:cNvPr>
          <p:cNvSpPr txBox="1"/>
          <p:nvPr/>
        </p:nvSpPr>
        <p:spPr>
          <a:xfrm>
            <a:off x="5626485" y="2008909"/>
            <a:ext cx="312496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Reconstructed image of M87</a:t>
            </a:r>
            <a:br>
              <a:rPr lang="en-US">
                <a:ea typeface="Calibri"/>
                <a:cs typeface="Calibri"/>
              </a:rPr>
            </a:br>
            <a:r>
              <a:rPr lang="en-US">
                <a:ea typeface="Calibri"/>
                <a:cs typeface="Calibri"/>
              </a:rPr>
              <a:t>~1 week on cluster</a:t>
            </a:r>
          </a:p>
          <a:p>
            <a:r>
              <a:rPr lang="en-US">
                <a:ea typeface="Calibri"/>
                <a:cs typeface="Calibri"/>
              </a:rPr>
              <a:t>Majority runtime is derivative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F33DF2-38D2-6E3C-8E74-6147250BF567}"/>
              </a:ext>
            </a:extLst>
          </p:cNvPr>
          <p:cNvSpPr txBox="1"/>
          <p:nvPr/>
        </p:nvSpPr>
        <p:spPr>
          <a:xfrm>
            <a:off x="5095394" y="3625272"/>
            <a:ext cx="31249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With Enzyme differentiation:</a:t>
            </a:r>
            <a:br>
              <a:rPr lang="en-US">
                <a:ea typeface="Calibri"/>
                <a:cs typeface="Calibri"/>
              </a:rPr>
            </a:br>
            <a:r>
              <a:rPr lang="en-US">
                <a:ea typeface="Calibri"/>
                <a:cs typeface="Calibri"/>
              </a:rPr>
              <a:t>1 hour on 1 thread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25F67F-B0C7-C2C0-9D92-944DDF4548C0}"/>
              </a:ext>
            </a:extLst>
          </p:cNvPr>
          <p:cNvSpPr txBox="1">
            <a:spLocks/>
          </p:cNvSpPr>
          <p:nvPr/>
        </p:nvSpPr>
        <p:spPr>
          <a:xfrm>
            <a:off x="136525" y="1204232"/>
            <a:ext cx="5006522" cy="17185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In AI and science, derivative computations are the most costly and difficult to use algorithms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457200" indent="-457200"/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19722-DBB4-A5E6-40DF-999079C91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D32CF-9DEA-8C88-850B-E82598D4B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>
                <a:latin typeface="Arial"/>
                <a:cs typeface="Arial"/>
              </a:rPr>
              <a:t>Differentiation is Expensive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B1081-AED7-3927-09EB-6DCAFC9BED62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F7C057A-B2D5-1241-A6C1-508C9907B8E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 descr="A black hole image with a black text&#10;&#10;AI-generated content may be incorrect.">
            <a:extLst>
              <a:ext uri="{FF2B5EF4-FFF2-40B4-BE49-F238E27FC236}">
                <a16:creationId xmlns:a16="http://schemas.microsoft.com/office/drawing/2014/main" id="{A1896C22-9BB7-44E0-071A-AEFA80F9A7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3075" y="4271983"/>
            <a:ext cx="6494383" cy="2402379"/>
          </a:xfrm>
          <a:prstGeom prst="rect">
            <a:avLst/>
          </a:prstGeom>
        </p:spPr>
      </p:pic>
      <p:pic>
        <p:nvPicPr>
          <p:cNvPr id="6" name="Picture 5" descr="A black hole image with a black text&#10;&#10;AI-generated content may be incorrect.">
            <a:extLst>
              <a:ext uri="{FF2B5EF4-FFF2-40B4-BE49-F238E27FC236}">
                <a16:creationId xmlns:a16="http://schemas.microsoft.com/office/drawing/2014/main" id="{71C520E0-4444-699D-D95E-2AE820DCD8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8604" y="1481911"/>
            <a:ext cx="2748574" cy="2399580"/>
          </a:xfrm>
          <a:prstGeom prst="rect">
            <a:avLst/>
          </a:prstGeom>
        </p:spPr>
      </p:pic>
      <p:pic>
        <p:nvPicPr>
          <p:cNvPr id="7" name="Picture 6" descr="A black hole image with a black text&#10;&#10;AI-generated content may be incorrect.">
            <a:extLst>
              <a:ext uri="{FF2B5EF4-FFF2-40B4-BE49-F238E27FC236}">
                <a16:creationId xmlns:a16="http://schemas.microsoft.com/office/drawing/2014/main" id="{2550B82F-7EDD-D204-F17D-80D5D1531B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3074" y="4265239"/>
            <a:ext cx="2213493" cy="2401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8E7F97-42EE-3F25-2E6C-CB0FBF091FF2}"/>
              </a:ext>
            </a:extLst>
          </p:cNvPr>
          <p:cNvSpPr txBox="1"/>
          <p:nvPr/>
        </p:nvSpPr>
        <p:spPr>
          <a:xfrm>
            <a:off x="5335384" y="2000347"/>
            <a:ext cx="312496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Reconstructed image of M87</a:t>
            </a:r>
            <a:br>
              <a:rPr lang="en-US">
                <a:ea typeface="Calibri"/>
                <a:cs typeface="Calibri"/>
              </a:rPr>
            </a:br>
            <a:r>
              <a:rPr lang="en-US">
                <a:ea typeface="Calibri"/>
                <a:cs typeface="Calibri"/>
              </a:rPr>
              <a:t>~1 week on cluster</a:t>
            </a:r>
          </a:p>
          <a:p>
            <a:r>
              <a:rPr lang="en-US">
                <a:ea typeface="Calibri"/>
                <a:cs typeface="Calibri"/>
              </a:rPr>
              <a:t>Majority runtime is derivative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801CF9-8040-86FD-967F-818CE2A4550E}"/>
              </a:ext>
            </a:extLst>
          </p:cNvPr>
          <p:cNvSpPr txBox="1"/>
          <p:nvPr/>
        </p:nvSpPr>
        <p:spPr>
          <a:xfrm>
            <a:off x="5095394" y="3625272"/>
            <a:ext cx="31249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With Enzyme differentiation:</a:t>
            </a:r>
            <a:br>
              <a:rPr lang="en-US">
                <a:ea typeface="Calibri"/>
                <a:cs typeface="Calibri"/>
              </a:rPr>
            </a:br>
            <a:r>
              <a:rPr lang="en-US">
                <a:ea typeface="Calibri"/>
                <a:cs typeface="Calibri"/>
              </a:rPr>
              <a:t>1 hour on 1 thread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9D241-94E8-6172-5EA0-09CF0BBB2EBD}"/>
              </a:ext>
            </a:extLst>
          </p:cNvPr>
          <p:cNvSpPr txBox="1"/>
          <p:nvPr/>
        </p:nvSpPr>
        <p:spPr>
          <a:xfrm>
            <a:off x="7935575" y="4271817"/>
            <a:ext cx="31249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100x resolution increase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AB7778-62A7-1017-6434-4B79405D8100}"/>
              </a:ext>
            </a:extLst>
          </p:cNvPr>
          <p:cNvSpPr txBox="1">
            <a:spLocks/>
          </p:cNvSpPr>
          <p:nvPr/>
        </p:nvSpPr>
        <p:spPr>
          <a:xfrm>
            <a:off x="136525" y="1204232"/>
            <a:ext cx="5006522" cy="17185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In AI and science, derivative computations are the most costly and difficult to use algorithms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457200" indent="-457200"/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83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2E28C-6A50-6D4F-4296-51BF36F19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D77BD-0E7C-8B55-DA7F-FAAF3E03C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solidFill>
                  <a:srgbClr val="750014"/>
                </a:solidFill>
                <a:cs typeface="Arial"/>
              </a:rPr>
              <a:t>Existing Automatic Differentiation Pipelines</a:t>
            </a:r>
            <a:endParaRPr lang="en-US" sz="3600" b="1"/>
          </a:p>
        </p:txBody>
      </p:sp>
      <p:pic>
        <p:nvPicPr>
          <p:cNvPr id="3" name="Content Placeholder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5A8C9310-C83F-8092-F369-700E2DD2BB8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1682151" y="1315828"/>
            <a:ext cx="9164638" cy="450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37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5" descr="A close-up of a stone surface&#10;&#10;AI-generated content may be incorrect.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2960" y="1441080"/>
            <a:ext cx="3511800" cy="2257920"/>
          </a:xfrm>
          <a:prstGeom prst="rect">
            <a:avLst/>
          </a:prstGeom>
          <a:ln w="0">
            <a:noFill/>
          </a:ln>
        </p:spPr>
      </p:pic>
      <p:pic>
        <p:nvPicPr>
          <p:cNvPr id="82" name="Picture 6" descr="A close-up of a stone surface&#10;&#10;AI-generated content may be incorrect.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5840" y="1441080"/>
            <a:ext cx="3052800" cy="2252520"/>
          </a:xfrm>
          <a:prstGeom prst="rect">
            <a:avLst/>
          </a:prstGeom>
          <a:ln w="0">
            <a:noFill/>
          </a:ln>
        </p:spPr>
      </p:pic>
      <p:sp>
        <p:nvSpPr>
          <p:cNvPr id="83" name="Title 2"/>
          <p:cNvSpPr/>
          <p:nvPr/>
        </p:nvSpPr>
        <p:spPr>
          <a:xfrm>
            <a:off x="144360" y="184320"/>
            <a:ext cx="11902680" cy="60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7222" lnSpcReduction="20000"/>
          </a:bodyPr>
          <a:lstStyle/>
          <a:p>
            <a:pPr defTabSz="457200">
              <a:lnSpc>
                <a:spcPct val="100000"/>
              </a:lnSpc>
            </a:pPr>
            <a:r>
              <a:rPr lang="en-US" sz="4400" strike="noStrike" spc="46">
                <a:solidFill>
                  <a:srgbClr val="750413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Motivation for our overarching application</a:t>
            </a:r>
            <a:endParaRPr lang="en-US" sz="4400" strike="noStrike" spc="-1">
              <a:solidFill>
                <a:srgbClr val="000000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84" name="TextBox 1"/>
          <p:cNvSpPr/>
          <p:nvPr/>
        </p:nvSpPr>
        <p:spPr>
          <a:xfrm>
            <a:off x="2433240" y="887760"/>
            <a:ext cx="686736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numCol="1" spcCol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Unexpected failure modes in Orion Heat Shield TPS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TextBox 6"/>
          <p:cNvSpPr/>
          <p:nvPr/>
        </p:nvSpPr>
        <p:spPr>
          <a:xfrm>
            <a:off x="615960" y="3797280"/>
            <a:ext cx="10750680" cy="286232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wrap="square" lIns="91440" tIns="45720" rIns="91440" bIns="45720" numCol="1" spcCol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rgbClr val="750014"/>
                </a:solidFill>
                <a:latin typeface="Calibri"/>
              </a:rPr>
              <a:t>NASA Identifies Cause of Artemis I Orion Heat Shield Char Loss (12/05/2024)</a:t>
            </a:r>
            <a:br>
              <a:rPr lang="en-US" sz="1800" b="0" strike="noStrike" spc="-1">
                <a:solidFill>
                  <a:srgbClr val="750014"/>
                </a:solidFill>
                <a:latin typeface="Calibri"/>
              </a:rPr>
            </a:br>
            <a:br>
              <a:rPr lang="en-US" sz="1800" b="0" strike="noStrike" spc="-1">
                <a:solidFill>
                  <a:srgbClr val="C00000"/>
                </a:solidFill>
                <a:latin typeface="Calibri"/>
              </a:rPr>
            </a:b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https://www.nasa.gov/missions/artemis/nasa-identifies-cause-of-artemis-i-orion-heat-shield-char-loss/</a:t>
            </a:r>
            <a:br>
              <a:rPr lang="en-US" sz="1800" b="0" strike="noStrike" spc="-1">
                <a:solidFill>
                  <a:schemeClr val="dk1"/>
                </a:solidFill>
                <a:latin typeface="Calibri"/>
              </a:rPr>
            </a:br>
            <a:br>
              <a:rPr lang="en-US" sz="1800" b="0" strike="noStrike" spc="-1">
                <a:solidFill>
                  <a:schemeClr val="dk1"/>
                </a:solidFill>
                <a:latin typeface="Calibri"/>
              </a:rPr>
            </a:b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‘‘… Using </a:t>
            </a:r>
            <a:r>
              <a:rPr lang="en-US" sz="1800" b="0" strike="noStrike" spc="-1" err="1">
                <a:solidFill>
                  <a:schemeClr val="dk1"/>
                </a:solidFill>
                <a:latin typeface="Calibri"/>
              </a:rPr>
              <a:t>Avcoat</a:t>
            </a: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 material response data from Artemis I, the investigation team was able to replicate the Artemis I entry trajectory environment — a key part of understanding the cause of the issue — inside the arc jet facilities at NASA’s Ames Research Center in California. They observed that during the period between dips into the atmosphere, heating rates decreased, and</a:t>
            </a:r>
            <a:r>
              <a:rPr lang="en-US" sz="1800" b="0" strike="noStrike" spc="-1">
                <a:solidFill>
                  <a:srgbClr val="750014"/>
                </a:solidFill>
                <a:latin typeface="Calibri"/>
              </a:rPr>
              <a:t> thermal energy accumulated inside the heat shield’s </a:t>
            </a:r>
            <a:r>
              <a:rPr lang="en-US" sz="1800" b="0" strike="noStrike" spc="-1" err="1">
                <a:solidFill>
                  <a:srgbClr val="750014"/>
                </a:solidFill>
                <a:latin typeface="Calibri"/>
              </a:rPr>
              <a:t>Avcoat</a:t>
            </a:r>
            <a:r>
              <a:rPr lang="en-US" sz="1800" b="0" strike="noStrike" spc="-1">
                <a:solidFill>
                  <a:srgbClr val="750014"/>
                </a:solidFill>
                <a:latin typeface="Calibri"/>
              </a:rPr>
              <a:t> material.</a:t>
            </a: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 This led to the </a:t>
            </a:r>
            <a:r>
              <a:rPr lang="en-US" sz="1800" b="0" strike="noStrike" spc="-1">
                <a:solidFill>
                  <a:srgbClr val="750014"/>
                </a:solidFill>
                <a:latin typeface="Calibri"/>
              </a:rPr>
              <a:t>accumulation of gases that are part of the expected ablation process</a:t>
            </a: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. Because the </a:t>
            </a:r>
            <a:r>
              <a:rPr lang="en-US" sz="1800" b="0" strike="noStrike" spc="-1" err="1">
                <a:solidFill>
                  <a:schemeClr val="dk1"/>
                </a:solidFill>
                <a:latin typeface="Calibri"/>
              </a:rPr>
              <a:t>Avcoat</a:t>
            </a: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 did not have permeability,</a:t>
            </a:r>
            <a:r>
              <a:rPr lang="en-US" sz="1800" b="0" strike="noStrike" spc="-1">
                <a:solidFill>
                  <a:srgbClr val="C00000"/>
                </a:solidFill>
                <a:latin typeface="Calibri"/>
              </a:rPr>
              <a:t> </a:t>
            </a:r>
            <a:r>
              <a:rPr lang="en-US" sz="1800" b="0" strike="noStrike" spc="-1">
                <a:solidFill>
                  <a:srgbClr val="750014"/>
                </a:solidFill>
                <a:latin typeface="Calibri"/>
              </a:rPr>
              <a:t>internal pressure built up, and led to cracking and uneven shedding of the outer layer…”</a:t>
            </a:r>
            <a:endParaRPr lang="en-US" sz="1800" b="0" strike="noStrike" spc="-1">
              <a:solidFill>
                <a:srgbClr val="750014"/>
              </a:solidFill>
              <a:latin typeface="Arial"/>
              <a:cs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0B450D5-2D7B-468B-BEB9-C61A6B356124}" type="slidenum">
              <a:rPr/>
              <a:t>3</a:t>
            </a:fld>
            <a:endParaRPr/>
          </a:p>
        </p:txBody>
      </p:sp>
      <p:pic>
        <p:nvPicPr>
          <p:cNvPr id="4" name="Picture 3" descr="Orion EM-1 Heat Shield Arrives at Launch Site - SpaceRef">
            <a:extLst>
              <a:ext uri="{FF2B5EF4-FFF2-40B4-BE49-F238E27FC236}">
                <a16:creationId xmlns:a16="http://schemas.microsoft.com/office/drawing/2014/main" id="{CEF583BE-6590-BFFD-F5EA-02D0B24CA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55" y="1443347"/>
            <a:ext cx="3141517" cy="225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43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104F2-7E8B-DDE1-D79F-A7CBBCB03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355B0-5424-8834-E7AF-B189551FE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solidFill>
                  <a:srgbClr val="750014"/>
                </a:solidFill>
                <a:cs typeface="Arial"/>
              </a:rPr>
              <a:t>Enzyme </a:t>
            </a:r>
            <a:r>
              <a:rPr lang="en-US">
                <a:solidFill>
                  <a:srgbClr val="750014"/>
                </a:solidFill>
                <a:cs typeface="Arial"/>
              </a:rPr>
              <a:t>Approach: compiler-based</a:t>
            </a:r>
            <a:r>
              <a:rPr lang="en-US" sz="3600" b="1">
                <a:solidFill>
                  <a:srgbClr val="750014"/>
                </a:solidFill>
                <a:cs typeface="Arial"/>
              </a:rPr>
              <a:t> differentiation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7E84D4-C125-8C8D-756D-9E96BA8CC44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>
                <a:cs typeface="Arial"/>
              </a:rPr>
              <a:t>AD within the compiler lets us work on </a:t>
            </a:r>
            <a:r>
              <a:rPr lang="en-US" sz="3200" b="1">
                <a:cs typeface="Arial"/>
              </a:rPr>
              <a:t>optimized </a:t>
            </a:r>
            <a:r>
              <a:rPr lang="en-US" sz="3200">
                <a:cs typeface="Arial"/>
              </a:rPr>
              <a:t>code!</a:t>
            </a:r>
            <a:endParaRPr lang="en-US" sz="3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4C497F-EE78-57A9-B92E-2E2A1AF4D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811" y="1732150"/>
            <a:ext cx="8887811" cy="386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70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70BC8-9C7C-599C-D66D-FE79FB09B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DC9D5-EACE-B121-6C64-AD2D5D8D4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750014"/>
                </a:solidFill>
                <a:cs typeface="Arial"/>
              </a:rPr>
              <a:t>Case Study: </a:t>
            </a:r>
            <a:r>
              <a:rPr lang="en-US" err="1">
                <a:solidFill>
                  <a:srgbClr val="750014"/>
                </a:solidFill>
                <a:cs typeface="Arial"/>
              </a:rPr>
              <a:t>EnzymeAD</a:t>
            </a:r>
            <a:r>
              <a:rPr lang="en-US" sz="3600" b="1">
                <a:solidFill>
                  <a:srgbClr val="750014"/>
                </a:solidFill>
                <a:cs typeface="Arial"/>
              </a:rPr>
              <a:t> + ΣMIT Integration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BD014AA-73A9-87B5-FCAD-D4B6A0AAF83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81000" y="1142546"/>
            <a:ext cx="5597525" cy="52498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Aptos"/>
                <a:cs typeface="Arial"/>
              </a:rPr>
              <a:t>Enzyme can successfully differentiate kernels in </a:t>
            </a:r>
            <a:r>
              <a:rPr lang="en-US" dirty="0">
                <a:latin typeface="Aptos Display"/>
                <a:cs typeface="Arial"/>
              </a:rPr>
              <a:t>ΣMIT</a:t>
            </a:r>
            <a:endParaRPr lang="en-US" dirty="0">
              <a:latin typeface="Aptos"/>
            </a:endParaRPr>
          </a:p>
          <a:p>
            <a:r>
              <a:rPr lang="en-US" dirty="0">
                <a:latin typeface="Aptos Display"/>
              </a:rPr>
              <a:t> For gent-compressible test (min of 4 runs))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Aptos Display"/>
              </a:rPr>
              <a:t>Tangent Speedup – 11.1x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latin typeface="Aptos Display"/>
              </a:rPr>
              <a:t>Stress Speedup – 0.76x</a:t>
            </a:r>
          </a:p>
          <a:p>
            <a:endParaRPr lang="en-US" dirty="0">
              <a:latin typeface="Aptos Display"/>
            </a:endParaRPr>
          </a:p>
          <a:p>
            <a:endParaRPr lang="en-US" dirty="0">
              <a:latin typeface="Aptos Display"/>
            </a:endParaRPr>
          </a:p>
          <a:p>
            <a:pPr marL="0" indent="0">
              <a:buNone/>
            </a:pPr>
            <a:endParaRPr lang="en-US" dirty="0">
              <a:latin typeface="Apto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C88E30B-FD6B-DA73-E8AB-C4B940B2E166}"/>
              </a:ext>
            </a:extLst>
          </p:cNvPr>
          <p:cNvGraphicFramePr>
            <a:graphicFrameLocks noGrp="1"/>
          </p:cNvGraphicFramePr>
          <p:nvPr/>
        </p:nvGraphicFramePr>
        <p:xfrm>
          <a:off x="5500875" y="1146061"/>
          <a:ext cx="5778500" cy="1493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4005465758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021772437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406220616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985584147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09498306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43471636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39029122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Tangent (us)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>
                          <a:effectLst/>
                        </a:rPr>
                        <a:t>Stress (us)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83957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>
                        <a:effectLst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/>
                        <a:t>Analytical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/>
                        <a:t>Numerical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/>
                        <a:t>Enzyme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/>
                        <a:t>Analytical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/>
                        <a:t>Numerical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/>
                        <a:t>Enzyme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88396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Min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20.100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4.490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1.810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0.190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2.020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0.250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71017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Trial 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20.260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4.620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2.010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0.190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2.020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0.260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13819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Trial 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20.670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4.520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1.890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0.220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2.089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0.260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8312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Trial 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23.730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4.980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1.840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0.220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2.060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0.290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39033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>
                          <a:effectLst/>
                        </a:rPr>
                        <a:t>Trial 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20.100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4.490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1.810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0.220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2.090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sz="1400"/>
                        <a:t>0.250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90105"/>
                  </a:ext>
                </a:extLst>
              </a:tr>
            </a:tbl>
          </a:graphicData>
        </a:graphic>
      </p:graphicFrame>
      <p:sp>
        <p:nvSpPr>
          <p:cNvPr id="8" name="Folded Corner 4" descr="A white paper with black border&#10;&#10;AI-generated content may be incorrect.">
            <a:extLst>
              <a:ext uri="{FF2B5EF4-FFF2-40B4-BE49-F238E27FC236}">
                <a16:creationId xmlns:a16="http://schemas.microsoft.com/office/drawing/2014/main" id="{344F5E32-219D-737C-1ECD-D6EB5EDEB2AA}"/>
              </a:ext>
            </a:extLst>
          </p:cNvPr>
          <p:cNvSpPr/>
          <p:nvPr/>
        </p:nvSpPr>
        <p:spPr>
          <a:xfrm>
            <a:off x="3179906" y="4166748"/>
            <a:ext cx="6264710" cy="2130110"/>
          </a:xfrm>
          <a:prstGeom prst="foldedCorner">
            <a:avLst>
              <a:gd name="adj" fmla="val 10994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75001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45720" anchor="t">
            <a:noAutofit/>
          </a:bodyPr>
          <a:lstStyle/>
          <a:p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// Within summit::MaterialConsistencyTest&lt;MaterialType&gt;::TestStress </a:t>
            </a:r>
            <a:br>
              <a:rPr lang="en-US" sz="1200">
                <a:latin typeface="Consolas"/>
                <a:ea typeface="+mn-lt"/>
                <a:cs typeface="+mn-lt"/>
              </a:rPr>
            </a:br>
            <a:br>
              <a:rPr lang="en-US" sz="1200">
                <a:latin typeface="Consolas"/>
                <a:ea typeface="+mn-lt"/>
                <a:cs typeface="+mn-lt"/>
              </a:rPr>
            </a:br>
            <a:r>
              <a:rPr lang="en-US" sz="1200">
                <a:solidFill>
                  <a:srgbClr val="689300"/>
                </a:solidFill>
                <a:latin typeface="Consolas"/>
                <a:ea typeface="+mn-lt"/>
                <a:cs typeface="+mn-lt"/>
              </a:rPr>
              <a:t>std::vector</a:t>
            </a:r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&lt;</a:t>
            </a:r>
            <a:r>
              <a:rPr lang="en-US" sz="1200">
                <a:solidFill>
                  <a:srgbClr val="689300"/>
                </a:solidFill>
                <a:latin typeface="Consolas"/>
                <a:ea typeface="+mn-lt"/>
                <a:cs typeface="+mn-lt"/>
              </a:rPr>
              <a:t>real</a:t>
            </a:r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&gt; </a:t>
            </a:r>
            <a:r>
              <a:rPr lang="en-US" sz="1200">
                <a:solidFill>
                  <a:srgbClr val="DE9C22"/>
                </a:solidFill>
                <a:latin typeface="Consolas"/>
                <a:ea typeface="+mn-lt"/>
                <a:cs typeface="+mn-lt"/>
              </a:rPr>
              <a:t>dq</a:t>
            </a:r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(</a:t>
            </a:r>
            <a:r>
              <a:rPr lang="en-US" sz="1200">
                <a:solidFill>
                  <a:srgbClr val="DE9C22"/>
                </a:solidFill>
                <a:latin typeface="Consolas"/>
                <a:ea typeface="+mn-lt"/>
                <a:cs typeface="+mn-lt"/>
              </a:rPr>
              <a:t>nInt</a:t>
            </a:r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, 0.0);</a:t>
            </a:r>
            <a:endParaRPr lang="en-US" sz="1200">
              <a:solidFill>
                <a:srgbClr val="750014"/>
              </a:solidFill>
              <a:latin typeface="Aptos" panose="020B0004020202020204"/>
              <a:ea typeface="+mn-lt"/>
              <a:cs typeface="+mn-lt"/>
            </a:endParaRPr>
          </a:p>
          <a:p>
            <a:r>
              <a:rPr lang="en-US" sz="1200">
                <a:solidFill>
                  <a:srgbClr val="DE9C22"/>
                </a:solidFill>
                <a:latin typeface="Consolas"/>
                <a:ea typeface="+mn-lt"/>
                <a:cs typeface="+mn-lt"/>
              </a:rPr>
              <a:t>dq</a:t>
            </a:r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[_</a:t>
            </a:r>
            <a:r>
              <a:rPr lang="en-US" sz="1200">
                <a:solidFill>
                  <a:srgbClr val="DE9C22"/>
                </a:solidFill>
                <a:latin typeface="Consolas"/>
                <a:ea typeface="+mn-lt"/>
                <a:cs typeface="+mn-lt"/>
              </a:rPr>
              <a:t>potentialIndex</a:t>
            </a:r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] = 1.0;</a:t>
            </a:r>
          </a:p>
          <a:p>
            <a:endParaRPr lang="en-US" sz="1200">
              <a:solidFill>
                <a:srgbClr val="750014"/>
              </a:solidFill>
              <a:latin typeface="Consolas"/>
            </a:endParaRPr>
          </a:p>
          <a:p>
            <a:r>
              <a:rPr lang="en-US" sz="1200">
                <a:solidFill>
                  <a:srgbClr val="0D00FF"/>
                </a:solidFill>
                <a:latin typeface="Consolas"/>
                <a:ea typeface="+mn-lt"/>
                <a:cs typeface="+mn-lt"/>
              </a:rPr>
              <a:t>__enzyme_autodiff</a:t>
            </a:r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&lt;</a:t>
            </a:r>
            <a:r>
              <a:rPr lang="en-US" sz="1200">
                <a:solidFill>
                  <a:srgbClr val="689300"/>
                </a:solidFill>
                <a:latin typeface="Consolas"/>
                <a:ea typeface="+mn-lt"/>
                <a:cs typeface="+mn-lt"/>
              </a:rPr>
              <a:t>void</a:t>
            </a:r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&gt;((</a:t>
            </a:r>
            <a:r>
              <a:rPr lang="en-US" sz="1200">
                <a:solidFill>
                  <a:srgbClr val="689300"/>
                </a:solidFill>
                <a:latin typeface="Consolas"/>
                <a:ea typeface="+mn-lt"/>
                <a:cs typeface="+mn-lt"/>
              </a:rPr>
              <a:t>void</a:t>
            </a:r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*)</a:t>
            </a:r>
            <a:r>
              <a:rPr lang="en-US" sz="1200">
                <a:solidFill>
                  <a:srgbClr val="0D00FF"/>
                </a:solidFill>
                <a:latin typeface="Consolas"/>
                <a:ea typeface="+mn-lt"/>
                <a:cs typeface="+mn-lt"/>
              </a:rPr>
              <a:t>wrap_Constitutive</a:t>
            </a:r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&lt;</a:t>
            </a:r>
            <a:r>
              <a:rPr lang="en-US" sz="1200">
                <a:solidFill>
                  <a:srgbClr val="689300"/>
                </a:solidFill>
                <a:latin typeface="Consolas"/>
                <a:ea typeface="+mn-lt"/>
                <a:cs typeface="+mn-lt"/>
              </a:rPr>
              <a:t>MaterialType</a:t>
            </a:r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&gt;,</a:t>
            </a:r>
          </a:p>
          <a:p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                        enzyme_const, &amp;_</a:t>
            </a:r>
            <a:r>
              <a:rPr lang="en-US" sz="1200">
                <a:solidFill>
                  <a:srgbClr val="DE9C22"/>
                </a:solidFill>
                <a:latin typeface="Consolas"/>
                <a:ea typeface="+mn-lt"/>
                <a:cs typeface="+mn-lt"/>
              </a:rPr>
              <a:t>material</a:t>
            </a:r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,</a:t>
            </a:r>
          </a:p>
          <a:p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                        enzyme_const, </a:t>
            </a:r>
            <a:r>
              <a:rPr lang="en-US" sz="1200">
                <a:solidFill>
                  <a:srgbClr val="DE9C22"/>
                </a:solidFill>
                <a:latin typeface="Consolas"/>
                <a:ea typeface="+mn-lt"/>
                <a:cs typeface="+mn-lt"/>
              </a:rPr>
              <a:t>F0</a:t>
            </a:r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,</a:t>
            </a:r>
          </a:p>
          <a:p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                        enzyme_dup, </a:t>
            </a:r>
            <a:r>
              <a:rPr lang="en-US" sz="1200">
                <a:solidFill>
                  <a:srgbClr val="DE9C22"/>
                </a:solidFill>
                <a:latin typeface="Consolas"/>
                <a:ea typeface="+mn-lt"/>
                <a:cs typeface="+mn-lt"/>
              </a:rPr>
              <a:t>F</a:t>
            </a:r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, </a:t>
            </a:r>
            <a:r>
              <a:rPr lang="en-US" sz="1200">
                <a:solidFill>
                  <a:srgbClr val="DE9C22"/>
                </a:solidFill>
                <a:latin typeface="Consolas"/>
                <a:ea typeface="+mn-lt"/>
                <a:cs typeface="+mn-lt"/>
              </a:rPr>
              <a:t>P_enz</a:t>
            </a:r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,</a:t>
            </a:r>
          </a:p>
          <a:p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                        enzyme_const, </a:t>
            </a:r>
            <a:r>
              <a:rPr lang="en-US" sz="1200">
                <a:solidFill>
                  <a:srgbClr val="DE9C22"/>
                </a:solidFill>
                <a:latin typeface="Consolas"/>
                <a:ea typeface="+mn-lt"/>
                <a:cs typeface="+mn-lt"/>
              </a:rPr>
              <a:t>P</a:t>
            </a:r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,</a:t>
            </a:r>
          </a:p>
          <a:p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                        enzyme_dupnoneed, </a:t>
            </a:r>
            <a:r>
              <a:rPr lang="en-US" sz="1200">
                <a:solidFill>
                  <a:srgbClr val="9900F8"/>
                </a:solidFill>
                <a:latin typeface="Consolas"/>
                <a:ea typeface="+mn-lt"/>
                <a:cs typeface="+mn-lt"/>
              </a:rPr>
              <a:t>nullptr</a:t>
            </a:r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, </a:t>
            </a:r>
            <a:r>
              <a:rPr lang="en-US" sz="1200">
                <a:solidFill>
                  <a:srgbClr val="DE9C22"/>
                </a:solidFill>
                <a:latin typeface="Consolas"/>
                <a:ea typeface="+mn-lt"/>
                <a:cs typeface="+mn-lt"/>
              </a:rPr>
              <a:t>dq</a:t>
            </a:r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.</a:t>
            </a:r>
            <a:r>
              <a:rPr lang="en-US" sz="1200">
                <a:solidFill>
                  <a:srgbClr val="0D00FF"/>
                </a:solidFill>
                <a:latin typeface="Consolas"/>
                <a:ea typeface="+mn-lt"/>
                <a:cs typeface="+mn-lt"/>
              </a:rPr>
              <a:t>data</a:t>
            </a:r>
            <a:r>
              <a:rPr lang="en-US" sz="1200">
                <a:solidFill>
                  <a:srgbClr val="750014"/>
                </a:solidFill>
                <a:latin typeface="Consolas"/>
                <a:ea typeface="+mn-lt"/>
                <a:cs typeface="+mn-lt"/>
              </a:rPr>
              <a:t>());</a:t>
            </a:r>
            <a:endParaRPr lang="en-US" sz="1200">
              <a:latin typeface="Consolas"/>
            </a:endParaRPr>
          </a:p>
        </p:txBody>
      </p:sp>
      <p:pic>
        <p:nvPicPr>
          <p:cNvPr id="3" name="Picture 2" descr="A red and black logo&#10;&#10;AI-generated content may be incorrect.">
            <a:extLst>
              <a:ext uri="{FF2B5EF4-FFF2-40B4-BE49-F238E27FC236}">
                <a16:creationId xmlns:a16="http://schemas.microsoft.com/office/drawing/2014/main" id="{D39AD679-77C7-1096-0F2C-1DB8C9D282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9349" y="3072726"/>
            <a:ext cx="1944943" cy="69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80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C49C2-C425-905F-4149-C526678F0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9AB17-4691-2D07-ECE9-FD4B37281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>
                <a:latin typeface="Helvetica Neue Medium"/>
              </a:rPr>
              <a:t>High-Level Structure of Scientific Code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6C26E-F2FA-132E-7EA5-FC1F903B65C4}"/>
              </a:ext>
            </a:extLst>
          </p:cNvPr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F7C057A-B2D5-1241-A6C1-508C9907B8E9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7A791-7383-2422-2E11-B2F46826E38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322388"/>
            <a:ext cx="5389563" cy="54340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/>
              <a:t>Multi-Physics code has structure that would be amenable to optimization</a:t>
            </a:r>
          </a:p>
          <a:p>
            <a:pPr marL="0" indent="0">
              <a:buNone/>
            </a:pPr>
            <a:endParaRPr lang="en-US"/>
          </a:p>
          <a:p>
            <a:pPr marL="457200" indent="-457200"/>
            <a:r>
              <a:rPr lang="en-US"/>
              <a:t>Mainstream compilers cannot perform these optimizations</a:t>
            </a:r>
            <a:br>
              <a:rPr lang="en-US"/>
            </a:br>
            <a:endParaRPr lang="en-US"/>
          </a:p>
          <a:p>
            <a:pPr marL="457200" indent="-457200"/>
            <a:r>
              <a:rPr lang="en-US"/>
              <a:t>High-level optimizations are critical to derivative (and primal) performance</a:t>
            </a:r>
          </a:p>
          <a:p>
            <a:pPr marL="457200" indent="-457200"/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6C7E57-CFEB-0644-8DB8-A606FD68699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145" y="5581968"/>
            <a:ext cx="2998903" cy="730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DBB493E7-FB20-D51D-8901-A9DF1651C2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97588" y="1087495"/>
                <a:ext cx="3085395" cy="99033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2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2000"/>
              </a:p>
              <a:p>
                <a:pPr marL="0" indent="0">
                  <a:buFont typeface="Arial"/>
                  <a:buNone/>
                </a:pPr>
                <a:endParaRPr lang="en-US" sz="2000"/>
              </a:p>
              <a:p>
                <a:pPr marL="0" indent="0">
                  <a:buFont typeface="Arial"/>
                  <a:buNone/>
                </a:pPr>
                <a:endParaRPr lang="en-US" sz="200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DBB493E7-FB20-D51D-8901-A9DF1651C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588" y="1087495"/>
                <a:ext cx="3085395" cy="990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06733B8D-F28B-68A3-0A7D-A07F8902B2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73034" y="1072286"/>
                <a:ext cx="3318966" cy="99033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6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2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Helvetica"/>
                    <a:ea typeface="+mn-ea"/>
                    <a:cs typeface="Helvetica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𝑁𝑔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06733B8D-F28B-68A3-0A7D-A07F8902B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3034" y="1072286"/>
                <a:ext cx="3318966" cy="990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>
            <a:extLst>
              <a:ext uri="{FF2B5EF4-FFF2-40B4-BE49-F238E27FC236}">
                <a16:creationId xmlns:a16="http://schemas.microsoft.com/office/drawing/2014/main" id="{AABDA3E4-6CEB-3515-89F8-D9E6B6A45A7B}"/>
              </a:ext>
            </a:extLst>
          </p:cNvPr>
          <p:cNvSpPr/>
          <p:nvPr/>
        </p:nvSpPr>
        <p:spPr>
          <a:xfrm>
            <a:off x="8185194" y="1323120"/>
            <a:ext cx="825190" cy="356839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utoShape 2" descr="Parchment">
            <a:extLst>
              <a:ext uri="{FF2B5EF4-FFF2-40B4-BE49-F238E27FC236}">
                <a16:creationId xmlns:a16="http://schemas.microsoft.com/office/drawing/2014/main" id="{4FB9C4A4-7A87-1D1A-6912-BEE390B0C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4155" y="2312332"/>
            <a:ext cx="3937390" cy="2637263"/>
          </a:xfrm>
          <a:prstGeom prst="foldedCorner">
            <a:avLst>
              <a:gd name="adj" fmla="val 12500"/>
            </a:avLst>
          </a:prstGeom>
          <a:blipFill rotWithShape="1">
            <a:blip r:embed="rId5"/>
            <a:tile tx="0" ty="0" sx="100000" sy="100000" flip="none" algn="tl"/>
          </a:blip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anchor="t" anchorCtr="0"/>
          <a:lstStyle/>
          <a:p>
            <a:pPr defTabSz="171450">
              <a:tabLst>
                <a:tab pos="185738" algn="l"/>
                <a:tab pos="371475" algn="l"/>
                <a:tab pos="561975" algn="l"/>
                <a:tab pos="747713" algn="l"/>
                <a:tab pos="933450" algn="l"/>
                <a:tab pos="1123950" algn="l"/>
                <a:tab pos="1309688" algn="l"/>
                <a:tab pos="1500188" algn="l"/>
                <a:tab pos="1685925" algn="l"/>
                <a:tab pos="1871663" algn="l"/>
                <a:tab pos="2062163" algn="l"/>
                <a:tab pos="2247900" algn="l"/>
              </a:tabLst>
              <a:defRPr sz="3800">
                <a:solidFill>
                  <a:srgbClr val="7AA1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lang="en-US" sz="1600">
                <a:solidFill>
                  <a:srgbClr val="4F8F00"/>
                </a:solidFill>
              </a:rPr>
              <a:t>void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1233FF"/>
                </a:solidFill>
              </a:rPr>
              <a:t>norm</a:t>
            </a:r>
            <a:r>
              <a:rPr lang="en-US" sz="1600">
                <a:solidFill>
                  <a:srgbClr val="77341F"/>
                </a:solidFill>
              </a:rPr>
              <a:t>(</a:t>
            </a:r>
            <a:r>
              <a:rPr lang="en-US" sz="1600">
                <a:solidFill>
                  <a:srgbClr val="4F8F00"/>
                </a:solidFill>
              </a:rPr>
              <a:t>double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C59700"/>
                </a:solidFill>
              </a:rPr>
              <a:t>n</a:t>
            </a:r>
            <a:r>
              <a:rPr lang="en-US" sz="1600">
                <a:solidFill>
                  <a:srgbClr val="77341F"/>
                </a:solidFill>
              </a:rPr>
              <a:t>, </a:t>
            </a:r>
            <a:r>
              <a:rPr lang="en-US" sz="1600">
                <a:solidFill>
                  <a:srgbClr val="4F8F00"/>
                </a:solidFill>
              </a:rPr>
              <a:t>double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C59700"/>
                </a:solidFill>
              </a:rPr>
              <a:t>u</a:t>
            </a:r>
            <a:r>
              <a:rPr lang="en-US" sz="1600">
                <a:solidFill>
                  <a:srgbClr val="77341F"/>
                </a:solidFill>
              </a:rPr>
              <a:t>) {</a:t>
            </a:r>
          </a:p>
          <a:p>
            <a:pPr defTabSz="171450">
              <a:tabLst>
                <a:tab pos="133350" algn="l"/>
                <a:tab pos="266700" algn="l"/>
                <a:tab pos="400050" algn="l"/>
                <a:tab pos="533400" algn="l"/>
                <a:tab pos="666750" algn="l"/>
                <a:tab pos="800100" algn="l"/>
                <a:tab pos="933450" algn="l"/>
                <a:tab pos="1066800" algn="l"/>
                <a:tab pos="1200150" algn="l"/>
                <a:tab pos="1333500" algn="l"/>
                <a:tab pos="1466850" algn="l"/>
                <a:tab pos="1600200" algn="l"/>
              </a:tabLst>
              <a:defRPr sz="3800">
                <a:solidFill>
                  <a:srgbClr val="AC37FA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lang="en-US" sz="1600">
                <a:solidFill>
                  <a:srgbClr val="000000"/>
                </a:solidFill>
              </a:rPr>
              <a:t>  </a:t>
            </a:r>
            <a:r>
              <a:rPr lang="en-US" sz="1600"/>
              <a:t>struct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 err="1">
                <a:solidFill>
                  <a:srgbClr val="7AA100"/>
                </a:solidFill>
              </a:rPr>
              <a:t>args_t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 err="1">
                <a:solidFill>
                  <a:srgbClr val="C59700"/>
                </a:solidFill>
              </a:rPr>
              <a:t>args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515151"/>
                </a:solidFill>
              </a:rPr>
              <a:t>=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77341F"/>
                </a:solidFill>
              </a:rPr>
              <a:t>{</a:t>
            </a:r>
            <a:r>
              <a:rPr lang="en-US" sz="1600">
                <a:solidFill>
                  <a:srgbClr val="000000"/>
                </a:solidFill>
              </a:rPr>
              <a:t> &amp;</a:t>
            </a:r>
            <a:r>
              <a:rPr lang="en-US" sz="1600">
                <a:solidFill>
                  <a:srgbClr val="C59700"/>
                </a:solidFill>
              </a:rPr>
              <a:t>out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77341F"/>
                </a:solidFill>
              </a:rPr>
              <a:t>};</a:t>
            </a:r>
            <a:endParaRPr lang="en-US" sz="1600">
              <a:solidFill>
                <a:srgbClr val="000000"/>
              </a:solidFill>
            </a:endParaRPr>
          </a:p>
          <a:p>
            <a:pPr defTabSz="171450">
              <a:tabLst>
                <a:tab pos="133350" algn="l"/>
                <a:tab pos="266700" algn="l"/>
                <a:tab pos="400050" algn="l"/>
                <a:tab pos="533400" algn="l"/>
                <a:tab pos="666750" algn="l"/>
                <a:tab pos="800100" algn="l"/>
                <a:tab pos="933450" algn="l"/>
                <a:tab pos="1066800" algn="l"/>
                <a:tab pos="1200150" algn="l"/>
                <a:tab pos="1333500" algn="l"/>
                <a:tab pos="1466850" algn="l"/>
                <a:tab pos="1600200" algn="l"/>
              </a:tabLst>
              <a:defRPr sz="3800">
                <a:solidFill>
                  <a:srgbClr val="77341F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lang="en-US" sz="1600">
                <a:solidFill>
                  <a:srgbClr val="000000"/>
                </a:solidFill>
              </a:rPr>
              <a:t>  </a:t>
            </a:r>
            <a:r>
              <a:rPr lang="en-US" sz="1600"/>
              <a:t>__</a:t>
            </a:r>
            <a:r>
              <a:rPr lang="en-US" sz="1600" err="1"/>
              <a:t>odeint_run</a:t>
            </a:r>
            <a:r>
              <a:rPr lang="en-US" sz="1600"/>
              <a:t>(</a:t>
            </a:r>
            <a:r>
              <a:rPr lang="en-US" sz="1600">
                <a:solidFill>
                  <a:srgbClr val="1B32F5"/>
                </a:solidFill>
              </a:rPr>
              <a:t>body</a:t>
            </a:r>
            <a:r>
              <a:rPr lang="en-US" sz="1600"/>
              <a:t>,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 err="1">
                <a:solidFill>
                  <a:srgbClr val="C59700"/>
                </a:solidFill>
              </a:rPr>
              <a:t>args</a:t>
            </a:r>
            <a:r>
              <a:rPr lang="en-US" sz="1600"/>
              <a:t>,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/>
              <a:t>0,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C59700"/>
                </a:solidFill>
              </a:rPr>
              <a:t>n</a:t>
            </a:r>
            <a:r>
              <a:rPr lang="en-US" sz="1600"/>
              <a:t>);</a:t>
            </a:r>
          </a:p>
          <a:p>
            <a:pPr defTabSz="171450">
              <a:tabLst>
                <a:tab pos="185738" algn="l"/>
                <a:tab pos="371475" algn="l"/>
                <a:tab pos="561975" algn="l"/>
                <a:tab pos="747713" algn="l"/>
                <a:tab pos="933450" algn="l"/>
                <a:tab pos="1123950" algn="l"/>
                <a:tab pos="1309688" algn="l"/>
                <a:tab pos="1500188" algn="l"/>
                <a:tab pos="1685925" algn="l"/>
                <a:tab pos="1871663" algn="l"/>
                <a:tab pos="2062163" algn="l"/>
                <a:tab pos="2247900" algn="l"/>
              </a:tabLst>
              <a:defRPr sz="3800">
                <a:solidFill>
                  <a:srgbClr val="77341F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lang="en-US" sz="1600"/>
              <a:t>}</a:t>
            </a:r>
          </a:p>
          <a:p>
            <a:pPr defTabSz="171450">
              <a:tabLst>
                <a:tab pos="185738" algn="l"/>
                <a:tab pos="371475" algn="l"/>
                <a:tab pos="561975" algn="l"/>
                <a:tab pos="747713" algn="l"/>
                <a:tab pos="933450" algn="l"/>
                <a:tab pos="1123950" algn="l"/>
                <a:tab pos="1309688" algn="l"/>
                <a:tab pos="1500188" algn="l"/>
                <a:tab pos="1685925" algn="l"/>
                <a:tab pos="1871663" algn="l"/>
                <a:tab pos="2062163" algn="l"/>
                <a:tab pos="2247900" algn="l"/>
              </a:tabLst>
              <a:defRPr sz="3800">
                <a:solidFill>
                  <a:srgbClr val="77341F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endParaRPr lang="en-US" sz="1600"/>
          </a:p>
          <a:p>
            <a:pPr defTabSz="171450">
              <a:tabLst>
                <a:tab pos="133350" algn="l"/>
                <a:tab pos="266700" algn="l"/>
                <a:tab pos="400050" algn="l"/>
                <a:tab pos="533400" algn="l"/>
                <a:tab pos="666750" algn="l"/>
                <a:tab pos="800100" algn="l"/>
                <a:tab pos="933450" algn="l"/>
                <a:tab pos="1066800" algn="l"/>
                <a:tab pos="1200150" algn="l"/>
                <a:tab pos="1333500" algn="l"/>
                <a:tab pos="1466850" algn="l"/>
                <a:tab pos="1600200" algn="l"/>
              </a:tabLst>
              <a:defRPr sz="3800">
                <a:solidFill>
                  <a:srgbClr val="1233FF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lang="en-US" sz="1600">
                <a:solidFill>
                  <a:srgbClr val="7AA100"/>
                </a:solidFill>
              </a:rPr>
              <a:t>double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/>
              <a:t>body</a:t>
            </a:r>
            <a:r>
              <a:rPr lang="en-US" sz="1600">
                <a:solidFill>
                  <a:srgbClr val="77341F"/>
                </a:solidFill>
              </a:rPr>
              <a:t>(</a:t>
            </a:r>
            <a:r>
              <a:rPr lang="en-US" sz="1600" err="1">
                <a:solidFill>
                  <a:srgbClr val="7AA100"/>
                </a:solidFill>
              </a:rPr>
              <a:t>args_t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 err="1">
                <a:solidFill>
                  <a:srgbClr val="C59700"/>
                </a:solidFill>
              </a:rPr>
              <a:t>args</a:t>
            </a:r>
            <a:r>
              <a:rPr lang="en-US" sz="1600">
                <a:solidFill>
                  <a:srgbClr val="77341F"/>
                </a:solidFill>
              </a:rPr>
              <a:t>,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7AA100"/>
                </a:solidFill>
              </a:rPr>
              <a:t>double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C59700"/>
                </a:solidFill>
              </a:rPr>
              <a:t>x</a:t>
            </a:r>
            <a:r>
              <a:rPr lang="en-US" sz="1600">
                <a:solidFill>
                  <a:srgbClr val="77341F"/>
                </a:solidFill>
              </a:rPr>
              <a:t>)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77341F"/>
                </a:solidFill>
              </a:rPr>
              <a:t>{</a:t>
            </a:r>
            <a:endParaRPr lang="en-US" sz="1600">
              <a:solidFill>
                <a:srgbClr val="000000"/>
              </a:solidFill>
            </a:endParaRPr>
          </a:p>
          <a:p>
            <a:pPr defTabSz="171450">
              <a:tabLst>
                <a:tab pos="133350" algn="l"/>
                <a:tab pos="266700" algn="l"/>
                <a:tab pos="400050" algn="l"/>
                <a:tab pos="533400" algn="l"/>
                <a:tab pos="666750" algn="l"/>
                <a:tab pos="800100" algn="l"/>
                <a:tab pos="933450" algn="l"/>
                <a:tab pos="1066800" algn="l"/>
                <a:tab pos="1200150" algn="l"/>
                <a:tab pos="1333500" algn="l"/>
                <a:tab pos="1466850" algn="l"/>
                <a:tab pos="1600200" algn="l"/>
              </a:tabLst>
              <a:defRPr sz="3800">
                <a:solidFill>
                  <a:srgbClr val="7AA1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lang="en-US" sz="1600">
                <a:solidFill>
                  <a:srgbClr val="000000"/>
                </a:solidFill>
              </a:rPr>
              <a:t>  </a:t>
            </a:r>
            <a:r>
              <a:rPr lang="en-US" sz="1600"/>
              <a:t>double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C59700"/>
                </a:solidFill>
              </a:rPr>
              <a:t>u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515151"/>
                </a:solidFill>
              </a:rPr>
              <a:t>=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515151"/>
                </a:solidFill>
              </a:rPr>
              <a:t>*</a:t>
            </a:r>
            <a:r>
              <a:rPr lang="en-US" sz="1600" err="1">
                <a:solidFill>
                  <a:srgbClr val="C59700"/>
                </a:solidFill>
              </a:rPr>
              <a:t>args</a:t>
            </a:r>
            <a:r>
              <a:rPr lang="en-US" sz="1600" err="1">
                <a:solidFill>
                  <a:srgbClr val="515151"/>
                </a:solidFill>
              </a:rPr>
              <a:t>.</a:t>
            </a:r>
            <a:r>
              <a:rPr lang="en-US" sz="1600" err="1">
                <a:solidFill>
                  <a:srgbClr val="C59700"/>
                </a:solidFill>
              </a:rPr>
              <a:t>out</a:t>
            </a:r>
            <a:r>
              <a:rPr lang="en-US" sz="1600">
                <a:solidFill>
                  <a:srgbClr val="77341F"/>
                </a:solidFill>
              </a:rPr>
              <a:t>;</a:t>
            </a:r>
            <a:endParaRPr lang="en-US" sz="1600">
              <a:solidFill>
                <a:srgbClr val="AC37FA"/>
              </a:solidFill>
            </a:endParaRPr>
          </a:p>
          <a:p>
            <a:pPr defTabSz="171450">
              <a:tabLst>
                <a:tab pos="133350" algn="l"/>
                <a:tab pos="266700" algn="l"/>
                <a:tab pos="400050" algn="l"/>
                <a:tab pos="533400" algn="l"/>
                <a:tab pos="666750" algn="l"/>
                <a:tab pos="800100" algn="l"/>
                <a:tab pos="933450" algn="l"/>
                <a:tab pos="1066800" algn="l"/>
                <a:tab pos="1200150" algn="l"/>
                <a:tab pos="1333500" algn="l"/>
                <a:tab pos="1466850" algn="l"/>
                <a:tab pos="1600200" algn="l"/>
              </a:tabLst>
              <a:defRPr sz="3800">
                <a:solidFill>
                  <a:srgbClr val="7AA100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lang="en-US" sz="1600">
                <a:solidFill>
                  <a:srgbClr val="AC37FA"/>
                </a:solidFill>
              </a:rPr>
              <a:t>  return </a:t>
            </a:r>
            <a:r>
              <a:rPr lang="en-US" sz="1600">
                <a:solidFill>
                  <a:srgbClr val="1233FF"/>
                </a:solidFill>
              </a:rPr>
              <a:t> f</a:t>
            </a:r>
            <a:r>
              <a:rPr lang="en-US" sz="1600">
                <a:solidFill>
                  <a:srgbClr val="77341F"/>
                </a:solidFill>
              </a:rPr>
              <a:t>(</a:t>
            </a:r>
            <a:r>
              <a:rPr lang="en-US" sz="1600">
                <a:solidFill>
                  <a:srgbClr val="C59700"/>
                </a:solidFill>
              </a:rPr>
              <a:t>x</a:t>
            </a:r>
            <a:r>
              <a:rPr lang="en-US" sz="1600">
                <a:solidFill>
                  <a:srgbClr val="77341F"/>
                </a:solidFill>
              </a:rPr>
              <a:t>,</a:t>
            </a:r>
            <a:r>
              <a:rPr lang="en-US" sz="1600"/>
              <a:t> </a:t>
            </a:r>
            <a:r>
              <a:rPr lang="en-US" sz="1600">
                <a:solidFill>
                  <a:srgbClr val="C59700"/>
                </a:solidFill>
              </a:rPr>
              <a:t>u</a:t>
            </a:r>
            <a:r>
              <a:rPr lang="en-US" sz="1600">
                <a:solidFill>
                  <a:srgbClr val="77341F"/>
                </a:solidFill>
              </a:rPr>
              <a:t>) +</a:t>
            </a:r>
            <a:br>
              <a:rPr lang="en-US" sz="1600"/>
            </a:br>
            <a:r>
              <a:rPr lang="en-US" sz="1600"/>
              <a:t>                 </a:t>
            </a:r>
            <a:r>
              <a:rPr lang="en-US" sz="1600">
                <a:solidFill>
                  <a:srgbClr val="1233FF"/>
                </a:solidFill>
              </a:rPr>
              <a:t>g</a:t>
            </a:r>
            <a:r>
              <a:rPr lang="en-US" sz="1600">
                <a:solidFill>
                  <a:srgbClr val="77341F"/>
                </a:solidFill>
              </a:rPr>
              <a:t>(</a:t>
            </a:r>
            <a:r>
              <a:rPr lang="en-US" sz="1600">
                <a:solidFill>
                  <a:srgbClr val="C59700"/>
                </a:solidFill>
              </a:rPr>
              <a:t>u</a:t>
            </a:r>
            <a:r>
              <a:rPr lang="en-US" sz="1600">
                <a:solidFill>
                  <a:srgbClr val="77341F"/>
                </a:solidFill>
              </a:rPr>
              <a:t>);</a:t>
            </a:r>
            <a:r>
              <a:rPr lang="en-US" sz="1600">
                <a:solidFill>
                  <a:srgbClr val="AC37FA"/>
                </a:solidFill>
              </a:rPr>
              <a:t> </a:t>
            </a:r>
            <a:endParaRPr lang="en-US" sz="1600">
              <a:solidFill>
                <a:srgbClr val="000000"/>
              </a:solidFill>
            </a:endParaRPr>
          </a:p>
          <a:p>
            <a:pPr defTabSz="171450">
              <a:tabLst>
                <a:tab pos="133350" algn="l"/>
                <a:tab pos="266700" algn="l"/>
                <a:tab pos="400050" algn="l"/>
                <a:tab pos="533400" algn="l"/>
                <a:tab pos="666750" algn="l"/>
                <a:tab pos="800100" algn="l"/>
                <a:tab pos="933450" algn="l"/>
                <a:tab pos="1066800" algn="l"/>
                <a:tab pos="1200150" algn="l"/>
                <a:tab pos="1333500" algn="l"/>
                <a:tab pos="1466850" algn="l"/>
                <a:tab pos="1600200" algn="l"/>
              </a:tabLst>
              <a:defRPr sz="3800">
                <a:solidFill>
                  <a:srgbClr val="77341F"/>
                </a:solidFill>
                <a:latin typeface="Inconsolata"/>
                <a:ea typeface="Inconsolata"/>
                <a:cs typeface="Inconsolata"/>
                <a:sym typeface="Inconsolata"/>
              </a:defRPr>
            </a:pPr>
            <a:r>
              <a:rPr lang="en-US" sz="1600"/>
              <a:t>}</a:t>
            </a:r>
          </a:p>
        </p:txBody>
      </p:sp>
      <p:sp>
        <p:nvSpPr>
          <p:cNvPr id="18" name="Connection Line">
            <a:extLst>
              <a:ext uri="{FF2B5EF4-FFF2-40B4-BE49-F238E27FC236}">
                <a16:creationId xmlns:a16="http://schemas.microsoft.com/office/drawing/2014/main" id="{DDE66AA1-B3BE-6689-56E4-64FFB22BAEBF}"/>
              </a:ext>
            </a:extLst>
          </p:cNvPr>
          <p:cNvSpPr/>
          <p:nvPr/>
        </p:nvSpPr>
        <p:spPr>
          <a:xfrm>
            <a:off x="9626318" y="2768093"/>
            <a:ext cx="1222224" cy="1466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857" h="21600" extrusionOk="0">
                <a:moveTo>
                  <a:pt x="0" y="21600"/>
                </a:moveTo>
                <a:cubicBezTo>
                  <a:pt x="18039" y="17121"/>
                  <a:pt x="21600" y="9921"/>
                  <a:pt x="10684" y="0"/>
                </a:cubicBezTo>
              </a:path>
            </a:pathLst>
          </a:cu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19" name="X">
            <a:extLst>
              <a:ext uri="{FF2B5EF4-FFF2-40B4-BE49-F238E27FC236}">
                <a16:creationId xmlns:a16="http://schemas.microsoft.com/office/drawing/2014/main" id="{1ACFBCFD-D9A7-7E59-F7B3-EF13826E72E3}"/>
              </a:ext>
            </a:extLst>
          </p:cNvPr>
          <p:cNvSpPr txBox="1"/>
          <p:nvPr/>
        </p:nvSpPr>
        <p:spPr>
          <a:xfrm>
            <a:off x="10613048" y="3267521"/>
            <a:ext cx="423193" cy="730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12000" b="1">
                <a:solidFill>
                  <a:srgbClr val="F6412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450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267574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1B96C-6D35-05F8-83C7-EDF1AD833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AF2ED-3445-4134-93AE-7A2CE85CB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Challenges of Scaling </a:t>
            </a:r>
            <a:r>
              <a:rPr lang="en-US" dirty="0" err="1"/>
              <a:t>MultiPhysics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8C287C-93A2-2AB0-18C5-B06AD274F5D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speed up </a:t>
            </a:r>
            <a:r>
              <a:rPr lang="en-US" b="1" dirty="0"/>
              <a:t>solvers</a:t>
            </a:r>
            <a:r>
              <a:rPr lang="en-US" dirty="0"/>
              <a:t>?</a:t>
            </a:r>
          </a:p>
          <a:p>
            <a:r>
              <a:rPr lang="en-US" dirty="0"/>
              <a:t>How do we take advantage of (distributed) </a:t>
            </a:r>
            <a:r>
              <a:rPr lang="en-US" b="1" dirty="0"/>
              <a:t>GPUs</a:t>
            </a:r>
            <a:r>
              <a:rPr lang="en-US" dirty="0"/>
              <a:t>?</a:t>
            </a:r>
          </a:p>
          <a:p>
            <a:r>
              <a:rPr lang="en-US" dirty="0"/>
              <a:t>How can FEM software leverage </a:t>
            </a:r>
            <a:r>
              <a:rPr lang="en-US" b="1" dirty="0"/>
              <a:t>ML infrastructure</a:t>
            </a:r>
            <a:r>
              <a:rPr lang="en-US" dirty="0"/>
              <a:t>?</a:t>
            </a:r>
          </a:p>
          <a:p>
            <a:r>
              <a:rPr lang="en-US" dirty="0"/>
              <a:t>How do we improve </a:t>
            </a:r>
            <a:r>
              <a:rPr lang="en-US" b="1" dirty="0"/>
              <a:t>derivatives</a:t>
            </a:r>
            <a:r>
              <a:rPr lang="en-US" dirty="0"/>
              <a:t> and </a:t>
            </a:r>
            <a:r>
              <a:rPr lang="en-US" b="1" dirty="0"/>
              <a:t>floating-point performance</a:t>
            </a:r>
            <a:r>
              <a:rPr lang="en-US" dirty="0"/>
              <a:t>?</a:t>
            </a:r>
          </a:p>
          <a:p>
            <a:r>
              <a:rPr lang="en-US" dirty="0"/>
              <a:t>How do we apply new insights to </a:t>
            </a:r>
            <a:r>
              <a:rPr lang="en-US" b="1" dirty="0"/>
              <a:t>legacy</a:t>
            </a:r>
            <a:r>
              <a:rPr lang="en-US" dirty="0"/>
              <a:t> software?</a:t>
            </a:r>
          </a:p>
        </p:txBody>
      </p:sp>
    </p:spTree>
    <p:extLst>
      <p:ext uri="{BB962C8B-B14F-4D97-AF65-F5344CB8AC3E}">
        <p14:creationId xmlns:p14="http://schemas.microsoft.com/office/powerpoint/2010/main" val="707075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FF960-1FD6-5759-125E-CA2D3D5C3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7667A-41E9-9BED-6867-D245A485B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Challenges of Scaling </a:t>
            </a:r>
            <a:r>
              <a:rPr lang="en-US" dirty="0" err="1"/>
              <a:t>MultiPhysics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E255B7B-3346-D7C0-31D2-BD872C4D655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speed up </a:t>
            </a:r>
            <a:r>
              <a:rPr lang="en-US" b="1" dirty="0"/>
              <a:t>solvers</a:t>
            </a:r>
            <a:r>
              <a:rPr lang="en-US" dirty="0"/>
              <a:t>?</a:t>
            </a:r>
          </a:p>
          <a:p>
            <a:r>
              <a:rPr lang="en-US" dirty="0"/>
              <a:t>How do we take advantage of (distributed) </a:t>
            </a:r>
            <a:r>
              <a:rPr lang="en-US" b="1" dirty="0"/>
              <a:t>GPUs</a:t>
            </a:r>
            <a:r>
              <a:rPr lang="en-US" dirty="0"/>
              <a:t>?</a:t>
            </a:r>
          </a:p>
          <a:p>
            <a:r>
              <a:rPr lang="en-US" dirty="0"/>
              <a:t>How can FEM software leverage </a:t>
            </a:r>
            <a:r>
              <a:rPr lang="en-US" b="1" dirty="0"/>
              <a:t>ML infrastructure</a:t>
            </a:r>
            <a:r>
              <a:rPr lang="en-US" dirty="0"/>
              <a:t>?</a:t>
            </a:r>
          </a:p>
          <a:p>
            <a:r>
              <a:rPr lang="en-US" dirty="0"/>
              <a:t>How do we improve </a:t>
            </a:r>
            <a:r>
              <a:rPr lang="en-US" b="1" dirty="0"/>
              <a:t>derivatives</a:t>
            </a:r>
            <a:r>
              <a:rPr lang="en-US" dirty="0"/>
              <a:t> and </a:t>
            </a:r>
            <a:r>
              <a:rPr lang="en-US" b="1" dirty="0"/>
              <a:t>floating-point performance</a:t>
            </a:r>
            <a:r>
              <a:rPr lang="en-US" dirty="0"/>
              <a:t>?</a:t>
            </a:r>
          </a:p>
          <a:p>
            <a:r>
              <a:rPr lang="en-US" dirty="0"/>
              <a:t>How do we apply new insights to </a:t>
            </a:r>
            <a:r>
              <a:rPr lang="en-US" b="1" dirty="0"/>
              <a:t>legacy</a:t>
            </a:r>
            <a:r>
              <a:rPr lang="en-US" dirty="0"/>
              <a:t> software?</a:t>
            </a:r>
          </a:p>
          <a:p>
            <a:endParaRPr lang="en-US" dirty="0"/>
          </a:p>
          <a:p>
            <a:r>
              <a:rPr lang="en-US" dirty="0"/>
              <a:t>Automation through compiler technology</a:t>
            </a:r>
          </a:p>
          <a:p>
            <a:r>
              <a:rPr lang="en-US" dirty="0"/>
              <a:t>Retain high-level properties throughout the software stack</a:t>
            </a:r>
          </a:p>
          <a:p>
            <a:r>
              <a:rPr lang="en-US" dirty="0"/>
              <a:t>Co-design between computer scientists and physical scientists!</a:t>
            </a:r>
          </a:p>
        </p:txBody>
      </p:sp>
    </p:spTree>
    <p:extLst>
      <p:ext uri="{BB962C8B-B14F-4D97-AF65-F5344CB8AC3E}">
        <p14:creationId xmlns:p14="http://schemas.microsoft.com/office/powerpoint/2010/main" val="2166499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B233F-4EBC-0DAF-2D4A-8C7AC10B9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276C9-F4B1-070B-2BFC-1FB993BA3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Challenges of Scaling </a:t>
            </a:r>
            <a:r>
              <a:rPr lang="en-US" dirty="0" err="1"/>
              <a:t>MultiPhysics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16FBA9-172D-23EA-C9DC-B1A1AD7FE09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speed up </a:t>
            </a:r>
            <a:r>
              <a:rPr lang="en-US" b="1" dirty="0"/>
              <a:t>solvers</a:t>
            </a:r>
            <a:r>
              <a:rPr lang="en-US" dirty="0"/>
              <a:t>?</a:t>
            </a:r>
          </a:p>
          <a:p>
            <a:r>
              <a:rPr lang="en-US" dirty="0"/>
              <a:t>How do we take advantage of (distributed) </a:t>
            </a:r>
            <a:r>
              <a:rPr lang="en-US" b="1" dirty="0"/>
              <a:t>GPUs</a:t>
            </a:r>
            <a:r>
              <a:rPr lang="en-US" dirty="0"/>
              <a:t>?</a:t>
            </a:r>
          </a:p>
          <a:p>
            <a:r>
              <a:rPr lang="en-US" dirty="0"/>
              <a:t>How can FEM software leverage </a:t>
            </a:r>
            <a:r>
              <a:rPr lang="en-US" b="1" dirty="0"/>
              <a:t>ML infrastructure</a:t>
            </a:r>
            <a:r>
              <a:rPr lang="en-US" dirty="0"/>
              <a:t>?</a:t>
            </a:r>
          </a:p>
          <a:p>
            <a:r>
              <a:rPr lang="en-US" dirty="0"/>
              <a:t>How do we improve </a:t>
            </a:r>
            <a:r>
              <a:rPr lang="en-US" b="1" dirty="0"/>
              <a:t>derivatives</a:t>
            </a:r>
            <a:r>
              <a:rPr lang="en-US" dirty="0"/>
              <a:t> and </a:t>
            </a:r>
            <a:r>
              <a:rPr lang="en-US" b="1" dirty="0"/>
              <a:t>floating-point performance</a:t>
            </a:r>
            <a:r>
              <a:rPr lang="en-US" dirty="0"/>
              <a:t>?</a:t>
            </a:r>
          </a:p>
          <a:p>
            <a:r>
              <a:rPr lang="en-US" dirty="0"/>
              <a:t>How do we apply new insights to </a:t>
            </a:r>
            <a:r>
              <a:rPr lang="en-US" b="1" dirty="0"/>
              <a:t>legacy</a:t>
            </a:r>
            <a:r>
              <a:rPr lang="en-US" dirty="0"/>
              <a:t> software?</a:t>
            </a:r>
          </a:p>
          <a:p>
            <a:endParaRPr lang="en-US" dirty="0"/>
          </a:p>
          <a:p>
            <a:r>
              <a:rPr lang="en-US" dirty="0"/>
              <a:t>Automation through compiler technology</a:t>
            </a:r>
          </a:p>
          <a:p>
            <a:r>
              <a:rPr lang="en-US" dirty="0"/>
              <a:t>Retain high-level properties throughout the software stack</a:t>
            </a:r>
          </a:p>
          <a:p>
            <a:r>
              <a:rPr lang="en-US" dirty="0"/>
              <a:t>Co-design between computer scientists and physical scientists!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2E7DBB-D444-15BD-FC66-12D81037C49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114" y="777192"/>
            <a:ext cx="4291361" cy="32185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BC84C8-5B1A-656E-CBD1-9468F33826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00" y="1559462"/>
            <a:ext cx="5504414" cy="144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07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2"/>
          <p:cNvSpPr/>
          <p:nvPr/>
        </p:nvSpPr>
        <p:spPr>
          <a:xfrm>
            <a:off x="134342" y="213052"/>
            <a:ext cx="11889194" cy="9756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457200"/>
            <a:r>
              <a:rPr lang="en-US" sz="3200" spc="46">
                <a:solidFill>
                  <a:srgbClr val="750014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Wide range of material failure mechanisms caused by complex coupled thermo-chemo-mechanical processes</a:t>
            </a:r>
            <a:endParaRPr lang="en-US" sz="3200">
              <a:solidFill>
                <a:srgbClr val="750014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92" name="TextBox 1"/>
          <p:cNvSpPr/>
          <p:nvPr/>
        </p:nvSpPr>
        <p:spPr>
          <a:xfrm>
            <a:off x="374040" y="887760"/>
            <a:ext cx="11500920" cy="4616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1440" tIns="45720" rIns="91440" bIns="45720" numCol="1" spcCol="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n-US" sz="2400" b="0" strike="noStrike" spc="-1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93" name="Picture 3" descr="Pore pressure-induced crack in PR-CB&#10;(Natali et al. 2016)"/>
          <p:cNvPicPr/>
          <p:nvPr/>
        </p:nvPicPr>
        <p:blipFill>
          <a:blip r:embed="rId2"/>
          <a:stretch/>
        </p:blipFill>
        <p:spPr>
          <a:xfrm>
            <a:off x="393120" y="1742040"/>
            <a:ext cx="3612240" cy="2695680"/>
          </a:xfrm>
          <a:prstGeom prst="rect">
            <a:avLst/>
          </a:prstGeom>
          <a:ln w="0">
            <a:noFill/>
          </a:ln>
        </p:spPr>
      </p:pic>
      <p:pic>
        <p:nvPicPr>
          <p:cNvPr id="94" name="Picture 4" descr="Pore pressure-induced crack in PR-CB&#10;(Natali et al. 2016)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8"/>
          <a:stretch/>
        </p:blipFill>
        <p:spPr>
          <a:xfrm>
            <a:off x="4005360" y="1739880"/>
            <a:ext cx="3930840" cy="1342800"/>
          </a:xfrm>
          <a:prstGeom prst="rect">
            <a:avLst/>
          </a:prstGeom>
          <a:ln w="0">
            <a:noFill/>
          </a:ln>
        </p:spPr>
      </p:pic>
      <p:pic>
        <p:nvPicPr>
          <p:cNvPr id="95" name="Picture 5" descr="Pore pressure-induced crack in PR-CB&#10;(Natali et al. 2016)"/>
          <p:cNvPicPr/>
          <p:nvPr/>
        </p:nvPicPr>
        <p:blipFill>
          <a:blip r:embed="rId4"/>
          <a:stretch/>
        </p:blipFill>
        <p:spPr>
          <a:xfrm>
            <a:off x="8152920" y="1618920"/>
            <a:ext cx="3894840" cy="2579400"/>
          </a:xfrm>
          <a:prstGeom prst="rect">
            <a:avLst/>
          </a:prstGeom>
          <a:ln w="0">
            <a:noFill/>
          </a:ln>
        </p:spPr>
      </p:pic>
      <p:pic>
        <p:nvPicPr>
          <p:cNvPr id="96" name="Picture 7" descr="Pore pressure-induced crack in PR-CB&#10;(Natali et al. 2016)"/>
          <p:cNvPicPr/>
          <p:nvPr/>
        </p:nvPicPr>
        <p:blipFill>
          <a:blip r:embed="rId5"/>
          <a:stretch/>
        </p:blipFill>
        <p:spPr>
          <a:xfrm>
            <a:off x="1950480" y="4884480"/>
            <a:ext cx="3250080" cy="1485000"/>
          </a:xfrm>
          <a:prstGeom prst="rect">
            <a:avLst/>
          </a:prstGeom>
          <a:ln w="0">
            <a:noFill/>
          </a:ln>
        </p:spPr>
      </p:pic>
      <p:pic>
        <p:nvPicPr>
          <p:cNvPr id="97" name="Picture 8" descr="Pore pressure-induced crack in PR-CB&#10;(Natali et al. 2016)"/>
          <p:cNvPicPr/>
          <p:nvPr/>
        </p:nvPicPr>
        <p:blipFill>
          <a:blip r:embed="rId6"/>
          <a:stretch/>
        </p:blipFill>
        <p:spPr>
          <a:xfrm>
            <a:off x="5108760" y="4907160"/>
            <a:ext cx="1973880" cy="1492920"/>
          </a:xfrm>
          <a:prstGeom prst="rect">
            <a:avLst/>
          </a:prstGeom>
          <a:ln w="0">
            <a:noFill/>
          </a:ln>
        </p:spPr>
      </p:pic>
      <p:pic>
        <p:nvPicPr>
          <p:cNvPr id="98" name="Picture 9" descr="Pore pressure-induced crack in PR-CB&#10;(Natali et al. 2016)"/>
          <p:cNvPicPr/>
          <p:nvPr/>
        </p:nvPicPr>
        <p:blipFill>
          <a:blip r:embed="rId7"/>
          <a:stretch/>
        </p:blipFill>
        <p:spPr>
          <a:xfrm>
            <a:off x="4532040" y="3100680"/>
            <a:ext cx="3008520" cy="1320480"/>
          </a:xfrm>
          <a:prstGeom prst="rect">
            <a:avLst/>
          </a:prstGeom>
          <a:ln w="0">
            <a:noFill/>
          </a:ln>
        </p:spPr>
      </p:pic>
      <p:pic>
        <p:nvPicPr>
          <p:cNvPr id="99" name="Picture 10" descr="A black text on a white background&#10;&#10;AI-generated content may be incorrect."/>
          <p:cNvPicPr/>
          <p:nvPr/>
        </p:nvPicPr>
        <p:blipFill>
          <a:blip r:embed="rId8"/>
          <a:stretch/>
        </p:blipFill>
        <p:spPr>
          <a:xfrm>
            <a:off x="4755600" y="4432320"/>
            <a:ext cx="2658960" cy="417600"/>
          </a:xfrm>
          <a:prstGeom prst="rect">
            <a:avLst/>
          </a:prstGeom>
          <a:ln w="0">
            <a:noFill/>
          </a:ln>
        </p:spPr>
      </p:pic>
      <p:pic>
        <p:nvPicPr>
          <p:cNvPr id="100" name="Picture 11"/>
          <p:cNvPicPr/>
          <p:nvPr/>
        </p:nvPicPr>
        <p:blipFill>
          <a:blip r:embed="rId9"/>
          <a:stretch/>
        </p:blipFill>
        <p:spPr>
          <a:xfrm>
            <a:off x="8460720" y="4397400"/>
            <a:ext cx="2682720" cy="1963440"/>
          </a:xfrm>
          <a:prstGeom prst="rect">
            <a:avLst/>
          </a:prstGeom>
          <a:ln w="0">
            <a:noFill/>
          </a:ln>
        </p:spPr>
      </p:pic>
      <p:pic>
        <p:nvPicPr>
          <p:cNvPr id="101" name="Picture 12"/>
          <p:cNvPicPr/>
          <p:nvPr/>
        </p:nvPicPr>
        <p:blipFill>
          <a:blip r:embed="rId10"/>
          <a:stretch/>
        </p:blipFill>
        <p:spPr>
          <a:xfrm>
            <a:off x="10489320" y="4183920"/>
            <a:ext cx="1459800" cy="23760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712850EA-9D6A-4515-A5DA-462D43343E55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3345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99142-A19B-48C0-9D5D-A74C91782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50-Cork-Test-9">
            <a:hlinkClick r:id="" action="ppaction://media"/>
            <a:extLst>
              <a:ext uri="{FF2B5EF4-FFF2-40B4-BE49-F238E27FC236}">
                <a16:creationId xmlns:a16="http://schemas.microsoft.com/office/drawing/2014/main" id="{943640E5-74E5-4A54-5295-44697B6C15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98" y="32520"/>
            <a:ext cx="12215446" cy="68718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590C95-0987-041C-104E-865DC4387181}"/>
              </a:ext>
            </a:extLst>
          </p:cNvPr>
          <p:cNvSpPr txBox="1"/>
          <p:nvPr/>
        </p:nvSpPr>
        <p:spPr>
          <a:xfrm>
            <a:off x="2347813" y="5971309"/>
            <a:ext cx="86009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Pyrolysis of P50 Cork. Courtesy of Prof. Koo and his TPS research group at UT Austin.</a:t>
            </a:r>
            <a:endParaRPr lang="en-US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154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1B4D9-215A-EC66-54F8-F6C1426BB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_30_14_12">
            <a:hlinkClick r:id="" action="ppaction://media"/>
            <a:extLst>
              <a:ext uri="{FF2B5EF4-FFF2-40B4-BE49-F238E27FC236}">
                <a16:creationId xmlns:a16="http://schemas.microsoft.com/office/drawing/2014/main" id="{483A12A4-8793-E9A1-077D-CA39C8DE0B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409" y="1135700"/>
            <a:ext cx="7615882" cy="5078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BD9BF4-150A-8A75-7812-161109106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/>
              <a:t>Large-Scale Simulations:  370 Million Degrees of Freedom on Dane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EC9C8-923E-A0B9-A9E2-543C96318F50}"/>
              </a:ext>
            </a:extLst>
          </p:cNvPr>
          <p:cNvSpPr txBox="1"/>
          <p:nvPr/>
        </p:nvSpPr>
        <p:spPr>
          <a:xfrm>
            <a:off x="7059076" y="1061055"/>
            <a:ext cx="5131520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Arial" panose="020B0604020202020204"/>
              </a:rPr>
              <a:t>Monolithic thermochemistry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Arial" panose="020B0604020202020204"/>
              </a:rPr>
              <a:t>Two component decomposition</a:t>
            </a:r>
          </a:p>
          <a:p>
            <a:pPr lvl="1"/>
            <a:r>
              <a:rPr lang="en-US">
                <a:cs typeface="Arial" panose="020B0604020202020204"/>
              </a:rPr>
              <a:t>     (Goldstein, 1965)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Arial" panose="020B0604020202020204"/>
              </a:rPr>
              <a:t>Newton's method with </a:t>
            </a:r>
            <a:r>
              <a:rPr lang="en-US" err="1">
                <a:cs typeface="Arial" panose="020B0604020202020204"/>
              </a:rPr>
              <a:t>PETSc</a:t>
            </a:r>
            <a:endParaRPr lang="en-US">
              <a:cs typeface="Arial" panose="020B0604020202020204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Arial" panose="020B0604020202020204"/>
              </a:rPr>
              <a:t>Additive Schwartz &amp; GAMG on 1120 subdomains</a:t>
            </a:r>
          </a:p>
          <a:p>
            <a:pPr marL="285750" indent="-285750">
              <a:buFont typeface="Arial,Sans-Serif"/>
              <a:buChar char="•"/>
            </a:pPr>
            <a:r>
              <a:rPr lang="en-US">
                <a:cs typeface="Arial" panose="020B0604020202020204"/>
              </a:rPr>
              <a:t>Solid mechanics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Arial" panose="020B0604020202020204"/>
              </a:rPr>
              <a:t>Linear </a:t>
            </a:r>
            <a:r>
              <a:rPr lang="en-US" err="1">
                <a:cs typeface="Arial" panose="020B0604020202020204"/>
              </a:rPr>
              <a:t>poroelasticity</a:t>
            </a:r>
            <a:r>
              <a:rPr lang="en-US">
                <a:cs typeface="Arial" panose="020B0604020202020204"/>
              </a:rPr>
              <a:t> (Terzaghi, 1925)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Arial" panose="020B0604020202020204"/>
              </a:rPr>
              <a:t>Fracture (Pickard, 2026)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Arial" panose="020B0604020202020204"/>
              </a:rPr>
              <a:t>Dynamic relaxation solver</a:t>
            </a:r>
          </a:p>
          <a:p>
            <a:pPr lvl="1"/>
            <a:r>
              <a:rPr lang="en-US">
                <a:cs typeface="Arial" panose="020B0604020202020204"/>
              </a:rPr>
              <a:t>     (Pickard et al. 2023)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Arial" panose="020B0604020202020204"/>
              </a:rPr>
              <a:t>7.4 Million 10-node tetrahedral elements (5 DOF/node)</a:t>
            </a:r>
          </a:p>
          <a:p>
            <a:pPr lvl="6"/>
            <a:endParaRPr lang="en-US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8492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FFC24-76B9-96DC-D87F-35212D20B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39754-8C51-F807-4799-287B4EBCD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Scaling Challenges in Different 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F0CF1-6F89-7C38-17AF-80BFFBBD0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232" y="878305"/>
            <a:ext cx="5983036" cy="561457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Helvetica"/>
                <a:cs typeface="Helvetica"/>
              </a:rPr>
              <a:t>Resolution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Helvetica"/>
                <a:cs typeface="Helvetica"/>
              </a:rPr>
              <a:t>Make the simulation time and memory efficient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Helvetica"/>
                <a:cs typeface="Helvetica"/>
              </a:rPr>
              <a:t>Leverage clusters of accelerators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Helvetica"/>
                <a:cs typeface="Helvetica"/>
              </a:rPr>
              <a:t>Complexity</a:t>
            </a:r>
          </a:p>
          <a:p>
            <a:pPr lvl="1">
              <a:lnSpc>
                <a:spcPct val="110000"/>
              </a:lnSpc>
            </a:pPr>
            <a:r>
              <a:rPr lang="en-US">
                <a:latin typeface="Helvetica"/>
                <a:cs typeface="Helvetica"/>
              </a:rPr>
              <a:t>Multiphysics coupling</a:t>
            </a:r>
            <a:r>
              <a:rPr lang="en-US" dirty="0">
                <a:latin typeface="Helvetica"/>
                <a:cs typeface="Helvetica"/>
              </a:rPr>
              <a:t>, scientific equations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Helvetica"/>
                <a:cs typeface="Helvetica"/>
              </a:rPr>
              <a:t>Non-matching mes</a:t>
            </a:r>
            <a:r>
              <a:rPr lang="en-US">
                <a:latin typeface="Helvetica"/>
                <a:cs typeface="Helvetica"/>
              </a:rPr>
              <a:t>hes and partitions</a:t>
            </a:r>
            <a:endParaRPr lang="en-US" dirty="0">
              <a:latin typeface="Helvetica"/>
              <a:cs typeface="Helvetica"/>
            </a:endParaRPr>
          </a:p>
          <a:p>
            <a:pPr lvl="1">
              <a:lnSpc>
                <a:spcPct val="110000"/>
              </a:lnSpc>
            </a:pPr>
            <a:r>
              <a:rPr lang="en-US">
                <a:latin typeface="Helvetica"/>
                <a:cs typeface="Helvetica"/>
              </a:rPr>
              <a:t>Multiscale material response: </a:t>
            </a:r>
            <a:r>
              <a:rPr lang="en-US" dirty="0">
                <a:latin typeface="Helvetica"/>
                <a:cs typeface="Helvetica"/>
              </a:rPr>
              <a:t>AI/ML (surrogates)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Helvetica"/>
                <a:cs typeface="Helvetica"/>
              </a:rPr>
              <a:t>Multiple Simulations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Helvetica"/>
                <a:cs typeface="Helvetica"/>
              </a:rPr>
              <a:t>Predictive algorithms (like UQ) require many runs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Helvetica"/>
                <a:cs typeface="Helvetica"/>
              </a:rPr>
              <a:t>Gradients are required!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latin typeface="Helvetica"/>
              <a:ea typeface="Calibri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ACC63-9D2C-F512-3599-2738B271D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C057A-B2D5-1241-A6C1-508C9907B8E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4" name="Picture 13" descr="A blue and black logo&#10;&#10;AI-generated content may be incorrect.">
            <a:extLst>
              <a:ext uri="{FF2B5EF4-FFF2-40B4-BE49-F238E27FC236}">
                <a16:creationId xmlns:a16="http://schemas.microsoft.com/office/drawing/2014/main" id="{51BBEE2C-17B6-7E2C-2E78-D2FDBE56A5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0396" y="1157927"/>
            <a:ext cx="2333625" cy="762000"/>
          </a:xfrm>
          <a:prstGeom prst="rect">
            <a:avLst/>
          </a:prstGeom>
        </p:spPr>
      </p:pic>
      <p:pic>
        <p:nvPicPr>
          <p:cNvPr id="15" name="Picture 14" descr="A close-up of a colorful wall&#10;&#10;AI-generated content may be incorrect.">
            <a:extLst>
              <a:ext uri="{FF2B5EF4-FFF2-40B4-BE49-F238E27FC236}">
                <a16:creationId xmlns:a16="http://schemas.microsoft.com/office/drawing/2014/main" id="{73B0DC20-44DA-7C83-03A6-2FFD741B7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431" y="1922771"/>
            <a:ext cx="5679016" cy="299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72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B6467-80B2-1A46-C484-2FFCF27AE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8D277-7B9F-D1B2-1306-1E6EBAA0C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Scaling Challenges in Different 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39736-5BAA-02DF-606A-5F1C1D2A6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232" y="878305"/>
            <a:ext cx="5983036" cy="561457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Helvetica"/>
                <a:cs typeface="Helvetica"/>
              </a:rPr>
              <a:t>Resolution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Helvetica"/>
                <a:cs typeface="Helvetica"/>
              </a:rPr>
              <a:t>Make the simulation time and memory efficient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Helvetica"/>
                <a:cs typeface="Helvetica"/>
              </a:rPr>
              <a:t>Leverage clusters of accelerators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Complexity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Multiphysics coupling, scientific equations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Non-matching meshes and partitions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Multiscale material response: AI/ML (surrogates)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Multiple Simulations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Predictive algorithms (like UQ) require many runs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Helvetica"/>
                <a:cs typeface="Helvetica"/>
              </a:rPr>
              <a:t>Gradients are required!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>
              <a:latin typeface="Helvetica"/>
              <a:ea typeface="Calibri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E7088-7ED6-1FFB-E756-119F6B2E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C057A-B2D5-1241-A6C1-508C9907B8E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4" name="Picture 13" descr="A blue and black logo&#10;&#10;AI-generated content may be incorrect.">
            <a:extLst>
              <a:ext uri="{FF2B5EF4-FFF2-40B4-BE49-F238E27FC236}">
                <a16:creationId xmlns:a16="http://schemas.microsoft.com/office/drawing/2014/main" id="{47EC6CB1-C798-1F0F-11B3-E549131A20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0396" y="1157927"/>
            <a:ext cx="2333625" cy="762000"/>
          </a:xfrm>
          <a:prstGeom prst="rect">
            <a:avLst/>
          </a:prstGeom>
        </p:spPr>
      </p:pic>
      <p:pic>
        <p:nvPicPr>
          <p:cNvPr id="15" name="Picture 14" descr="A close-up of a colorful wall&#10;&#10;AI-generated content may be incorrect.">
            <a:extLst>
              <a:ext uri="{FF2B5EF4-FFF2-40B4-BE49-F238E27FC236}">
                <a16:creationId xmlns:a16="http://schemas.microsoft.com/office/drawing/2014/main" id="{F864D596-88FB-4A96-7695-4F38981F7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431" y="1922771"/>
            <a:ext cx="5679016" cy="299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33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8247A-A725-4ED0-1740-5928E579E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F7D63-99FA-23BE-F593-340E53FA6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CHEFSI Simulation Stack</a:t>
            </a:r>
          </a:p>
        </p:txBody>
      </p:sp>
      <p:sp>
        <p:nvSpPr>
          <p:cNvPr id="5" name="Rectangle: Rounded Corners 37">
            <a:extLst>
              <a:ext uri="{FF2B5EF4-FFF2-40B4-BE49-F238E27FC236}">
                <a16:creationId xmlns:a16="http://schemas.microsoft.com/office/drawing/2014/main" id="{5E98C7EF-8608-8BAA-A7DE-8F803032A40A}"/>
              </a:ext>
            </a:extLst>
          </p:cNvPr>
          <p:cNvSpPr/>
          <p:nvPr/>
        </p:nvSpPr>
        <p:spPr>
          <a:xfrm>
            <a:off x="1967648" y="3416040"/>
            <a:ext cx="2195286" cy="2865014"/>
          </a:xfrm>
          <a:prstGeom prst="roundRect">
            <a:avLst>
              <a:gd name="adj" fmla="val 2667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"/>
            </a:endParaRPr>
          </a:p>
        </p:txBody>
      </p:sp>
      <p:sp>
        <p:nvSpPr>
          <p:cNvPr id="6" name="Rectangle: Rounded Corners 37">
            <a:extLst>
              <a:ext uri="{FF2B5EF4-FFF2-40B4-BE49-F238E27FC236}">
                <a16:creationId xmlns:a16="http://schemas.microsoft.com/office/drawing/2014/main" id="{B87724B6-B654-4C0A-18EE-79A2EEB5FF53}"/>
              </a:ext>
            </a:extLst>
          </p:cNvPr>
          <p:cNvSpPr/>
          <p:nvPr/>
        </p:nvSpPr>
        <p:spPr>
          <a:xfrm>
            <a:off x="3809856" y="1096388"/>
            <a:ext cx="2433140" cy="5184595"/>
          </a:xfrm>
          <a:prstGeom prst="roundRect">
            <a:avLst>
              <a:gd name="adj" fmla="val 2667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"/>
            </a:endParaRPr>
          </a:p>
        </p:txBody>
      </p:sp>
      <p:sp>
        <p:nvSpPr>
          <p:cNvPr id="7" name="Rectangle: Rounded Corners 37">
            <a:extLst>
              <a:ext uri="{FF2B5EF4-FFF2-40B4-BE49-F238E27FC236}">
                <a16:creationId xmlns:a16="http://schemas.microsoft.com/office/drawing/2014/main" id="{A1A2884B-1C21-9750-8F60-C8C5C2E8DD07}"/>
              </a:ext>
            </a:extLst>
          </p:cNvPr>
          <p:cNvSpPr/>
          <p:nvPr/>
        </p:nvSpPr>
        <p:spPr>
          <a:xfrm>
            <a:off x="154186" y="1412260"/>
            <a:ext cx="2165127" cy="4868723"/>
          </a:xfrm>
          <a:prstGeom prst="roundRect">
            <a:avLst>
              <a:gd name="adj" fmla="val 2667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B6AF9A-0533-7A5A-9F1A-030FA78CAEDC}"/>
              </a:ext>
            </a:extLst>
          </p:cNvPr>
          <p:cNvCxnSpPr>
            <a:cxnSpLocks/>
          </p:cNvCxnSpPr>
          <p:nvPr/>
        </p:nvCxnSpPr>
        <p:spPr>
          <a:xfrm>
            <a:off x="7046835" y="5615782"/>
            <a:ext cx="499725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37">
            <a:extLst>
              <a:ext uri="{FF2B5EF4-FFF2-40B4-BE49-F238E27FC236}">
                <a16:creationId xmlns:a16="http://schemas.microsoft.com/office/drawing/2014/main" id="{29717726-5DB6-900C-C9E1-491749B5BCC4}"/>
              </a:ext>
            </a:extLst>
          </p:cNvPr>
          <p:cNvSpPr/>
          <p:nvPr/>
        </p:nvSpPr>
        <p:spPr>
          <a:xfrm>
            <a:off x="7539026" y="4108679"/>
            <a:ext cx="3762969" cy="962165"/>
          </a:xfrm>
          <a:prstGeom prst="roundRect">
            <a:avLst>
              <a:gd name="adj" fmla="val 2667"/>
            </a:avLst>
          </a:prstGeom>
          <a:solidFill>
            <a:srgbClr val="FFFBEF">
              <a:alpha val="74774"/>
            </a:srgbClr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latin typeface="Arial Nova"/>
              </a:rPr>
              <a:t>Lb</a:t>
            </a:r>
            <a:endParaRPr lang="en-US">
              <a:latin typeface="Arial Nova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A0DA5F-F82D-9FA9-27F6-B65558B08D2D}"/>
              </a:ext>
            </a:extLst>
          </p:cNvPr>
          <p:cNvCxnSpPr>
            <a:cxnSpLocks/>
          </p:cNvCxnSpPr>
          <p:nvPr/>
        </p:nvCxnSpPr>
        <p:spPr>
          <a:xfrm>
            <a:off x="7046835" y="1917962"/>
            <a:ext cx="4997253" cy="42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721999B-2D80-B860-648B-E5F9517F3709}"/>
              </a:ext>
            </a:extLst>
          </p:cNvPr>
          <p:cNvSpPr/>
          <p:nvPr/>
        </p:nvSpPr>
        <p:spPr>
          <a:xfrm>
            <a:off x="3849818" y="1853442"/>
            <a:ext cx="2338754" cy="1122900"/>
          </a:xfrm>
          <a:prstGeom prst="rect">
            <a:avLst/>
          </a:prstGeom>
          <a:solidFill>
            <a:srgbClr val="0732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atin typeface="Arial Nova"/>
              </a:rPr>
              <a:t>aero-thermo-chemistry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F5C005-2630-B49E-F8F3-02C421CB4627}"/>
              </a:ext>
            </a:extLst>
          </p:cNvPr>
          <p:cNvSpPr/>
          <p:nvPr/>
        </p:nvSpPr>
        <p:spPr>
          <a:xfrm>
            <a:off x="215874" y="3139290"/>
            <a:ext cx="2066468" cy="1199716"/>
          </a:xfrm>
          <a:prstGeom prst="rect">
            <a:avLst/>
          </a:prstGeom>
          <a:solidFill>
            <a:srgbClr val="0732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atin typeface="Arial Nova"/>
              </a:rPr>
              <a:t>classical MD</a:t>
            </a:r>
            <a:endParaRPr lang="en-CA" sz="2000" b="1">
              <a:latin typeface="Arial Nova"/>
            </a:endParaRPr>
          </a:p>
          <a:p>
            <a:pPr algn="ctr"/>
            <a:r>
              <a:rPr lang="en-CA" sz="1500" b="1">
                <a:latin typeface="Arial Nova"/>
              </a:rPr>
              <a:t>(atomistic scale)</a:t>
            </a:r>
          </a:p>
          <a:p>
            <a:pPr algn="ctr"/>
            <a:endParaRPr lang="en-US" sz="2000" b="1">
              <a:latin typeface="Arial Nov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9C748D-F241-B7D9-5F35-7EBBEBAC99AB}"/>
              </a:ext>
            </a:extLst>
          </p:cNvPr>
          <p:cNvSpPr/>
          <p:nvPr/>
        </p:nvSpPr>
        <p:spPr>
          <a:xfrm>
            <a:off x="210545" y="1835399"/>
            <a:ext cx="2068932" cy="1089749"/>
          </a:xfrm>
          <a:prstGeom prst="rect">
            <a:avLst/>
          </a:prstGeom>
          <a:solidFill>
            <a:srgbClr val="0732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latin typeface="Arial Nova"/>
              </a:rPr>
              <a:t>ML interatomic potentials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1A980A-2CEC-DE10-67C3-4B440554B7BC}"/>
              </a:ext>
            </a:extLst>
          </p:cNvPr>
          <p:cNvSpPr/>
          <p:nvPr/>
        </p:nvSpPr>
        <p:spPr>
          <a:xfrm>
            <a:off x="3850283" y="4633395"/>
            <a:ext cx="2339221" cy="1110911"/>
          </a:xfrm>
          <a:prstGeom prst="rect">
            <a:avLst/>
          </a:prstGeom>
          <a:solidFill>
            <a:srgbClr val="0732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atin typeface="Arial Nova"/>
              </a:rPr>
              <a:t>thermo-chemo-mechanics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5EC43C-3F0C-9A86-6D2A-1B9D1583A2DE}"/>
              </a:ext>
            </a:extLst>
          </p:cNvPr>
          <p:cNvSpPr/>
          <p:nvPr/>
        </p:nvSpPr>
        <p:spPr>
          <a:xfrm>
            <a:off x="215876" y="4632057"/>
            <a:ext cx="2066467" cy="1110911"/>
          </a:xfrm>
          <a:prstGeom prst="rect">
            <a:avLst/>
          </a:prstGeom>
          <a:solidFill>
            <a:srgbClr val="0732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atin typeface="Arial Nova"/>
              </a:rPr>
              <a:t>microstructure</a:t>
            </a:r>
          </a:p>
          <a:p>
            <a:pPr algn="ctr"/>
            <a:r>
              <a:rPr lang="en-US" sz="2000" b="1">
                <a:latin typeface="Arial Nova"/>
              </a:rPr>
              <a:t>simulations</a:t>
            </a:r>
            <a:endParaRPr lang="en-CA" sz="2000" b="1">
              <a:latin typeface="Arial Nova"/>
            </a:endParaRPr>
          </a:p>
          <a:p>
            <a:pPr algn="ctr"/>
            <a:r>
              <a:rPr lang="en-CA" sz="1500" b="1">
                <a:latin typeface="Arial Nova"/>
              </a:rPr>
              <a:t>(mesoscale)</a:t>
            </a:r>
            <a:endParaRPr lang="en-US" sz="1500" b="1">
              <a:latin typeface="Arial Nova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5760AE-B997-2100-984E-AFA232C07D01}"/>
              </a:ext>
            </a:extLst>
          </p:cNvPr>
          <p:cNvSpPr/>
          <p:nvPr/>
        </p:nvSpPr>
        <p:spPr>
          <a:xfrm>
            <a:off x="3854675" y="3025629"/>
            <a:ext cx="2338754" cy="1567338"/>
          </a:xfrm>
          <a:prstGeom prst="rect">
            <a:avLst/>
          </a:prstGeom>
          <a:solidFill>
            <a:srgbClr val="0732B8"/>
          </a:solidFill>
          <a:ln>
            <a:noFill/>
            <a:prstDash val="dash"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FFFF"/>
                </a:solidFill>
                <a:latin typeface="Arial Nova"/>
                <a:ea typeface="Calibri"/>
                <a:cs typeface="Calibri"/>
              </a:rPr>
              <a:t>gas-material interaction model</a:t>
            </a:r>
            <a:endParaRPr lang="en-US" sz="2000" b="1">
              <a:solidFill>
                <a:srgbClr val="FFFFFF"/>
              </a:solidFill>
              <a:latin typeface="Arial Nov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AD4A31-6C8A-9425-22AB-AD84EAC1CBFE}"/>
              </a:ext>
            </a:extLst>
          </p:cNvPr>
          <p:cNvSpPr txBox="1"/>
          <p:nvPr/>
        </p:nvSpPr>
        <p:spPr>
          <a:xfrm rot="16200000">
            <a:off x="4878133" y="3592265"/>
            <a:ext cx="37179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ova"/>
                <a:ea typeface="Calibri"/>
                <a:cs typeface="Calibri"/>
              </a:rPr>
              <a:t>aero-thermo-chemo-mechanics</a:t>
            </a:r>
            <a:endParaRPr lang="en-US" b="1">
              <a:latin typeface="Arial Nova"/>
            </a:endParaRPr>
          </a:p>
        </p:txBody>
      </p:sp>
      <p:sp>
        <p:nvSpPr>
          <p:cNvPr id="21" name="Right Arrow 6">
            <a:extLst>
              <a:ext uri="{FF2B5EF4-FFF2-40B4-BE49-F238E27FC236}">
                <a16:creationId xmlns:a16="http://schemas.microsoft.com/office/drawing/2014/main" id="{EFCBE213-AF83-0858-6674-60AA9BB7B577}"/>
              </a:ext>
            </a:extLst>
          </p:cNvPr>
          <p:cNvSpPr/>
          <p:nvPr/>
        </p:nvSpPr>
        <p:spPr>
          <a:xfrm>
            <a:off x="2216674" y="3441624"/>
            <a:ext cx="1772146" cy="744361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  <a:latin typeface="Arial Nova"/>
              </a:rPr>
              <a:t>e3nn</a:t>
            </a:r>
          </a:p>
        </p:txBody>
      </p:sp>
      <p:sp>
        <p:nvSpPr>
          <p:cNvPr id="22" name="Right Arrow 6">
            <a:extLst>
              <a:ext uri="{FF2B5EF4-FFF2-40B4-BE49-F238E27FC236}">
                <a16:creationId xmlns:a16="http://schemas.microsoft.com/office/drawing/2014/main" id="{9457C14C-E61C-B9B8-A6B6-1606D22E8C05}"/>
              </a:ext>
            </a:extLst>
          </p:cNvPr>
          <p:cNvSpPr/>
          <p:nvPr/>
        </p:nvSpPr>
        <p:spPr>
          <a:xfrm>
            <a:off x="2221796" y="4841765"/>
            <a:ext cx="1766171" cy="744361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tx1"/>
                </a:solidFill>
                <a:latin typeface="Arial Nova"/>
              </a:rPr>
              <a:t>e3nn, MDR</a:t>
            </a:r>
          </a:p>
        </p:txBody>
      </p:sp>
      <p:sp>
        <p:nvSpPr>
          <p:cNvPr id="24" name="Right Arrow 6">
            <a:extLst>
              <a:ext uri="{FF2B5EF4-FFF2-40B4-BE49-F238E27FC236}">
                <a16:creationId xmlns:a16="http://schemas.microsoft.com/office/drawing/2014/main" id="{8CD2CE87-3A86-613E-158C-E8D7639D758E}"/>
              </a:ext>
            </a:extLst>
          </p:cNvPr>
          <p:cNvSpPr/>
          <p:nvPr/>
        </p:nvSpPr>
        <p:spPr>
          <a:xfrm rot="5400000">
            <a:off x="955354" y="2796364"/>
            <a:ext cx="584709" cy="578953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  <a:latin typeface="Arial Nova"/>
            </a:endParaRPr>
          </a:p>
        </p:txBody>
      </p:sp>
      <p:sp>
        <p:nvSpPr>
          <p:cNvPr id="25" name="Right Arrow 6">
            <a:extLst>
              <a:ext uri="{FF2B5EF4-FFF2-40B4-BE49-F238E27FC236}">
                <a16:creationId xmlns:a16="http://schemas.microsoft.com/office/drawing/2014/main" id="{30F0A62B-5CFA-0E95-8A88-F4B19A6D71EB}"/>
              </a:ext>
            </a:extLst>
          </p:cNvPr>
          <p:cNvSpPr/>
          <p:nvPr/>
        </p:nvSpPr>
        <p:spPr>
          <a:xfrm rot="5400000">
            <a:off x="893177" y="4173325"/>
            <a:ext cx="709065" cy="578953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  <a:latin typeface="Arial Nov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DCC350-3C49-826A-B7A1-1EE14814E4E2}"/>
              </a:ext>
            </a:extLst>
          </p:cNvPr>
          <p:cNvSpPr txBox="1"/>
          <p:nvPr/>
        </p:nvSpPr>
        <p:spPr>
          <a:xfrm>
            <a:off x="2184682" y="5392588"/>
            <a:ext cx="17613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500">
                <a:latin typeface="Arial Nova" panose="020B0504020202020204" pitchFamily="34" charset="0"/>
              </a:rPr>
              <a:t>upscaling</a:t>
            </a:r>
            <a:endParaRPr lang="en-US" sz="1500">
              <a:latin typeface="Arial Nova" panose="020B05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A4E87A-2C48-656A-AAA6-EDD3B937CD0F}"/>
              </a:ext>
            </a:extLst>
          </p:cNvPr>
          <p:cNvSpPr txBox="1"/>
          <p:nvPr/>
        </p:nvSpPr>
        <p:spPr>
          <a:xfrm>
            <a:off x="2165531" y="3979410"/>
            <a:ext cx="176135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500">
                <a:latin typeface="Arial Nova" panose="020B0504020202020204" pitchFamily="34" charset="0"/>
              </a:rPr>
              <a:t>upscaling </a:t>
            </a:r>
            <a:endParaRPr lang="en-US" sz="1500">
              <a:latin typeface="Arial Nova" panose="020B0504020202020204" pitchFamily="34" charset="0"/>
            </a:endParaRPr>
          </a:p>
        </p:txBody>
      </p:sp>
      <p:sp>
        <p:nvSpPr>
          <p:cNvPr id="34" name="Right Arrow 6">
            <a:extLst>
              <a:ext uri="{FF2B5EF4-FFF2-40B4-BE49-F238E27FC236}">
                <a16:creationId xmlns:a16="http://schemas.microsoft.com/office/drawing/2014/main" id="{BEBEC845-6A5E-DB8B-6A9F-C04408A8D4E2}"/>
              </a:ext>
            </a:extLst>
          </p:cNvPr>
          <p:cNvSpPr/>
          <p:nvPr/>
        </p:nvSpPr>
        <p:spPr>
          <a:xfrm>
            <a:off x="4801022" y="4294845"/>
            <a:ext cx="461274" cy="591667"/>
          </a:xfrm>
          <a:prstGeom prst="upDownArrow">
            <a:avLst>
              <a:gd name="adj1" fmla="val 46292"/>
              <a:gd name="adj2" fmla="val 467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  <a:latin typeface="Arial Nova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8212CDB-F9A0-CA7F-C4A5-15116B4847CC}"/>
              </a:ext>
            </a:extLst>
          </p:cNvPr>
          <p:cNvGrpSpPr/>
          <p:nvPr/>
        </p:nvGrpSpPr>
        <p:grpSpPr>
          <a:xfrm>
            <a:off x="4791285" y="2716155"/>
            <a:ext cx="461274" cy="591667"/>
            <a:chOff x="5363065" y="4433609"/>
            <a:chExt cx="478936" cy="606167"/>
          </a:xfrm>
        </p:grpSpPr>
        <p:sp>
          <p:nvSpPr>
            <p:cNvPr id="36" name="Right Arrow 6">
              <a:extLst>
                <a:ext uri="{FF2B5EF4-FFF2-40B4-BE49-F238E27FC236}">
                  <a16:creationId xmlns:a16="http://schemas.microsoft.com/office/drawing/2014/main" id="{7025D93A-C5CF-086B-1D77-F774C46736BA}"/>
                </a:ext>
              </a:extLst>
            </p:cNvPr>
            <p:cNvSpPr/>
            <p:nvPr/>
          </p:nvSpPr>
          <p:spPr>
            <a:xfrm>
              <a:off x="5363065" y="4433609"/>
              <a:ext cx="478936" cy="606167"/>
            </a:xfrm>
            <a:prstGeom prst="upDownArrow">
              <a:avLst>
                <a:gd name="adj1" fmla="val 46292"/>
                <a:gd name="adj2" fmla="val 4675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  <a:latin typeface="Arial Nova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9919FEB-CA2C-FA5F-E749-A9B741F21B88}"/>
                </a:ext>
              </a:extLst>
            </p:cNvPr>
            <p:cNvSpPr txBox="1"/>
            <p:nvPr/>
          </p:nvSpPr>
          <p:spPr>
            <a:xfrm rot="16200000">
              <a:off x="5377006" y="4594563"/>
              <a:ext cx="451055" cy="287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b="1">
                <a:latin typeface="Arial Nova" panose="020B050402020202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31C6235-FE8E-A899-091E-6A722B66B5EB}"/>
              </a:ext>
            </a:extLst>
          </p:cNvPr>
          <p:cNvSpPr txBox="1"/>
          <p:nvPr/>
        </p:nvSpPr>
        <p:spPr>
          <a:xfrm>
            <a:off x="2221796" y="1875983"/>
            <a:ext cx="16274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500">
                <a:latin typeface="Arial" panose="020B0604020202020204" pitchFamily="34" charset="0"/>
                <a:cs typeface="Arial" panose="020B0604020202020204" pitchFamily="34" charset="0"/>
              </a:rPr>
              <a:t>precomputed vehicle trajectory</a:t>
            </a:r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Arrow: Bent 66">
            <a:extLst>
              <a:ext uri="{FF2B5EF4-FFF2-40B4-BE49-F238E27FC236}">
                <a16:creationId xmlns:a16="http://schemas.microsoft.com/office/drawing/2014/main" id="{1FE22B7A-C0F6-EE3E-6E49-BDF0F6B6B5BA}"/>
              </a:ext>
            </a:extLst>
          </p:cNvPr>
          <p:cNvSpPr/>
          <p:nvPr/>
        </p:nvSpPr>
        <p:spPr>
          <a:xfrm rot="10800000" flipH="1">
            <a:off x="3026319" y="2482023"/>
            <a:ext cx="688660" cy="232767"/>
          </a:xfrm>
          <a:prstGeom prst="bentArrow">
            <a:avLst>
              <a:gd name="adj1" fmla="val 4507"/>
              <a:gd name="adj2" fmla="val 11317"/>
              <a:gd name="adj3" fmla="val 16058"/>
              <a:gd name="adj4" fmla="val 5447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" name="Picture 39" descr="A row of windows with a lake and mountains&#10;&#10;AI-generated content may be incorrect.">
            <a:extLst>
              <a:ext uri="{FF2B5EF4-FFF2-40B4-BE49-F238E27FC236}">
                <a16:creationId xmlns:a16="http://schemas.microsoft.com/office/drawing/2014/main" id="{BC0D1FAE-53B8-16CA-E6BE-21CA915B99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3162" y="5800330"/>
            <a:ext cx="3146052" cy="1052851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F450AE6-2D2A-E069-0947-6589DEECAD34}"/>
              </a:ext>
            </a:extLst>
          </p:cNvPr>
          <p:cNvCxnSpPr>
            <a:cxnSpLocks/>
          </p:cNvCxnSpPr>
          <p:nvPr/>
        </p:nvCxnSpPr>
        <p:spPr>
          <a:xfrm>
            <a:off x="7052894" y="1019621"/>
            <a:ext cx="0" cy="565400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: Rounded Corners 37">
            <a:extLst>
              <a:ext uri="{FF2B5EF4-FFF2-40B4-BE49-F238E27FC236}">
                <a16:creationId xmlns:a16="http://schemas.microsoft.com/office/drawing/2014/main" id="{9FDBCAAD-E2FB-E918-6623-076392170C09}"/>
              </a:ext>
            </a:extLst>
          </p:cNvPr>
          <p:cNvSpPr/>
          <p:nvPr/>
        </p:nvSpPr>
        <p:spPr>
          <a:xfrm>
            <a:off x="7435799" y="1507482"/>
            <a:ext cx="857235" cy="893140"/>
          </a:xfrm>
          <a:prstGeom prst="roundRect">
            <a:avLst>
              <a:gd name="adj" fmla="val 2667"/>
            </a:avLst>
          </a:prstGeom>
          <a:solidFill>
            <a:srgbClr val="FFFBEF">
              <a:alpha val="74774"/>
            </a:srgbClr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latin typeface="Arial Nova"/>
              </a:rPr>
              <a:t>Lb</a:t>
            </a:r>
            <a:endParaRPr lang="en-US">
              <a:latin typeface="Arial Nova"/>
            </a:endParaRPr>
          </a:p>
        </p:txBody>
      </p:sp>
      <p:pic>
        <p:nvPicPr>
          <p:cNvPr id="49" name="Picture 4">
            <a:extLst>
              <a:ext uri="{FF2B5EF4-FFF2-40B4-BE49-F238E27FC236}">
                <a16:creationId xmlns:a16="http://schemas.microsoft.com/office/drawing/2014/main" id="{2A5CA9A2-3C47-277E-CC49-4AC019DB3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2797" y="4175740"/>
            <a:ext cx="2009365" cy="40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08D73909-23DB-93BB-FD4C-07194C376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4286" l="5263" r="93684">
                        <a14:foregroundMark x1="45263" y1="6667" x2="50526" y2="9524"/>
                        <a14:foregroundMark x1="8421" y1="32381" x2="68421" y2="43810"/>
                        <a14:foregroundMark x1="68421" y1="43810" x2="23158" y2="73333"/>
                        <a14:foregroundMark x1="61053" y1="51429" x2="61053" y2="51429"/>
                        <a14:foregroundMark x1="20000" y1="45714" x2="20000" y2="57143"/>
                        <a14:foregroundMark x1="73684" y1="40952" x2="80000" y2="56190"/>
                        <a14:foregroundMark x1="53684" y1="78095" x2="36842" y2="76190"/>
                        <a14:foregroundMark x1="11579" y1="41905" x2="14737" y2="60000"/>
                        <a14:foregroundMark x1="13684" y1="45714" x2="13684" y2="60000"/>
                        <a14:foregroundMark x1="14737" y1="62857" x2="11579" y2="62857"/>
                        <a14:foregroundMark x1="47368" y1="94286" x2="49474" y2="95238"/>
                        <a14:foregroundMark x1="51579" y1="23810" x2="43158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0151" y="2466667"/>
            <a:ext cx="794226" cy="88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3F959714-6D82-9427-F79E-5F892BADD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3525" y="997671"/>
            <a:ext cx="733630" cy="82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5384E68-432B-B3F1-A479-55D04AEA8D98}"/>
              </a:ext>
            </a:extLst>
          </p:cNvPr>
          <p:cNvSpPr txBox="1"/>
          <p:nvPr/>
        </p:nvSpPr>
        <p:spPr>
          <a:xfrm>
            <a:off x="7051394" y="1022203"/>
            <a:ext cx="12348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56" descr="@EnzymeAD">
            <a:extLst>
              <a:ext uri="{FF2B5EF4-FFF2-40B4-BE49-F238E27FC236}">
                <a16:creationId xmlns:a16="http://schemas.microsoft.com/office/drawing/2014/main" id="{4BED7921-F391-372A-9116-F97651641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938" y="1575549"/>
            <a:ext cx="84833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>
            <a:extLst>
              <a:ext uri="{FF2B5EF4-FFF2-40B4-BE49-F238E27FC236}">
                <a16:creationId xmlns:a16="http://schemas.microsoft.com/office/drawing/2014/main" id="{CB4A6797-7743-4448-43C4-F72CBF559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8893" y="4203941"/>
            <a:ext cx="1136214" cy="71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EA26CED-48E2-21B0-6AF6-AF46E30FFE4A}"/>
              </a:ext>
            </a:extLst>
          </p:cNvPr>
          <p:cNvSpPr txBox="1"/>
          <p:nvPr/>
        </p:nvSpPr>
        <p:spPr>
          <a:xfrm>
            <a:off x="7058954" y="5049109"/>
            <a:ext cx="1321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>
                <a:latin typeface="Arial" panose="020B0604020202020204" pitchFamily="34" charset="0"/>
                <a:cs typeface="Arial" panose="020B0604020202020204" pitchFamily="34" charset="0"/>
              </a:rPr>
              <a:t>Compilers and runtimes</a:t>
            </a:r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ight Arrow 6">
            <a:extLst>
              <a:ext uri="{FF2B5EF4-FFF2-40B4-BE49-F238E27FC236}">
                <a16:creationId xmlns:a16="http://schemas.microsoft.com/office/drawing/2014/main" id="{6AFE75FE-0699-E07E-A524-CDC80FB6DA05}"/>
              </a:ext>
            </a:extLst>
          </p:cNvPr>
          <p:cNvSpPr/>
          <p:nvPr/>
        </p:nvSpPr>
        <p:spPr>
          <a:xfrm rot="5400000">
            <a:off x="7000992" y="3023808"/>
            <a:ext cx="1707649" cy="461275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  <a:latin typeface="Arial Nova"/>
            </a:endParaRPr>
          </a:p>
        </p:txBody>
      </p:sp>
      <p:sp>
        <p:nvSpPr>
          <p:cNvPr id="61" name="Right Arrow 6">
            <a:extLst>
              <a:ext uri="{FF2B5EF4-FFF2-40B4-BE49-F238E27FC236}">
                <a16:creationId xmlns:a16="http://schemas.microsoft.com/office/drawing/2014/main" id="{D25FBA97-87E5-C85C-519B-2F4A33E75010}"/>
              </a:ext>
            </a:extLst>
          </p:cNvPr>
          <p:cNvSpPr/>
          <p:nvPr/>
        </p:nvSpPr>
        <p:spPr>
          <a:xfrm rot="5400000">
            <a:off x="7590816" y="2761488"/>
            <a:ext cx="2232286" cy="461275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  <a:latin typeface="Arial Nova"/>
            </a:endParaRPr>
          </a:p>
        </p:txBody>
      </p:sp>
      <p:sp>
        <p:nvSpPr>
          <p:cNvPr id="62" name="Right Arrow 6">
            <a:extLst>
              <a:ext uri="{FF2B5EF4-FFF2-40B4-BE49-F238E27FC236}">
                <a16:creationId xmlns:a16="http://schemas.microsoft.com/office/drawing/2014/main" id="{C8EAE19E-E709-F485-04A8-97F986DD8039}"/>
              </a:ext>
            </a:extLst>
          </p:cNvPr>
          <p:cNvSpPr/>
          <p:nvPr/>
        </p:nvSpPr>
        <p:spPr>
          <a:xfrm rot="5400000">
            <a:off x="9261921" y="1940688"/>
            <a:ext cx="590686" cy="461275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  <a:latin typeface="Arial Nova"/>
            </a:endParaRPr>
          </a:p>
        </p:txBody>
      </p:sp>
      <p:sp>
        <p:nvSpPr>
          <p:cNvPr id="63" name="Right Arrow 6">
            <a:extLst>
              <a:ext uri="{FF2B5EF4-FFF2-40B4-BE49-F238E27FC236}">
                <a16:creationId xmlns:a16="http://schemas.microsoft.com/office/drawing/2014/main" id="{CB30E408-90A4-DE37-D2A1-EB996C8D001B}"/>
              </a:ext>
            </a:extLst>
          </p:cNvPr>
          <p:cNvSpPr/>
          <p:nvPr/>
        </p:nvSpPr>
        <p:spPr>
          <a:xfrm rot="5400000">
            <a:off x="9176610" y="3496979"/>
            <a:ext cx="761308" cy="461275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  <a:latin typeface="Arial Nova"/>
            </a:endParaRPr>
          </a:p>
        </p:txBody>
      </p:sp>
      <p:sp>
        <p:nvSpPr>
          <p:cNvPr id="64" name="Right Arrow 6">
            <a:extLst>
              <a:ext uri="{FF2B5EF4-FFF2-40B4-BE49-F238E27FC236}">
                <a16:creationId xmlns:a16="http://schemas.microsoft.com/office/drawing/2014/main" id="{663A70B7-B4E9-4BE8-A6B5-D577511F27D7}"/>
              </a:ext>
            </a:extLst>
          </p:cNvPr>
          <p:cNvSpPr/>
          <p:nvPr/>
        </p:nvSpPr>
        <p:spPr>
          <a:xfrm rot="5400000">
            <a:off x="10613000" y="3454836"/>
            <a:ext cx="845594" cy="461275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  <a:latin typeface="Arial Nova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B7FD74A-4A8C-1168-A961-3A095B1EF8ED}"/>
              </a:ext>
            </a:extLst>
          </p:cNvPr>
          <p:cNvGrpSpPr/>
          <p:nvPr/>
        </p:nvGrpSpPr>
        <p:grpSpPr>
          <a:xfrm rot="5400000">
            <a:off x="8993712" y="5492393"/>
            <a:ext cx="711953" cy="146782"/>
            <a:chOff x="10917892" y="1682357"/>
            <a:chExt cx="739214" cy="152427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9237A860-339F-ED5B-5238-073CE06F43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17892" y="1682357"/>
              <a:ext cx="586814" cy="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C739D540-2C8A-87A6-79BC-273E86C521D5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292" y="1834757"/>
              <a:ext cx="586814" cy="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Picture 16" descr="Nine Tails Kyubi Images – Browse 582 Stock Photos, Vectors, and Video |  Adobe Stock">
            <a:extLst>
              <a:ext uri="{FF2B5EF4-FFF2-40B4-BE49-F238E27FC236}">
                <a16:creationId xmlns:a16="http://schemas.microsoft.com/office/drawing/2014/main" id="{189AA031-8F1E-E6FB-276E-41F81D970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9151" y="4456218"/>
            <a:ext cx="672736" cy="67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C5155E95-9FE7-4F29-F35B-62292D40CF96}"/>
              </a:ext>
            </a:extLst>
          </p:cNvPr>
          <p:cNvSpPr txBox="1"/>
          <p:nvPr/>
        </p:nvSpPr>
        <p:spPr>
          <a:xfrm>
            <a:off x="7058954" y="5615782"/>
            <a:ext cx="1321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500">
                <a:latin typeface="Arial" panose="020B0604020202020204" pitchFamily="34" charset="0"/>
                <a:cs typeface="Arial" panose="020B0604020202020204" pitchFamily="34" charset="0"/>
              </a:rPr>
              <a:t>Exascale hardware</a:t>
            </a:r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8D24941-98DF-55AD-35F9-077A121BB202}"/>
              </a:ext>
            </a:extLst>
          </p:cNvPr>
          <p:cNvSpPr txBox="1"/>
          <p:nvPr/>
        </p:nvSpPr>
        <p:spPr>
          <a:xfrm>
            <a:off x="2007685" y="5880873"/>
            <a:ext cx="2194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>
                <a:latin typeface="Arial Nova" panose="020B0504020202020204" pitchFamily="34" charset="0"/>
              </a:rPr>
              <a:t>Pervasive VVUQ</a:t>
            </a:r>
            <a:endParaRPr lang="en-US" sz="2000" b="1">
              <a:latin typeface="Arial Nova" panose="020B0504020202020204" pitchFamily="34" charset="0"/>
            </a:endParaRPr>
          </a:p>
        </p:txBody>
      </p:sp>
      <p:pic>
        <p:nvPicPr>
          <p:cNvPr id="76" name="Content Placeholder 4">
            <a:extLst>
              <a:ext uri="{FF2B5EF4-FFF2-40B4-BE49-F238E27FC236}">
                <a16:creationId xmlns:a16="http://schemas.microsoft.com/office/drawing/2014/main" id="{624D6AA8-ACA7-6996-FA56-787141BC70C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983" y="1026516"/>
            <a:ext cx="758364" cy="631708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78" name="Rectangle: Rounded Corners 37">
            <a:extLst>
              <a:ext uri="{FF2B5EF4-FFF2-40B4-BE49-F238E27FC236}">
                <a16:creationId xmlns:a16="http://schemas.microsoft.com/office/drawing/2014/main" id="{53D04C94-9E12-86EF-8CD6-71CAFE2CB23B}"/>
              </a:ext>
            </a:extLst>
          </p:cNvPr>
          <p:cNvSpPr/>
          <p:nvPr/>
        </p:nvSpPr>
        <p:spPr>
          <a:xfrm>
            <a:off x="9134602" y="954582"/>
            <a:ext cx="857235" cy="893140"/>
          </a:xfrm>
          <a:prstGeom prst="roundRect">
            <a:avLst>
              <a:gd name="adj" fmla="val 2667"/>
            </a:avLst>
          </a:prstGeom>
          <a:solidFill>
            <a:srgbClr val="FFFBEF">
              <a:alpha val="74774"/>
            </a:srgbClr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  <a:latin typeface="Arial Nova"/>
            </a:endParaRPr>
          </a:p>
        </p:txBody>
      </p:sp>
      <p:sp>
        <p:nvSpPr>
          <p:cNvPr id="79" name="Rectangle: Rounded Corners 37">
            <a:extLst>
              <a:ext uri="{FF2B5EF4-FFF2-40B4-BE49-F238E27FC236}">
                <a16:creationId xmlns:a16="http://schemas.microsoft.com/office/drawing/2014/main" id="{F7FCA756-355C-C950-6300-2E7242344497}"/>
              </a:ext>
            </a:extLst>
          </p:cNvPr>
          <p:cNvSpPr/>
          <p:nvPr/>
        </p:nvSpPr>
        <p:spPr>
          <a:xfrm>
            <a:off x="10047375" y="954582"/>
            <a:ext cx="1996713" cy="2279172"/>
          </a:xfrm>
          <a:prstGeom prst="roundRect">
            <a:avLst>
              <a:gd name="adj" fmla="val 2667"/>
            </a:avLst>
          </a:prstGeom>
          <a:solidFill>
            <a:srgbClr val="FFFBEF">
              <a:alpha val="74774"/>
            </a:srgbClr>
          </a:solid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latin typeface="Arial Nova"/>
              </a:rPr>
              <a:t>Lb</a:t>
            </a:r>
            <a:endParaRPr lang="en-US">
              <a:latin typeface="Arial Nova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4675BE5-C7BF-CF88-02DC-E991E39A2188}"/>
              </a:ext>
            </a:extLst>
          </p:cNvPr>
          <p:cNvGrpSpPr/>
          <p:nvPr/>
        </p:nvGrpSpPr>
        <p:grpSpPr>
          <a:xfrm>
            <a:off x="10147326" y="2011936"/>
            <a:ext cx="1828800" cy="602979"/>
            <a:chOff x="10147326" y="2794157"/>
            <a:chExt cx="1828800" cy="602979"/>
          </a:xfrm>
        </p:grpSpPr>
        <p:pic>
          <p:nvPicPr>
            <p:cNvPr id="53" name="Google Shape;79;p14">
              <a:extLst>
                <a:ext uri="{FF2B5EF4-FFF2-40B4-BE49-F238E27FC236}">
                  <a16:creationId xmlns:a16="http://schemas.microsoft.com/office/drawing/2014/main" id="{BCFA618C-88D5-D1ED-1826-F7BD85AEBE9B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7326" y="2794157"/>
              <a:ext cx="1815915" cy="6029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Google Shape;92;p14">
              <a:extLst>
                <a:ext uri="{FF2B5EF4-FFF2-40B4-BE49-F238E27FC236}">
                  <a16:creationId xmlns:a16="http://schemas.microsoft.com/office/drawing/2014/main" id="{C4BC059D-140D-0DEA-F63E-21E5099D51E8}"/>
                </a:ext>
              </a:extLst>
            </p:cNvPr>
            <p:cNvSpPr txBox="1"/>
            <p:nvPr/>
          </p:nvSpPr>
          <p:spPr>
            <a:xfrm>
              <a:off x="10147326" y="2796846"/>
              <a:ext cx="1828800" cy="59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633" tIns="85633" rIns="85633" bIns="85633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64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SmartSolve</a:t>
              </a:r>
              <a:endParaRPr sz="1404">
                <a:solidFill>
                  <a:srgbClr val="FFFFFF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11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" name="Google Shape;342;p45">
            <a:extLst>
              <a:ext uri="{FF2B5EF4-FFF2-40B4-BE49-F238E27FC236}">
                <a16:creationId xmlns:a16="http://schemas.microsoft.com/office/drawing/2014/main" id="{7907D72F-D588-CE4C-14B5-6A2FDFF9CEB9}"/>
              </a:ext>
            </a:extLst>
          </p:cNvPr>
          <p:cNvPicPr preferRelativeResize="0"/>
          <p:nvPr/>
        </p:nvPicPr>
        <p:blipFill>
          <a:blip r:embed="rId1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6198" y="988864"/>
            <a:ext cx="1279205" cy="82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40B5085-867D-628C-1F32-C98B50E00F5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331" y="2652172"/>
            <a:ext cx="1828800" cy="499796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F6CB44AF-6113-38D8-887D-0A6196DC0EB7}"/>
              </a:ext>
            </a:extLst>
          </p:cNvPr>
          <p:cNvGrpSpPr/>
          <p:nvPr/>
        </p:nvGrpSpPr>
        <p:grpSpPr>
          <a:xfrm>
            <a:off x="9214634" y="1057670"/>
            <a:ext cx="691054" cy="691054"/>
            <a:chOff x="9214634" y="1057670"/>
            <a:chExt cx="691054" cy="691054"/>
          </a:xfrm>
        </p:grpSpPr>
        <p:sp>
          <p:nvSpPr>
            <p:cNvPr id="83" name="Triangle 82">
              <a:extLst>
                <a:ext uri="{FF2B5EF4-FFF2-40B4-BE49-F238E27FC236}">
                  <a16:creationId xmlns:a16="http://schemas.microsoft.com/office/drawing/2014/main" id="{951023DF-A04A-2A68-8C2B-F1753E161EEF}"/>
                </a:ext>
              </a:extLst>
            </p:cNvPr>
            <p:cNvSpPr/>
            <p:nvPr/>
          </p:nvSpPr>
          <p:spPr>
            <a:xfrm>
              <a:off x="9241088" y="1109419"/>
              <a:ext cx="664600" cy="624508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2" name="Graphic 81" descr="Hammer1 with solid fill">
              <a:extLst>
                <a:ext uri="{FF2B5EF4-FFF2-40B4-BE49-F238E27FC236}">
                  <a16:creationId xmlns:a16="http://schemas.microsoft.com/office/drawing/2014/main" id="{4D348C03-C040-DEA8-A68F-459C0EAD124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214634" y="1057670"/>
              <a:ext cx="691054" cy="691054"/>
            </a:xfrm>
            <a:prstGeom prst="rect">
              <a:avLst/>
            </a:prstGeom>
          </p:spPr>
        </p:pic>
      </p:grpSp>
      <p:pic>
        <p:nvPicPr>
          <p:cNvPr id="86" name="Picture 85" descr="A computer generated image of a cylinder&#10;&#10;AI-generated content may be incorrect.">
            <a:extLst>
              <a:ext uri="{FF2B5EF4-FFF2-40B4-BE49-F238E27FC236}">
                <a16:creationId xmlns:a16="http://schemas.microsoft.com/office/drawing/2014/main" id="{5BCD6194-2741-DDAF-22B9-655DCFF9E12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1496" y="5389689"/>
            <a:ext cx="743332" cy="76662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0429228B-B349-E2DB-1172-6B980FAF508F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466" y="4407958"/>
            <a:ext cx="702734" cy="550335"/>
          </a:xfrm>
          <a:prstGeom prst="rect">
            <a:avLst/>
          </a:prstGeom>
        </p:spPr>
      </p:pic>
      <p:pic>
        <p:nvPicPr>
          <p:cNvPr id="88" name="Picture 87" descr="A collage of images of a flame&#10;&#10;AI-generated content may be incorrect.">
            <a:extLst>
              <a:ext uri="{FF2B5EF4-FFF2-40B4-BE49-F238E27FC236}">
                <a16:creationId xmlns:a16="http://schemas.microsoft.com/office/drawing/2014/main" id="{D4362491-C426-4146-C59D-4DD003D9FBCB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1" r="-225"/>
          <a:stretch>
            <a:fillRect/>
          </a:stretch>
        </p:blipFill>
        <p:spPr>
          <a:xfrm>
            <a:off x="5869188" y="1679538"/>
            <a:ext cx="761626" cy="549027"/>
          </a:xfrm>
          <a:prstGeom prst="rect">
            <a:avLst/>
          </a:prstGeom>
        </p:spPr>
      </p:pic>
      <p:pic>
        <p:nvPicPr>
          <p:cNvPr id="89" name="Picture 88" descr="A diagram of a gas temperature&#10;&#10;AI-generated content may be incorrect.">
            <a:extLst>
              <a:ext uri="{FF2B5EF4-FFF2-40B4-BE49-F238E27FC236}">
                <a16:creationId xmlns:a16="http://schemas.microsoft.com/office/drawing/2014/main" id="{142E83BF-938C-3125-ABC5-75AB276B4B8D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69028" y="3011988"/>
            <a:ext cx="683794" cy="753630"/>
          </a:xfrm>
          <a:prstGeom prst="rect">
            <a:avLst/>
          </a:prstGeom>
        </p:spPr>
      </p:pic>
      <p:pic>
        <p:nvPicPr>
          <p:cNvPr id="10" name="Picture 9" descr="A close-up of a cube&#10;&#10;AI-generated content may be incorrect.">
            <a:extLst>
              <a:ext uri="{FF2B5EF4-FFF2-40B4-BE49-F238E27FC236}">
                <a16:creationId xmlns:a16="http://schemas.microsoft.com/office/drawing/2014/main" id="{F22BBFFC-A827-0AD9-5281-34D7CFB873D2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9" b="-753"/>
          <a:stretch>
            <a:fillRect/>
          </a:stretch>
        </p:blipFill>
        <p:spPr>
          <a:xfrm>
            <a:off x="299920" y="937707"/>
            <a:ext cx="851511" cy="645456"/>
          </a:xfrm>
          <a:prstGeom prst="rect">
            <a:avLst/>
          </a:prstGeom>
        </p:spPr>
      </p:pic>
      <p:sp>
        <p:nvSpPr>
          <p:cNvPr id="23" name="Folded Corner 35">
            <a:extLst>
              <a:ext uri="{FF2B5EF4-FFF2-40B4-BE49-F238E27FC236}">
                <a16:creationId xmlns:a16="http://schemas.microsoft.com/office/drawing/2014/main" id="{9A476444-21CA-96B0-72A0-131B962E9E7A}"/>
              </a:ext>
            </a:extLst>
          </p:cNvPr>
          <p:cNvSpPr/>
          <p:nvPr/>
        </p:nvSpPr>
        <p:spPr>
          <a:xfrm>
            <a:off x="662684" y="1525792"/>
            <a:ext cx="1148129" cy="464229"/>
          </a:xfrm>
          <a:prstGeom prst="foldedCorner">
            <a:avLst>
              <a:gd name="adj" fmla="val 22807"/>
            </a:avLst>
          </a:prstGeom>
          <a:blipFill>
            <a:blip r:embed="rId23" cstate="print"/>
            <a:tile tx="0" ty="0" sx="100000" sy="100000" flip="none" algn="tl"/>
          </a:blipFill>
          <a:ln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>
                <a:solidFill>
                  <a:prstClr val="black"/>
                </a:solidFill>
                <a:latin typeface="Arial Nova"/>
                <a:ea typeface="Consolas" charset="0"/>
                <a:cs typeface="Consolas" charset="0"/>
              </a:rPr>
              <a:t>e3nn</a:t>
            </a:r>
            <a:endParaRPr lang="en-US" sz="240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/>
              <a:ea typeface="Consolas" charset="0"/>
              <a:cs typeface="Consolas" charset="0"/>
            </a:endParaRPr>
          </a:p>
        </p:txBody>
      </p:sp>
      <p:sp>
        <p:nvSpPr>
          <p:cNvPr id="26" name="Folded Corner 28">
            <a:extLst>
              <a:ext uri="{FF2B5EF4-FFF2-40B4-BE49-F238E27FC236}">
                <a16:creationId xmlns:a16="http://schemas.microsoft.com/office/drawing/2014/main" id="{E6EF9A0E-E47E-4EC7-3C7F-DA3210EAA5E0}"/>
              </a:ext>
            </a:extLst>
          </p:cNvPr>
          <p:cNvSpPr/>
          <p:nvPr/>
        </p:nvSpPr>
        <p:spPr>
          <a:xfrm>
            <a:off x="472427" y="3959406"/>
            <a:ext cx="1603272" cy="449452"/>
          </a:xfrm>
          <a:prstGeom prst="foldedCorner">
            <a:avLst>
              <a:gd name="adj" fmla="val 20355"/>
            </a:avLst>
          </a:prstGeom>
          <a:blipFill>
            <a:blip r:embed="rId23" cstate="print"/>
            <a:tile tx="0" ty="0" sx="100000" sy="100000" flip="none" algn="tl"/>
          </a:blipFill>
          <a:ln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endParaRPr lang="en-US">
              <a:latin typeface="Arial Nova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26DB181-D87B-889E-5D43-DEA3DFB547D2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905" y="4039386"/>
            <a:ext cx="1393652" cy="304819"/>
          </a:xfrm>
          <a:prstGeom prst="rect">
            <a:avLst/>
          </a:prstGeom>
        </p:spPr>
      </p:pic>
      <p:sp>
        <p:nvSpPr>
          <p:cNvPr id="80" name="Folded Corner 35">
            <a:extLst>
              <a:ext uri="{FF2B5EF4-FFF2-40B4-BE49-F238E27FC236}">
                <a16:creationId xmlns:a16="http://schemas.microsoft.com/office/drawing/2014/main" id="{2F0AF2EF-4D7D-D861-E284-10913FD53C2E}"/>
              </a:ext>
            </a:extLst>
          </p:cNvPr>
          <p:cNvSpPr/>
          <p:nvPr/>
        </p:nvSpPr>
        <p:spPr>
          <a:xfrm>
            <a:off x="3016887" y="2844417"/>
            <a:ext cx="1659803" cy="637642"/>
          </a:xfrm>
          <a:prstGeom prst="foldedCorner">
            <a:avLst>
              <a:gd name="adj" fmla="val 22807"/>
            </a:avLst>
          </a:prstGeom>
          <a:blipFill>
            <a:blip r:embed="rId23" cstate="print"/>
            <a:tile tx="0" ty="0" sx="100000" sy="100000" flip="none" algn="tl"/>
          </a:blipFill>
          <a:ln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/>
              <a:ea typeface="Consolas" charset="0"/>
              <a:cs typeface="Consolas" charset="0"/>
            </a:endParaRPr>
          </a:p>
        </p:txBody>
      </p:sp>
      <p:pic>
        <p:nvPicPr>
          <p:cNvPr id="77" name="Picture 76" descr="A blue and black logo&#10;&#10;AI-generated content may be incorrect.">
            <a:extLst>
              <a:ext uri="{FF2B5EF4-FFF2-40B4-BE49-F238E27FC236}">
                <a16:creationId xmlns:a16="http://schemas.microsoft.com/office/drawing/2014/main" id="{71A7B0B6-B290-576F-64C0-A20ABA867938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209" y="2895321"/>
            <a:ext cx="1539654" cy="52066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4B2E7F1-67A8-91E0-305A-D80921F93D95}"/>
              </a:ext>
            </a:extLst>
          </p:cNvPr>
          <p:cNvGrpSpPr/>
          <p:nvPr/>
        </p:nvGrpSpPr>
        <p:grpSpPr>
          <a:xfrm>
            <a:off x="4173228" y="1164829"/>
            <a:ext cx="1726003" cy="865683"/>
            <a:chOff x="4710840" y="928439"/>
            <a:chExt cx="1792092" cy="886899"/>
          </a:xfrm>
        </p:grpSpPr>
        <p:sp>
          <p:nvSpPr>
            <p:cNvPr id="30" name="Folded Corner 21">
              <a:extLst>
                <a:ext uri="{FF2B5EF4-FFF2-40B4-BE49-F238E27FC236}">
                  <a16:creationId xmlns:a16="http://schemas.microsoft.com/office/drawing/2014/main" id="{D3BF7CBC-779D-5AB2-E919-9BEEB8F882FB}"/>
                </a:ext>
              </a:extLst>
            </p:cNvPr>
            <p:cNvSpPr/>
            <p:nvPr/>
          </p:nvSpPr>
          <p:spPr>
            <a:xfrm>
              <a:off x="4710840" y="928439"/>
              <a:ext cx="1792092" cy="886899"/>
            </a:xfrm>
            <a:prstGeom prst="foldedCorner">
              <a:avLst>
                <a:gd name="adj" fmla="val 22807"/>
              </a:avLst>
            </a:prstGeom>
            <a:blipFill>
              <a:blip r:embed="rId23" cstate="print"/>
              <a:tile tx="0" ty="0" sx="100000" sy="100000" flip="none" algn="tl"/>
            </a:blipFill>
            <a:ln>
              <a:solidFill>
                <a:sysClr val="windowText" lastClr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91440" rIns="91440" bIns="45720" anchor="t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CA" sz="2300" kern="0">
                <a:solidFill>
                  <a:prstClr val="black"/>
                </a:solidFill>
                <a:latin typeface="Arial Nova"/>
                <a:ea typeface="Consolas" charset="0"/>
                <a:cs typeface="Consolas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2300" kern="0">
                  <a:solidFill>
                    <a:prstClr val="black"/>
                  </a:solidFill>
                  <a:latin typeface="Arial Nova"/>
                  <a:ea typeface="Consolas" charset="0"/>
                  <a:cs typeface="Consolas" charset="0"/>
                </a:rPr>
                <a:t>&amp; </a:t>
              </a:r>
              <a:r>
                <a:rPr lang="en-US" sz="2300" kern="0">
                  <a:solidFill>
                    <a:prstClr val="black"/>
                  </a:solidFill>
                  <a:latin typeface="Arial Nova"/>
                  <a:ea typeface="Consolas" charset="0"/>
                  <a:cs typeface="Consolas" charset="0"/>
                </a:rPr>
                <a:t>SPARTA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DF67BBA-2F2D-2EA5-C3B6-02DB93626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hq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4588" y="1124698"/>
              <a:ext cx="1030007" cy="206886"/>
            </a:xfrm>
            <a:prstGeom prst="rect">
              <a:avLst/>
            </a:prstGeom>
          </p:spPr>
        </p:pic>
      </p:grpSp>
      <p:sp>
        <p:nvSpPr>
          <p:cNvPr id="18" name="Folded Corner 5">
            <a:extLst>
              <a:ext uri="{FF2B5EF4-FFF2-40B4-BE49-F238E27FC236}">
                <a16:creationId xmlns:a16="http://schemas.microsoft.com/office/drawing/2014/main" id="{261B8796-D806-4741-FA2C-687CE2B32B68}"/>
              </a:ext>
            </a:extLst>
          </p:cNvPr>
          <p:cNvSpPr/>
          <p:nvPr/>
        </p:nvSpPr>
        <p:spPr>
          <a:xfrm>
            <a:off x="4438373" y="5648344"/>
            <a:ext cx="1160358" cy="529431"/>
          </a:xfrm>
          <a:prstGeom prst="foldedCorner">
            <a:avLst>
              <a:gd name="adj" fmla="val 22807"/>
            </a:avLst>
          </a:prstGeom>
          <a:blipFill>
            <a:blip r:embed="rId23" cstate="print"/>
            <a:tile tx="0" ty="0" sx="100000" sy="100000" flip="none" algn="tl"/>
          </a:blipFill>
          <a:ln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2400">
              <a:solidFill>
                <a:prstClr val="black"/>
              </a:solidFill>
              <a:latin typeface="Arial Nova"/>
              <a:ea typeface="Calibri"/>
              <a:cs typeface="Calibri"/>
            </a:endParaRPr>
          </a:p>
        </p:txBody>
      </p:sp>
      <p:pic>
        <p:nvPicPr>
          <p:cNvPr id="32" name="Picture 31" descr="A red and black logo&#10;&#10;AI-generated content may be incorrect.">
            <a:extLst>
              <a:ext uri="{FF2B5EF4-FFF2-40B4-BE49-F238E27FC236}">
                <a16:creationId xmlns:a16="http://schemas.microsoft.com/office/drawing/2014/main" id="{E05CC6E4-16BC-FAC8-B302-7C2654EAD942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3044" y="5784200"/>
            <a:ext cx="852301" cy="298654"/>
          </a:xfrm>
          <a:prstGeom prst="rect">
            <a:avLst/>
          </a:prstGeom>
        </p:spPr>
      </p:pic>
      <p:sp>
        <p:nvSpPr>
          <p:cNvPr id="45" name="Folded Corner 5">
            <a:extLst>
              <a:ext uri="{FF2B5EF4-FFF2-40B4-BE49-F238E27FC236}">
                <a16:creationId xmlns:a16="http://schemas.microsoft.com/office/drawing/2014/main" id="{EFCC3B18-363F-B525-3E4A-6EAF16234162}"/>
              </a:ext>
            </a:extLst>
          </p:cNvPr>
          <p:cNvSpPr/>
          <p:nvPr/>
        </p:nvSpPr>
        <p:spPr>
          <a:xfrm>
            <a:off x="620100" y="5640209"/>
            <a:ext cx="1160358" cy="529431"/>
          </a:xfrm>
          <a:prstGeom prst="foldedCorner">
            <a:avLst>
              <a:gd name="adj" fmla="val 22807"/>
            </a:avLst>
          </a:prstGeom>
          <a:blipFill>
            <a:blip r:embed="rId23" cstate="print"/>
            <a:tile tx="0" ty="0" sx="100000" sy="100000" flip="none" algn="tl"/>
          </a:blipFill>
          <a:ln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9144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2400">
              <a:solidFill>
                <a:prstClr val="black"/>
              </a:solidFill>
              <a:latin typeface="Arial Nova"/>
              <a:ea typeface="Calibri"/>
              <a:cs typeface="Calibri"/>
            </a:endParaRPr>
          </a:p>
        </p:txBody>
      </p:sp>
      <p:pic>
        <p:nvPicPr>
          <p:cNvPr id="46" name="Picture 45" descr="A red and black logo&#10;&#10;AI-generated content may be incorrect.">
            <a:extLst>
              <a:ext uri="{FF2B5EF4-FFF2-40B4-BE49-F238E27FC236}">
                <a16:creationId xmlns:a16="http://schemas.microsoft.com/office/drawing/2014/main" id="{6075005D-111A-B7C9-FA78-0D2A50D44562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71" y="5776065"/>
            <a:ext cx="852301" cy="298654"/>
          </a:xfrm>
          <a:prstGeom prst="rect">
            <a:avLst/>
          </a:prstGeom>
        </p:spPr>
      </p:pic>
      <p:pic>
        <p:nvPicPr>
          <p:cNvPr id="44" name="Picture 2" descr="@e3nn">
            <a:extLst>
              <a:ext uri="{FF2B5EF4-FFF2-40B4-BE49-F238E27FC236}">
                <a16:creationId xmlns:a16="http://schemas.microsoft.com/office/drawing/2014/main" id="{4AF97C84-400A-9CF2-7C46-EA3832539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8571" b="88571" l="9375" r="8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625" y="1545945"/>
            <a:ext cx="420624" cy="46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B0D9197D-5A8C-E32C-E186-6F053392A86F}"/>
              </a:ext>
            </a:extLst>
          </p:cNvPr>
          <p:cNvGrpSpPr/>
          <p:nvPr/>
        </p:nvGrpSpPr>
        <p:grpSpPr>
          <a:xfrm>
            <a:off x="6668308" y="1432132"/>
            <a:ext cx="711953" cy="148781"/>
            <a:chOff x="10917892" y="1682357"/>
            <a:chExt cx="739214" cy="152427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C1C3218-CCB4-AD4D-B93C-708E243B1D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17892" y="1682357"/>
              <a:ext cx="586814" cy="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5512CBB-E592-BB26-993E-3F56C1DE2C1A}"/>
                </a:ext>
              </a:extLst>
            </p:cNvPr>
            <p:cNvCxnSpPr>
              <a:cxnSpLocks/>
            </p:cNvCxnSpPr>
            <p:nvPr/>
          </p:nvCxnSpPr>
          <p:spPr>
            <a:xfrm>
              <a:off x="11070292" y="1834757"/>
              <a:ext cx="586814" cy="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761488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MIT ISN 2025">
      <a:dk1>
        <a:srgbClr val="000000"/>
      </a:dk1>
      <a:lt1>
        <a:srgbClr val="FFFFFF"/>
      </a:lt1>
      <a:dk2>
        <a:srgbClr val="1D4189"/>
      </a:dk2>
      <a:lt2>
        <a:srgbClr val="F2F3F8"/>
      </a:lt2>
      <a:accent1>
        <a:srgbClr val="750014"/>
      </a:accent1>
      <a:accent2>
        <a:srgbClr val="FF1423"/>
      </a:accent2>
      <a:accent3>
        <a:srgbClr val="8B959E"/>
      </a:accent3>
      <a:accent4>
        <a:srgbClr val="3C006B"/>
      </a:accent4>
      <a:accent5>
        <a:srgbClr val="BFB3FF"/>
      </a:accent5>
      <a:accent6>
        <a:srgbClr val="004D00"/>
      </a:accent6>
      <a:hlink>
        <a:srgbClr val="99EBFF"/>
      </a:hlink>
      <a:folHlink>
        <a:srgbClr val="75006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88E8DBAB-293B-8248-93BD-4BFF312E5E94}" vid="{BD3AC5CA-68D8-4C4F-A356-9B2E94AE96A3}"/>
    </a:ext>
  </a:extLst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406FEBC18F36489ED185615C6D6B62" ma:contentTypeVersion="12" ma:contentTypeDescription="Create a new document." ma:contentTypeScope="" ma:versionID="a4db5a13d3a58a9036b98ee75d5f299d">
  <xsd:schema xmlns:xsd="http://www.w3.org/2001/XMLSchema" xmlns:xs="http://www.w3.org/2001/XMLSchema" xmlns:p="http://schemas.microsoft.com/office/2006/metadata/properties" xmlns:ns2="597f07f1-c75b-498c-bb1c-89ebee9cc66b" xmlns:ns3="f61dd764-8607-49d6-a5cc-41ee982d5ccd" targetNamespace="http://schemas.microsoft.com/office/2006/metadata/properties" ma:root="true" ma:fieldsID="47cda7d71fbfa3e88a1892b246d2b762" ns2:_="" ns3:_="">
    <xsd:import namespace="597f07f1-c75b-498c-bb1c-89ebee9cc66b"/>
    <xsd:import namespace="f61dd764-8607-49d6-a5cc-41ee982d5c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7f1-c75b-498c-bb1c-89ebee9cc6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3350ec4-10e3-4b5d-9666-7d76f34ba4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dd764-8607-49d6-a5cc-41ee982d5ccd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a67d4a4-c3b1-431f-9a47-d721e4c5f184}" ma:internalName="TaxCatchAll" ma:showField="CatchAllData" ma:web="f61dd764-8607-49d6-a5cc-41ee982d5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61dd764-8607-49d6-a5cc-41ee982d5ccd" xsi:nil="true"/>
    <lcf76f155ced4ddcb4097134ff3c332f xmlns="597f07f1-c75b-498c-bb1c-89ebee9cc66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D766B1-88B2-487F-9FE7-5A761621606D}">
  <ds:schemaRefs>
    <ds:schemaRef ds:uri="597f07f1-c75b-498c-bb1c-89ebee9cc66b"/>
    <ds:schemaRef ds:uri="f61dd764-8607-49d6-a5cc-41ee982d5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060EB31-58FF-40B8-AF92-60D8BD31E583}">
  <ds:schemaRefs>
    <ds:schemaRef ds:uri="http://www.w3.org/XML/1998/namespace"/>
    <ds:schemaRef ds:uri="http://purl.org/dc/terms/"/>
    <ds:schemaRef ds:uri="597f07f1-c75b-498c-bb1c-89ebee9cc66b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f61dd764-8607-49d6-a5cc-41ee982d5ccd"/>
  </ds:schemaRefs>
</ds:datastoreItem>
</file>

<file path=customXml/itemProps3.xml><?xml version="1.0" encoding="utf-8"?>
<ds:datastoreItem xmlns:ds="http://schemas.openxmlformats.org/officeDocument/2006/customXml" ds:itemID="{06FB9B17-CF93-49A0-8C36-4BA664C311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9162</TotalTime>
  <Words>4494</Words>
  <Application>Microsoft Macintosh PowerPoint</Application>
  <PresentationFormat>Widescreen</PresentationFormat>
  <Paragraphs>560</Paragraphs>
  <Slides>35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Aptos</vt:lpstr>
      <vt:lpstr>Aptos Display</vt:lpstr>
      <vt:lpstr>Arial</vt:lpstr>
      <vt:lpstr>Arial Nova</vt:lpstr>
      <vt:lpstr>Arial,Sans-Serif</vt:lpstr>
      <vt:lpstr>Calibri</vt:lpstr>
      <vt:lpstr>Cambria Math</vt:lpstr>
      <vt:lpstr>Consolas</vt:lpstr>
      <vt:lpstr>Courier New</vt:lpstr>
      <vt:lpstr>Helvetica</vt:lpstr>
      <vt:lpstr>Helvetica Neue</vt:lpstr>
      <vt:lpstr>Helvetica Neue Condensed</vt:lpstr>
      <vt:lpstr>Helvetica Neue Medium</vt:lpstr>
      <vt:lpstr>Times New Roman</vt:lpstr>
      <vt:lpstr>Office Theme</vt:lpstr>
      <vt:lpstr>think-cell Slide</vt:lpstr>
      <vt:lpstr>PowerPoint Presentation</vt:lpstr>
      <vt:lpstr>Our overarching application</vt:lpstr>
      <vt:lpstr>PowerPoint Presentation</vt:lpstr>
      <vt:lpstr>PowerPoint Presentation</vt:lpstr>
      <vt:lpstr>PowerPoint Presentation</vt:lpstr>
      <vt:lpstr>Large-Scale Simulations:  370 Million Degrees of Freedom on Dane</vt:lpstr>
      <vt:lpstr>Scaling Challenges in Different Axes</vt:lpstr>
      <vt:lpstr>Scaling Challenges in Different Axes</vt:lpstr>
      <vt:lpstr>CHEFSI Simulation Stack</vt:lpstr>
      <vt:lpstr>ΣMIT on GPU using Kokkos</vt:lpstr>
      <vt:lpstr>ΣMIT on GPU using Kokkos</vt:lpstr>
      <vt:lpstr>ΣMIT on GPU using Kitsune</vt:lpstr>
      <vt:lpstr>Current GPU-ΣMIT blockers</vt:lpstr>
      <vt:lpstr>Computing Hardware is No Longer For Everybody</vt:lpstr>
      <vt:lpstr>Computing Hardware is No Longer For Everybody</vt:lpstr>
      <vt:lpstr>Scientific Computing Today</vt:lpstr>
      <vt:lpstr>Scientific Computing Today</vt:lpstr>
      <vt:lpstr>Scientific Computing Today</vt:lpstr>
      <vt:lpstr>Scientific Computing Today</vt:lpstr>
      <vt:lpstr>Scientific Computing Today</vt:lpstr>
      <vt:lpstr>Looking More Deeply at Scientific Code</vt:lpstr>
      <vt:lpstr>CUDA To StableHLO</vt:lpstr>
      <vt:lpstr>Challenges in MultiPhysics Codes</vt:lpstr>
      <vt:lpstr>Leverage ML Kernel DSLs without the ML Framework</vt:lpstr>
      <vt:lpstr>Differentiation: Connecting Science and AI</vt:lpstr>
      <vt:lpstr>Differentiation is Expensive</vt:lpstr>
      <vt:lpstr>Differentiation is Expensive</vt:lpstr>
      <vt:lpstr>Differentiation is Expensive</vt:lpstr>
      <vt:lpstr>Existing Automatic Differentiation Pipelines</vt:lpstr>
      <vt:lpstr>Enzyme Approach: compiler-based differentiation</vt:lpstr>
      <vt:lpstr>Case Study: EnzymeAD + ΣMIT Integration</vt:lpstr>
      <vt:lpstr>High-Level Structure of Scientific Code</vt:lpstr>
      <vt:lpstr>Summary: Challenges of Scaling MultiPhysics</vt:lpstr>
      <vt:lpstr>Summary: Challenges of Scaling MultiPhysics</vt:lpstr>
      <vt:lpstr>Summary: Challenges of Scaling MultiPhysics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Franklin E.W. Hadley</dc:creator>
  <cp:keywords/>
  <dc:description/>
  <cp:lastModifiedBy>William S. Moses</cp:lastModifiedBy>
  <cp:revision>52</cp:revision>
  <cp:lastPrinted>2026-04-22T00:25:06Z</cp:lastPrinted>
  <dcterms:created xsi:type="dcterms:W3CDTF">2026-03-12T16:31:01Z</dcterms:created>
  <dcterms:modified xsi:type="dcterms:W3CDTF">2026-05-03T20:49:46Z</dcterms:modified>
  <cp:category/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0x010100A3406FEBC18F36489ED185615C6D6B62</vt:lpwstr>
  </property>
  <property fmtid="{D5CDD505-2E9C-101B-9397-08002B2CF9AE}" pid="3" name="Notes">
    <vt:i4>5</vt:i4>
  </property>
  <property fmtid="{D5CDD505-2E9C-101B-9397-08002B2CF9AE}" pid="4" name="PresentationFormat">
    <vt:lpwstr>Widescreen</vt:lpwstr>
  </property>
  <property fmtid="{D5CDD505-2E9C-101B-9397-08002B2CF9AE}" pid="5" name="Slides">
    <vt:i4>12</vt:i4>
  </property>
  <property fmtid="{D5CDD505-2E9C-101B-9397-08002B2CF9AE}" pid="6" name="MediaServiceImageTags">
    <vt:lpwstr/>
  </property>
</Properties>
</file>