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tif" ContentType="image/ti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omments/modernComment_10B_26FF3748.xml" ContentType="application/vnd.ms-powerpoint.comment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omments/modernComment_131_6BA33B3F.xml" ContentType="application/vnd.ms-powerpoint.comments+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omments/modernComment_10C_2510865B.xml" ContentType="application/vnd.ms-powerpoint.comments+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comments/modernComment_113_D1AAA4C6.xml" ContentType="application/vnd.ms-powerpoint.comments+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88"/>
  </p:notesMasterIdLst>
  <p:sldIdLst>
    <p:sldId id="325" r:id="rId2"/>
    <p:sldId id="256" r:id="rId3"/>
    <p:sldId id="267" r:id="rId4"/>
    <p:sldId id="348" r:id="rId5"/>
    <p:sldId id="347" r:id="rId6"/>
    <p:sldId id="349" r:id="rId7"/>
    <p:sldId id="284" r:id="rId8"/>
    <p:sldId id="313" r:id="rId9"/>
    <p:sldId id="285" r:id="rId10"/>
    <p:sldId id="311" r:id="rId11"/>
    <p:sldId id="312" r:id="rId12"/>
    <p:sldId id="368" r:id="rId13"/>
    <p:sldId id="350" r:id="rId14"/>
    <p:sldId id="257" r:id="rId15"/>
    <p:sldId id="309" r:id="rId16"/>
    <p:sldId id="306" r:id="rId17"/>
    <p:sldId id="351" r:id="rId18"/>
    <p:sldId id="337" r:id="rId19"/>
    <p:sldId id="355" r:id="rId20"/>
    <p:sldId id="328" r:id="rId21"/>
    <p:sldId id="330" r:id="rId22"/>
    <p:sldId id="356" r:id="rId23"/>
    <p:sldId id="331" r:id="rId24"/>
    <p:sldId id="367" r:id="rId25"/>
    <p:sldId id="346" r:id="rId26"/>
    <p:sldId id="365" r:id="rId27"/>
    <p:sldId id="279" r:id="rId28"/>
    <p:sldId id="280" r:id="rId29"/>
    <p:sldId id="366" r:id="rId30"/>
    <p:sldId id="287" r:id="rId31"/>
    <p:sldId id="344" r:id="rId32"/>
    <p:sldId id="273" r:id="rId33"/>
    <p:sldId id="289" r:id="rId34"/>
    <p:sldId id="272" r:id="rId35"/>
    <p:sldId id="305" r:id="rId36"/>
    <p:sldId id="274" r:id="rId37"/>
    <p:sldId id="277" r:id="rId38"/>
    <p:sldId id="268" r:id="rId39"/>
    <p:sldId id="310" r:id="rId40"/>
    <p:sldId id="299" r:id="rId41"/>
    <p:sldId id="320" r:id="rId42"/>
    <p:sldId id="266" r:id="rId43"/>
    <p:sldId id="275" r:id="rId44"/>
    <p:sldId id="276" r:id="rId45"/>
    <p:sldId id="298" r:id="rId46"/>
    <p:sldId id="317" r:id="rId47"/>
    <p:sldId id="318" r:id="rId48"/>
    <p:sldId id="319" r:id="rId49"/>
    <p:sldId id="321" r:id="rId50"/>
    <p:sldId id="296" r:id="rId51"/>
    <p:sldId id="322" r:id="rId52"/>
    <p:sldId id="323" r:id="rId53"/>
    <p:sldId id="326" r:id="rId54"/>
    <p:sldId id="352" r:id="rId55"/>
    <p:sldId id="327" r:id="rId56"/>
    <p:sldId id="341" r:id="rId57"/>
    <p:sldId id="334" r:id="rId58"/>
    <p:sldId id="342" r:id="rId59"/>
    <p:sldId id="332" r:id="rId60"/>
    <p:sldId id="333" r:id="rId61"/>
    <p:sldId id="343" r:id="rId62"/>
    <p:sldId id="345" r:id="rId63"/>
    <p:sldId id="339" r:id="rId64"/>
    <p:sldId id="338" r:id="rId65"/>
    <p:sldId id="308" r:id="rId66"/>
    <p:sldId id="269" r:id="rId67"/>
    <p:sldId id="258" r:id="rId68"/>
    <p:sldId id="271" r:id="rId69"/>
    <p:sldId id="259" r:id="rId70"/>
    <p:sldId id="260" r:id="rId71"/>
    <p:sldId id="261" r:id="rId72"/>
    <p:sldId id="292" r:id="rId73"/>
    <p:sldId id="316" r:id="rId74"/>
    <p:sldId id="278" r:id="rId75"/>
    <p:sldId id="315" r:id="rId76"/>
    <p:sldId id="302" r:id="rId77"/>
    <p:sldId id="300" r:id="rId78"/>
    <p:sldId id="303" r:id="rId79"/>
    <p:sldId id="293" r:id="rId80"/>
    <p:sldId id="282" r:id="rId81"/>
    <p:sldId id="353" r:id="rId82"/>
    <p:sldId id="360" r:id="rId83"/>
    <p:sldId id="361" r:id="rId84"/>
    <p:sldId id="362" r:id="rId85"/>
    <p:sldId id="363" r:id="rId86"/>
    <p:sldId id="364" r:id="rId8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0156B64-75AB-B5F8-9B16-5C09B4F5151E}" name="lorenzo chelini" initials="lc" userId="lWdsnLOFOZ+S4jlJkRDLY3SDjxl+ii1wSd2pXnkJYZM=" providerId="None"/>
  <p188:author id="{8F2736CD-AEDF-8746-8064-51BB0B739793}" name="William Moses" initials="WM" userId="Em1bdPnhn0m6k2Zo5AuEYQ0pTupSft3X3nWA3ic0Eyg=" providerId="None"/>
  <p188:author id="{474D17F9-E561-DEF8-06E2-AC870C0A99E1}" name="Ruizhe Zhao" initials="RZ" userId="CMv5vDMoWRCmJ0TY8Nim21Fbs6sUMMMISwg0z32IKKE=" providerId="Non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928" autoAdjust="0"/>
    <p:restoredTop sz="80136" autoAdjust="0"/>
  </p:normalViewPr>
  <p:slideViewPr>
    <p:cSldViewPr snapToGrid="0">
      <p:cViewPr varScale="1">
        <p:scale>
          <a:sx n="101" d="100"/>
          <a:sy n="101" d="100"/>
        </p:scale>
        <p:origin x="1456"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presProps" Target="pres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viewProps" Target="viewProp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microsoft.com/office/2018/10/relationships/authors" Target="author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notesMaster" Target="notesMasters/notesMaster1.xml"/><Relationship Id="rId9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tableStyles" Target="tableStyle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s>
</file>

<file path=ppt/comments/modernComment_10B_26FF3748.xml><?xml version="1.0" encoding="utf-8"?>
<p188:cmLst xmlns:a="http://schemas.openxmlformats.org/drawingml/2006/main" xmlns:r="http://schemas.openxmlformats.org/officeDocument/2006/relationships" xmlns:p188="http://schemas.microsoft.com/office/powerpoint/2018/8/main">
  <p188:cm id="{ACBFFD7D-51C7-415F-8179-500D80212532}" authorId="{474D17F9-E561-DEF8-06E2-AC870C0A99E1}" status="resolved" created="2021-01-19T17:02:10.029" complete="100000">
    <ac:deMkLst xmlns:ac="http://schemas.microsoft.com/office/drawing/2013/main/command">
      <pc:docMk xmlns:pc="http://schemas.microsoft.com/office/powerpoint/2013/main/command"/>
      <pc:sldMk xmlns:pc="http://schemas.microsoft.com/office/powerpoint/2013/main/command" cId="654260040" sldId="267"/>
      <ac:spMk id="3" creationId="{9AFBD694-60FF-4829-BABD-9C40B49F5347}"/>
    </ac:deMkLst>
    <p188:replyLst>
      <p188:reply id="{03230CBD-EB85-44C7-AB57-775CE9775CE7}" authorId="{20156B64-75AB-B5F8-9B16-5C09B4F5151E}" created="2021-01-19T19:44:20.979">
        <p188:txBody>
          <a:bodyPr/>
          <a:lstStyle/>
          <a:p>
            <a:r>
              <a:rPr lang="en-US"/>
              <a:t>Added SSA-based</a:t>
            </a:r>
          </a:p>
        </p188:txBody>
      </p188:reply>
    </p188:replyLst>
    <p188:txBody>
      <a:bodyPr/>
      <a:lstStyle/>
      <a:p>
        <a:r>
          <a:rPr lang="en-GB"/>
          <a:t>SSA intermediate representation?</a:t>
        </a:r>
      </a:p>
    </p188:txBody>
  </p188:cm>
  <p188:cm id="{2D8472EC-0402-4DB8-9ED4-971396F190DC}" authorId="{474D17F9-E561-DEF8-06E2-AC870C0A99E1}" status="resolved" created="2021-01-19T17:03:56.123" complete="100000">
    <ac:deMkLst xmlns:ac="http://schemas.microsoft.com/office/drawing/2013/main/command">
      <pc:docMk xmlns:pc="http://schemas.microsoft.com/office/powerpoint/2013/main/command"/>
      <pc:sldMk xmlns:pc="http://schemas.microsoft.com/office/powerpoint/2013/main/command" cId="654260040" sldId="267"/>
      <ac:spMk id="3" creationId="{9AFBD694-60FF-4829-BABD-9C40B49F5347}"/>
    </ac:deMkLst>
    <p188:replyLst>
      <p188:reply id="{66AE3B34-7D40-43E4-9DBE-ECBACDAD0F49}" authorId="{20156B64-75AB-B5F8-9B16-5C09B4F5151E}" created="2021-01-19T19:44:34.369">
        <p188:txBody>
          <a:bodyPr/>
          <a:lstStyle/>
          <a:p>
            <a:r>
              <a:rPr lang="en-US"/>
              <a:t>I guess so</a:t>
            </a:r>
          </a:p>
        </p188:txBody>
      </p188:reply>
    </p188:replyLst>
    <p188:txBody>
      <a:bodyPr/>
      <a:lstStyle/>
      <a:p>
        <a:r>
          <a:rPr lang="en-GB"/>
          <a:t>Can we claim "state-of-the-art"?</a:t>
        </a:r>
      </a:p>
    </p188:txBody>
  </p188:cm>
</p188:cmLst>
</file>

<file path=ppt/comments/modernComment_10C_2510865B.xml><?xml version="1.0" encoding="utf-8"?>
<p188:cmLst xmlns:a="http://schemas.openxmlformats.org/drawingml/2006/main" xmlns:r="http://schemas.openxmlformats.org/officeDocument/2006/relationships" xmlns:p188="http://schemas.microsoft.com/office/powerpoint/2018/8/main">
  <p188:cm id="{B99CC46A-9AEB-4E63-94FB-FD0E0F1C0040}" authorId="{474D17F9-E561-DEF8-06E2-AC870C0A99E1}" status="resolved" created="2021-01-19T17:10:27.343" complete="100000">
    <ac:deMkLst xmlns:ac="http://schemas.microsoft.com/office/drawing/2013/main/command">
      <pc:docMk xmlns:pc="http://schemas.microsoft.com/office/powerpoint/2013/main/command"/>
      <pc:sldMk xmlns:pc="http://schemas.microsoft.com/office/powerpoint/2013/main/command" cId="1732244360" sldId="268"/>
      <ac:spMk id="3" creationId="{489D7BF6-6334-438B-B459-8AFEA6326753}"/>
    </ac:deMkLst>
    <p188:txBody>
      <a:bodyPr/>
      <a:lstStyle/>
      <a:p>
        <a:r>
          <a:rPr lang="en-GB"/>
          <a:t>Dimensions - induction variables?</a:t>
        </a:r>
      </a:p>
    </p188:txBody>
  </p188:cm>
</p188:cmLst>
</file>

<file path=ppt/comments/modernComment_113_D1AAA4C6.xml><?xml version="1.0" encoding="utf-8"?>
<p188:cmLst xmlns:a="http://schemas.openxmlformats.org/drawingml/2006/main" xmlns:r="http://schemas.openxmlformats.org/officeDocument/2006/relationships" xmlns:p188="http://schemas.microsoft.com/office/powerpoint/2018/8/main">
  <p188:cm id="{6192C834-6378-9441-876C-BC421985084A}" authorId="{20156B64-75AB-B5F8-9B16-5C09B4F5151E}" status="resolved" created="2021-01-19T08:50:10.244">
    <ac:deMkLst xmlns:ac="http://schemas.microsoft.com/office/drawing/2013/main/command">
      <pc:docMk xmlns:pc="http://schemas.microsoft.com/office/powerpoint/2013/main/command"/>
      <pc:sldMk xmlns:pc="http://schemas.microsoft.com/office/powerpoint/2013/main/command" cId="967901853" sldId="275"/>
      <ac:picMk id="6" creationId="{7DB3E636-751B-4B49-AA32-759C75F480AF}"/>
    </ac:deMkLst>
    <p188:txBody>
      <a:bodyPr/>
      <a:lstStyle/>
      <a:p>
        <a:r>
          <a:rPr lang="en-US"/>
          <a:t>should we fix this picture?</a:t>
        </a:r>
      </a:p>
    </p188:txBody>
  </p188:cm>
  <p188:cm id="{FDB22EE6-1835-FE4E-8EED-120117ABEBE5}" authorId="{20156B64-75AB-B5F8-9B16-5C09B4F5151E}" status="resolved" created="2021-01-19T08:58:45.423">
    <ac:deMkLst xmlns:ac="http://schemas.microsoft.com/office/drawing/2013/main/command">
      <pc:docMk xmlns:pc="http://schemas.microsoft.com/office/powerpoint/2013/main/command"/>
      <pc:sldMk xmlns:pc="http://schemas.microsoft.com/office/powerpoint/2013/main/command" cId="967901853" sldId="275"/>
      <ac:spMk id="7" creationId="{F8CCDD2C-C5B9-47B4-899E-624845C17A40}"/>
    </ac:deMkLst>
    <p188:txBody>
      <a:bodyPr/>
      <a:lstStyle/>
      <a:p>
        <a:r>
          <a:rPr lang="en-US"/>
          <a:t>Maybe we can have a running example on a separate slide.</a:t>
        </a:r>
      </a:p>
    </p188:txBody>
  </p188:cm>
</p188:cmLst>
</file>

<file path=ppt/comments/modernComment_131_6BA33B3F.xml><?xml version="1.0" encoding="utf-8"?>
<p188:cmLst xmlns:a="http://schemas.openxmlformats.org/drawingml/2006/main" xmlns:r="http://schemas.openxmlformats.org/officeDocument/2006/relationships" xmlns:p188="http://schemas.microsoft.com/office/powerpoint/2018/8/main">
  <p188:cm id="{E3137F15-81E0-421A-AD19-8C72F159B9C1}" authorId="{20156B64-75AB-B5F8-9B16-5C09B4F5151E}" status="resolved" created="2021-01-19T08:45:17.880" complete="100000">
    <ac:deMkLst xmlns:ac="http://schemas.microsoft.com/office/drawing/2013/main/command">
      <pc:docMk xmlns:pc="http://schemas.microsoft.com/office/powerpoint/2013/main/command"/>
      <pc:sldMk xmlns:pc="http://schemas.microsoft.com/office/powerpoint/2013/main/command" cId="4178751208" sldId="257"/>
      <ac:spMk id="3" creationId="{4ED262A3-7850-4F33-B96F-9B11574E017A}"/>
    </ac:deMkLst>
    <p188:txBody>
      <a:bodyPr/>
      <a:lstStyle/>
      <a:p>
        <a:r>
          <a:rPr lang="en-US"/>
          <a:t>ahaha</a:t>
        </a:r>
      </a:p>
    </p188:txBody>
  </p188:cm>
  <p188:cm id="{1EA809A0-6DBA-4543-94DA-A34C85321256}" authorId="{8F2736CD-AEDF-8746-8064-51BB0B739793}" status="resolved" created="2021-01-19T19:45:28.875" complete="100000">
    <ac:deMkLst xmlns:ac="http://schemas.microsoft.com/office/drawing/2013/main/command">
      <pc:docMk xmlns:pc="http://schemas.microsoft.com/office/powerpoint/2013/main/command"/>
      <pc:sldMk xmlns:pc="http://schemas.microsoft.com/office/powerpoint/2013/main/command" cId="4178751208" sldId="257"/>
      <ac:picMk id="7" creationId="{9F86A48C-FAB3-460F-9151-45FBF2FA308E}"/>
    </ac:deMkLst>
    <p188:txBody>
      <a:bodyPr/>
      <a:lstStyle/>
      <a:p>
        <a:r>
          <a:rPr lang="en-US"/>
          <a:t>can you make this an "!" symbol to demonstrate it as an important thing rather than a failure to do X</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7BB81EC-A661-46BF-ACE0-EDEFE72616CE}" type="datetimeFigureOut">
              <a:rPr lang="en-GB" smtClean="0"/>
              <a:t>18/11/2022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1AE4DE0-3105-4A6A-8802-DCA1BD98DB98}" type="slidenum">
              <a:rPr lang="en-GB" smtClean="0"/>
              <a:t>‹#›</a:t>
            </a:fld>
            <a:endParaRPr lang="en-GB"/>
          </a:p>
        </p:txBody>
      </p:sp>
    </p:spTree>
    <p:extLst>
      <p:ext uri="{BB962C8B-B14F-4D97-AF65-F5344CB8AC3E}">
        <p14:creationId xmlns:p14="http://schemas.microsoft.com/office/powerpoint/2010/main" val="11310608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B1AE4DE0-3105-4A6A-8802-DCA1BD98DB98}" type="slidenum">
              <a:rPr lang="en-GB" smtClean="0"/>
              <a:t>1</a:t>
            </a:fld>
            <a:endParaRPr lang="en-GB"/>
          </a:p>
        </p:txBody>
      </p:sp>
    </p:spTree>
    <p:extLst>
      <p:ext uri="{BB962C8B-B14F-4D97-AF65-F5344CB8AC3E}">
        <p14:creationId xmlns:p14="http://schemas.microsoft.com/office/powerpoint/2010/main" val="12548930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90000"/>
              </a:lnSpc>
              <a:spcBef>
                <a:spcPts val="1000"/>
              </a:spcBef>
              <a:buFont typeface="Arial"/>
              <a:buNone/>
            </a:pPr>
            <a:r>
              <a:rPr lang="en-US" dirty="0">
                <a:cs typeface="Calibri" panose="020F0502020204030204"/>
              </a:rPr>
              <a:t>Using the same example as before, we can see how raising works.</a:t>
            </a:r>
            <a:br>
              <a:rPr lang="en-US" dirty="0">
                <a:cs typeface="Calibri" panose="020F0502020204030204"/>
              </a:rPr>
            </a:br>
            <a:br>
              <a:rPr lang="en-US" dirty="0">
                <a:cs typeface="Calibri" panose="020F0502020204030204"/>
              </a:rPr>
            </a:br>
            <a:r>
              <a:rPr lang="en-US" dirty="0">
                <a:cs typeface="Calibri" panose="020F0502020204030204"/>
              </a:rPr>
              <a:t>First memory allocations are eliminated by the mem2reg pass. Additional simplifications are run. Finally we raise the remaining operations to affine variants by first raising the for and subsequently the store.</a:t>
            </a:r>
          </a:p>
        </p:txBody>
      </p:sp>
      <p:sp>
        <p:nvSpPr>
          <p:cNvPr id="4" name="Slide Number Placeholder 3"/>
          <p:cNvSpPr>
            <a:spLocks noGrp="1"/>
          </p:cNvSpPr>
          <p:nvPr>
            <p:ph type="sldNum" sz="quarter" idx="5"/>
          </p:nvPr>
        </p:nvSpPr>
        <p:spPr/>
        <p:txBody>
          <a:bodyPr/>
          <a:lstStyle/>
          <a:p>
            <a:fld id="{B1AE4DE0-3105-4A6A-8802-DCA1BD98DB98}" type="slidenum">
              <a:rPr lang="en-GB" smtClean="0"/>
              <a:t>10</a:t>
            </a:fld>
            <a:endParaRPr lang="en-GB"/>
          </a:p>
        </p:txBody>
      </p:sp>
    </p:spTree>
    <p:extLst>
      <p:ext uri="{BB962C8B-B14F-4D97-AF65-F5344CB8AC3E}">
        <p14:creationId xmlns:p14="http://schemas.microsoft.com/office/powerpoint/2010/main" val="38133277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90000"/>
              </a:lnSpc>
              <a:spcBef>
                <a:spcPts val="1000"/>
              </a:spcBef>
              <a:buFont typeface="Arial"/>
              <a:buNone/>
            </a:pPr>
            <a:r>
              <a:rPr lang="en-US" dirty="0">
                <a:cs typeface="Calibri" panose="020F0502020204030204"/>
              </a:rPr>
              <a:t>Using the same example as before, we can see how raising works.</a:t>
            </a:r>
            <a:br>
              <a:rPr lang="en-US" dirty="0">
                <a:cs typeface="Calibri" panose="020F0502020204030204"/>
              </a:rPr>
            </a:br>
            <a:br>
              <a:rPr lang="en-US" dirty="0">
                <a:cs typeface="Calibri" panose="020F0502020204030204"/>
              </a:rPr>
            </a:br>
            <a:r>
              <a:rPr lang="en-US" dirty="0">
                <a:cs typeface="Calibri" panose="020F0502020204030204"/>
              </a:rPr>
              <a:t>First memory allocations are eliminated by the mem2reg pass. Additional simplifications are run. Finally we raise the remaining operations to affine variants by first raising the for and subsequently the store.</a:t>
            </a:r>
          </a:p>
        </p:txBody>
      </p:sp>
      <p:sp>
        <p:nvSpPr>
          <p:cNvPr id="4" name="Slide Number Placeholder 3"/>
          <p:cNvSpPr>
            <a:spLocks noGrp="1"/>
          </p:cNvSpPr>
          <p:nvPr>
            <p:ph type="sldNum" sz="quarter" idx="5"/>
          </p:nvPr>
        </p:nvSpPr>
        <p:spPr/>
        <p:txBody>
          <a:bodyPr/>
          <a:lstStyle/>
          <a:p>
            <a:fld id="{B1AE4DE0-3105-4A6A-8802-DCA1BD98DB98}" type="slidenum">
              <a:rPr lang="en-GB" smtClean="0"/>
              <a:t>11</a:t>
            </a:fld>
            <a:endParaRPr lang="en-GB"/>
          </a:p>
        </p:txBody>
      </p:sp>
    </p:spTree>
    <p:extLst>
      <p:ext uri="{BB962C8B-B14F-4D97-AF65-F5344CB8AC3E}">
        <p14:creationId xmlns:p14="http://schemas.microsoft.com/office/powerpoint/2010/main" val="10729485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90000"/>
              </a:lnSpc>
              <a:spcBef>
                <a:spcPts val="1000"/>
              </a:spcBef>
              <a:buFont typeface="Arial"/>
              <a:buNone/>
            </a:pPr>
            <a:r>
              <a:rPr lang="en-US" dirty="0">
                <a:cs typeface="Calibri" panose="020F0502020204030204"/>
              </a:rPr>
              <a:t>Using the same example as before, we can see how raising works.</a:t>
            </a:r>
            <a:br>
              <a:rPr lang="en-US" dirty="0">
                <a:cs typeface="Calibri" panose="020F0502020204030204"/>
              </a:rPr>
            </a:br>
            <a:br>
              <a:rPr lang="en-US" dirty="0">
                <a:cs typeface="Calibri" panose="020F0502020204030204"/>
              </a:rPr>
            </a:br>
            <a:r>
              <a:rPr lang="en-US" dirty="0">
                <a:cs typeface="Calibri" panose="020F0502020204030204"/>
              </a:rPr>
              <a:t>First memory allocations are eliminated by the mem2reg pass. Additional simplifications are run. Finally we raise the remaining operations to affine variants by first raising the for and subsequently the store.</a:t>
            </a:r>
          </a:p>
        </p:txBody>
      </p:sp>
      <p:sp>
        <p:nvSpPr>
          <p:cNvPr id="4" name="Slide Number Placeholder 3"/>
          <p:cNvSpPr>
            <a:spLocks noGrp="1"/>
          </p:cNvSpPr>
          <p:nvPr>
            <p:ph type="sldNum" sz="quarter" idx="5"/>
          </p:nvPr>
        </p:nvSpPr>
        <p:spPr/>
        <p:txBody>
          <a:bodyPr/>
          <a:lstStyle/>
          <a:p>
            <a:fld id="{B1AE4DE0-3105-4A6A-8802-DCA1BD98DB98}" type="slidenum">
              <a:rPr lang="en-GB" smtClean="0"/>
              <a:t>12</a:t>
            </a:fld>
            <a:endParaRPr lang="en-GB"/>
          </a:p>
        </p:txBody>
      </p:sp>
    </p:spTree>
    <p:extLst>
      <p:ext uri="{BB962C8B-B14F-4D97-AF65-F5344CB8AC3E}">
        <p14:creationId xmlns:p14="http://schemas.microsoft.com/office/powerpoint/2010/main" val="13094418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cs typeface="Calibri"/>
              </a:rPr>
              <a:t>Enter ML or multi-level IR, a recent compiler representation able to simultaneously represent, optimize, and convert between different levels of abstraction, including loops, parallel reductions, polyhedral-inspired affine memory operations, and low-level instructions that fully cover LLVM.</a:t>
            </a:r>
          </a:p>
          <a:p>
            <a:endParaRPr lang="en-GB" dirty="0"/>
          </a:p>
        </p:txBody>
      </p:sp>
      <p:sp>
        <p:nvSpPr>
          <p:cNvPr id="4" name="Slide Number Placeholder 3"/>
          <p:cNvSpPr>
            <a:spLocks noGrp="1"/>
          </p:cNvSpPr>
          <p:nvPr>
            <p:ph type="sldNum" sz="quarter" idx="5"/>
          </p:nvPr>
        </p:nvSpPr>
        <p:spPr/>
        <p:txBody>
          <a:bodyPr/>
          <a:lstStyle/>
          <a:p>
            <a:fld id="{B1AE4DE0-3105-4A6A-8802-DCA1BD98DB98}" type="slidenum">
              <a:rPr lang="en-GB" smtClean="0"/>
              <a:t>13</a:t>
            </a:fld>
            <a:endParaRPr lang="en-GB"/>
          </a:p>
        </p:txBody>
      </p:sp>
    </p:spTree>
    <p:extLst>
      <p:ext uri="{BB962C8B-B14F-4D97-AF65-F5344CB8AC3E}">
        <p14:creationId xmlns:p14="http://schemas.microsoft.com/office/powerpoint/2010/main" val="7163289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Polyhedral tools have become </a:t>
            </a:r>
          </a:p>
        </p:txBody>
      </p:sp>
      <p:sp>
        <p:nvSpPr>
          <p:cNvPr id="4" name="Slide Number Placeholder 3"/>
          <p:cNvSpPr>
            <a:spLocks noGrp="1"/>
          </p:cNvSpPr>
          <p:nvPr>
            <p:ph type="sldNum" sz="quarter" idx="5"/>
          </p:nvPr>
        </p:nvSpPr>
        <p:spPr/>
        <p:txBody>
          <a:bodyPr/>
          <a:lstStyle/>
          <a:p>
            <a:fld id="{B1AE4DE0-3105-4A6A-8802-DCA1BD98DB98}" type="slidenum">
              <a:rPr lang="en-GB" smtClean="0"/>
              <a:t>14</a:t>
            </a:fld>
            <a:endParaRPr lang="en-GB"/>
          </a:p>
        </p:txBody>
      </p:sp>
    </p:spTree>
    <p:extLst>
      <p:ext uri="{BB962C8B-B14F-4D97-AF65-F5344CB8AC3E}">
        <p14:creationId xmlns:p14="http://schemas.microsoft.com/office/powerpoint/2010/main" val="20003244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Source-based tools Pluto or PPCG operate directly on C/C++ code. This enables the tool to directly recover high-level information like if’s and </a:t>
            </a:r>
            <a:r>
              <a:rPr lang="en-US" dirty="0" err="1">
                <a:cs typeface="Calibri"/>
              </a:rPr>
              <a:t>for’s</a:t>
            </a:r>
            <a:r>
              <a:rPr lang="en-US" dirty="0">
                <a:cs typeface="Calibri"/>
              </a:rPr>
              <a:t>. Its effectiveness, however, is hindered, by not applying optimization prior to polyhedral transformation. Moreover the result of the transformation must be expressed in C, which is known to be complex and lacks constructs, for example reduction loops or registers not backed by memory, or vector values.</a:t>
            </a:r>
          </a:p>
          <a:p>
            <a:endParaRPr lang="en-US" dirty="0">
              <a:cs typeface="Calibri"/>
            </a:endParaRPr>
          </a:p>
          <a:p>
            <a:r>
              <a:rPr lang="en-US" dirty="0">
                <a:cs typeface="Calibri"/>
              </a:rPr>
              <a:t>Compiler-based tools like Polly or Graphite operate on the compiler IR, which enables it to run after optimization, thereby relieving one of the difficulties of source-based tools. However, these tools must be able to recover the high-level structure of the loops and memory accesses, often imperfectly or at a significant cost. The same common compiler optimizations, like LICM, which were needed to enable polyhedral analysis of the source-based tool, may interfere with the recovery of information in the compiler-based tool. Finally, compiler IR’s often lack constructs for parallelism or reductions produced by polyhedral transformations. </a:t>
            </a:r>
          </a:p>
        </p:txBody>
      </p:sp>
      <p:sp>
        <p:nvSpPr>
          <p:cNvPr id="4" name="Slide Number Placeholder 3"/>
          <p:cNvSpPr>
            <a:spLocks noGrp="1"/>
          </p:cNvSpPr>
          <p:nvPr>
            <p:ph type="sldNum" sz="quarter" idx="5"/>
          </p:nvPr>
        </p:nvSpPr>
        <p:spPr/>
        <p:txBody>
          <a:bodyPr/>
          <a:lstStyle/>
          <a:p>
            <a:fld id="{B1AE4DE0-3105-4A6A-8802-DCA1BD98DB98}" type="slidenum">
              <a:rPr lang="en-GB" smtClean="0"/>
              <a:t>15</a:t>
            </a:fld>
            <a:endParaRPr lang="en-GB"/>
          </a:p>
        </p:txBody>
      </p:sp>
    </p:spTree>
    <p:extLst>
      <p:ext uri="{BB962C8B-B14F-4D97-AF65-F5344CB8AC3E}">
        <p14:creationId xmlns:p14="http://schemas.microsoft.com/office/powerpoint/2010/main" val="5418867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Source-based tools Pluto or PPCG operate directly on C/C++ code. This enables the tool to directly recover high-level information like if’s and </a:t>
            </a:r>
            <a:r>
              <a:rPr lang="en-US" dirty="0" err="1">
                <a:cs typeface="Calibri"/>
              </a:rPr>
              <a:t>for’s</a:t>
            </a:r>
            <a:r>
              <a:rPr lang="en-US" dirty="0">
                <a:cs typeface="Calibri"/>
              </a:rPr>
              <a:t>. Its effectiveness, however, is hindered, by not applying optimization prior to polyhedral transformation. Moreover the result of the transformation must be expressed in C, which is known to be complex and lacks constructs, for example reduction loops or registers not backed by memory, or vector values.</a:t>
            </a:r>
          </a:p>
          <a:p>
            <a:endParaRPr lang="en-US" dirty="0">
              <a:cs typeface="Calibri"/>
            </a:endParaRPr>
          </a:p>
          <a:p>
            <a:r>
              <a:rPr lang="en-US" dirty="0">
                <a:cs typeface="Calibri"/>
              </a:rPr>
              <a:t>Compiler-based tools like Polly or Graphite operate on the compiler IR, which enables it to run after optimization, thereby relieving one of the difficulties of source-based tools. However, these tools must be able to recover the high-level structure of the loops and memory accesses, often imperfectly or at a significant cost. The same common compiler optimizations, like LICM, which were needed to enable polyhedral analysis of the source-based tool, may interfere with the recovery of information in the compiler-based tool. Finally, compiler IR’s often lack constructs for parallelism or reductions produced by polyhedral transformations. </a:t>
            </a:r>
          </a:p>
        </p:txBody>
      </p:sp>
      <p:sp>
        <p:nvSpPr>
          <p:cNvPr id="4" name="Slide Number Placeholder 3"/>
          <p:cNvSpPr>
            <a:spLocks noGrp="1"/>
          </p:cNvSpPr>
          <p:nvPr>
            <p:ph type="sldNum" sz="quarter" idx="5"/>
          </p:nvPr>
        </p:nvSpPr>
        <p:spPr/>
        <p:txBody>
          <a:bodyPr/>
          <a:lstStyle/>
          <a:p>
            <a:fld id="{B1AE4DE0-3105-4A6A-8802-DCA1BD98DB98}" type="slidenum">
              <a:rPr lang="en-GB" smtClean="0"/>
              <a:t>16</a:t>
            </a:fld>
            <a:endParaRPr lang="en-GB"/>
          </a:p>
        </p:txBody>
      </p:sp>
    </p:spTree>
    <p:extLst>
      <p:ext uri="{BB962C8B-B14F-4D97-AF65-F5344CB8AC3E}">
        <p14:creationId xmlns:p14="http://schemas.microsoft.com/office/powerpoint/2010/main" val="2500523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90000"/>
              </a:lnSpc>
              <a:spcBef>
                <a:spcPts val="1000"/>
              </a:spcBef>
              <a:buFont typeface="Arial"/>
              <a:buNone/>
            </a:pPr>
            <a:r>
              <a:rPr lang="en-US" dirty="0">
                <a:cs typeface="Calibri" panose="020F0502020204030204"/>
              </a:rPr>
              <a:t>Using the same example as before, we can see how raising works.</a:t>
            </a:r>
            <a:br>
              <a:rPr lang="en-US" dirty="0">
                <a:cs typeface="Calibri" panose="020F0502020204030204"/>
              </a:rPr>
            </a:br>
            <a:br>
              <a:rPr lang="en-US" dirty="0">
                <a:cs typeface="Calibri" panose="020F0502020204030204"/>
              </a:rPr>
            </a:br>
            <a:r>
              <a:rPr lang="en-US" dirty="0">
                <a:cs typeface="Calibri" panose="020F0502020204030204"/>
              </a:rPr>
              <a:t>First memory allocations are eliminated by the mem2reg pass. Additional simplifications are run. Finally we raise the remaining operations to affine variants by first raising the for and subsequently the store.</a:t>
            </a:r>
          </a:p>
        </p:txBody>
      </p:sp>
      <p:sp>
        <p:nvSpPr>
          <p:cNvPr id="4" name="Slide Number Placeholder 3"/>
          <p:cNvSpPr>
            <a:spLocks noGrp="1"/>
          </p:cNvSpPr>
          <p:nvPr>
            <p:ph type="sldNum" sz="quarter" idx="5"/>
          </p:nvPr>
        </p:nvSpPr>
        <p:spPr/>
        <p:txBody>
          <a:bodyPr/>
          <a:lstStyle/>
          <a:p>
            <a:fld id="{B1AE4DE0-3105-4A6A-8802-DCA1BD98DB98}" type="slidenum">
              <a:rPr lang="en-GB" smtClean="0"/>
              <a:t>17</a:t>
            </a:fld>
            <a:endParaRPr lang="en-GB"/>
          </a:p>
        </p:txBody>
      </p:sp>
    </p:spTree>
    <p:extLst>
      <p:ext uri="{BB962C8B-B14F-4D97-AF65-F5344CB8AC3E}">
        <p14:creationId xmlns:p14="http://schemas.microsoft.com/office/powerpoint/2010/main" val="22791339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Polyhedral tools have become </a:t>
            </a:r>
          </a:p>
        </p:txBody>
      </p:sp>
      <p:sp>
        <p:nvSpPr>
          <p:cNvPr id="4" name="Slide Number Placeholder 3"/>
          <p:cNvSpPr>
            <a:spLocks noGrp="1"/>
          </p:cNvSpPr>
          <p:nvPr>
            <p:ph type="sldNum" sz="quarter" idx="5"/>
          </p:nvPr>
        </p:nvSpPr>
        <p:spPr/>
        <p:txBody>
          <a:bodyPr/>
          <a:lstStyle/>
          <a:p>
            <a:fld id="{B1AE4DE0-3105-4A6A-8802-DCA1BD98DB98}" type="slidenum">
              <a:rPr lang="en-GB" smtClean="0"/>
              <a:t>18</a:t>
            </a:fld>
            <a:endParaRPr lang="en-GB"/>
          </a:p>
        </p:txBody>
      </p:sp>
    </p:spTree>
    <p:extLst>
      <p:ext uri="{BB962C8B-B14F-4D97-AF65-F5344CB8AC3E}">
        <p14:creationId xmlns:p14="http://schemas.microsoft.com/office/powerpoint/2010/main" val="36265814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Polyhedral tools have become </a:t>
            </a:r>
          </a:p>
        </p:txBody>
      </p:sp>
      <p:sp>
        <p:nvSpPr>
          <p:cNvPr id="4" name="Slide Number Placeholder 3"/>
          <p:cNvSpPr>
            <a:spLocks noGrp="1"/>
          </p:cNvSpPr>
          <p:nvPr>
            <p:ph type="sldNum" sz="quarter" idx="5"/>
          </p:nvPr>
        </p:nvSpPr>
        <p:spPr/>
        <p:txBody>
          <a:bodyPr/>
          <a:lstStyle/>
          <a:p>
            <a:fld id="{B1AE4DE0-3105-4A6A-8802-DCA1BD98DB98}" type="slidenum">
              <a:rPr lang="en-GB" smtClean="0"/>
              <a:t>19</a:t>
            </a:fld>
            <a:endParaRPr lang="en-GB"/>
          </a:p>
        </p:txBody>
      </p:sp>
    </p:spTree>
    <p:extLst>
      <p:ext uri="{BB962C8B-B14F-4D97-AF65-F5344CB8AC3E}">
        <p14:creationId xmlns:p14="http://schemas.microsoft.com/office/powerpoint/2010/main" val="21712160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Hi everyone, I'm William Moses and I'm Ruizhe Zhao, and we'll be presenting our work on </a:t>
            </a:r>
            <a:r>
              <a:rPr lang="en-US" dirty="0" err="1">
                <a:cs typeface="Calibri"/>
              </a:rPr>
              <a:t>Polygeist</a:t>
            </a:r>
            <a:r>
              <a:rPr lang="en-US" dirty="0">
                <a:cs typeface="Calibri"/>
              </a:rPr>
              <a:t>, a polyhedral C and C++ compiler built on MLIR.</a:t>
            </a:r>
          </a:p>
        </p:txBody>
      </p:sp>
      <p:sp>
        <p:nvSpPr>
          <p:cNvPr id="4" name="Slide Number Placeholder 3"/>
          <p:cNvSpPr>
            <a:spLocks noGrp="1"/>
          </p:cNvSpPr>
          <p:nvPr>
            <p:ph type="sldNum" sz="quarter" idx="5"/>
          </p:nvPr>
        </p:nvSpPr>
        <p:spPr/>
        <p:txBody>
          <a:bodyPr/>
          <a:lstStyle/>
          <a:p>
            <a:fld id="{B1AE4DE0-3105-4A6A-8802-DCA1BD98DB98}" type="slidenum">
              <a:rPr lang="en-GB" smtClean="0"/>
              <a:t>2</a:t>
            </a:fld>
            <a:endParaRPr lang="en-GB"/>
          </a:p>
        </p:txBody>
      </p:sp>
    </p:spTree>
    <p:extLst>
      <p:ext uri="{BB962C8B-B14F-4D97-AF65-F5344CB8AC3E}">
        <p14:creationId xmlns:p14="http://schemas.microsoft.com/office/powerpoint/2010/main" val="16469811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Polyhedral tools have become </a:t>
            </a:r>
          </a:p>
        </p:txBody>
      </p:sp>
      <p:sp>
        <p:nvSpPr>
          <p:cNvPr id="4" name="Slide Number Placeholder 3"/>
          <p:cNvSpPr>
            <a:spLocks noGrp="1"/>
          </p:cNvSpPr>
          <p:nvPr>
            <p:ph type="sldNum" sz="quarter" idx="5"/>
          </p:nvPr>
        </p:nvSpPr>
        <p:spPr/>
        <p:txBody>
          <a:bodyPr/>
          <a:lstStyle/>
          <a:p>
            <a:fld id="{B1AE4DE0-3105-4A6A-8802-DCA1BD98DB98}" type="slidenum">
              <a:rPr lang="en-GB" smtClean="0"/>
              <a:t>20</a:t>
            </a:fld>
            <a:endParaRPr lang="en-GB"/>
          </a:p>
        </p:txBody>
      </p:sp>
    </p:spTree>
    <p:extLst>
      <p:ext uri="{BB962C8B-B14F-4D97-AF65-F5344CB8AC3E}">
        <p14:creationId xmlns:p14="http://schemas.microsoft.com/office/powerpoint/2010/main" val="317865533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Polyhedral tools have become </a:t>
            </a:r>
          </a:p>
        </p:txBody>
      </p:sp>
      <p:sp>
        <p:nvSpPr>
          <p:cNvPr id="4" name="Slide Number Placeholder 3"/>
          <p:cNvSpPr>
            <a:spLocks noGrp="1"/>
          </p:cNvSpPr>
          <p:nvPr>
            <p:ph type="sldNum" sz="quarter" idx="5"/>
          </p:nvPr>
        </p:nvSpPr>
        <p:spPr/>
        <p:txBody>
          <a:bodyPr/>
          <a:lstStyle/>
          <a:p>
            <a:fld id="{B1AE4DE0-3105-4A6A-8802-DCA1BD98DB98}" type="slidenum">
              <a:rPr lang="en-GB" smtClean="0"/>
              <a:t>21</a:t>
            </a:fld>
            <a:endParaRPr lang="en-GB"/>
          </a:p>
        </p:txBody>
      </p:sp>
    </p:spTree>
    <p:extLst>
      <p:ext uri="{BB962C8B-B14F-4D97-AF65-F5344CB8AC3E}">
        <p14:creationId xmlns:p14="http://schemas.microsoft.com/office/powerpoint/2010/main" val="317960900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Polyhedral tools have become </a:t>
            </a:r>
          </a:p>
        </p:txBody>
      </p:sp>
      <p:sp>
        <p:nvSpPr>
          <p:cNvPr id="4" name="Slide Number Placeholder 3"/>
          <p:cNvSpPr>
            <a:spLocks noGrp="1"/>
          </p:cNvSpPr>
          <p:nvPr>
            <p:ph type="sldNum" sz="quarter" idx="5"/>
          </p:nvPr>
        </p:nvSpPr>
        <p:spPr/>
        <p:txBody>
          <a:bodyPr/>
          <a:lstStyle/>
          <a:p>
            <a:fld id="{B1AE4DE0-3105-4A6A-8802-DCA1BD98DB98}" type="slidenum">
              <a:rPr lang="en-GB" smtClean="0"/>
              <a:t>22</a:t>
            </a:fld>
            <a:endParaRPr lang="en-GB"/>
          </a:p>
        </p:txBody>
      </p:sp>
    </p:spTree>
    <p:extLst>
      <p:ext uri="{BB962C8B-B14F-4D97-AF65-F5344CB8AC3E}">
        <p14:creationId xmlns:p14="http://schemas.microsoft.com/office/powerpoint/2010/main" val="164265379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Polyhedral tools have become </a:t>
            </a:r>
          </a:p>
        </p:txBody>
      </p:sp>
      <p:sp>
        <p:nvSpPr>
          <p:cNvPr id="4" name="Slide Number Placeholder 3"/>
          <p:cNvSpPr>
            <a:spLocks noGrp="1"/>
          </p:cNvSpPr>
          <p:nvPr>
            <p:ph type="sldNum" sz="quarter" idx="5"/>
          </p:nvPr>
        </p:nvSpPr>
        <p:spPr/>
        <p:txBody>
          <a:bodyPr/>
          <a:lstStyle/>
          <a:p>
            <a:fld id="{B1AE4DE0-3105-4A6A-8802-DCA1BD98DB98}" type="slidenum">
              <a:rPr lang="en-GB" smtClean="0"/>
              <a:t>23</a:t>
            </a:fld>
            <a:endParaRPr lang="en-GB"/>
          </a:p>
        </p:txBody>
      </p:sp>
    </p:spTree>
    <p:extLst>
      <p:ext uri="{BB962C8B-B14F-4D97-AF65-F5344CB8AC3E}">
        <p14:creationId xmlns:p14="http://schemas.microsoft.com/office/powerpoint/2010/main" val="307089919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Polyhedral tools have become </a:t>
            </a:r>
          </a:p>
        </p:txBody>
      </p:sp>
      <p:sp>
        <p:nvSpPr>
          <p:cNvPr id="4" name="Slide Number Placeholder 3"/>
          <p:cNvSpPr>
            <a:spLocks noGrp="1"/>
          </p:cNvSpPr>
          <p:nvPr>
            <p:ph type="sldNum" sz="quarter" idx="5"/>
          </p:nvPr>
        </p:nvSpPr>
        <p:spPr/>
        <p:txBody>
          <a:bodyPr/>
          <a:lstStyle/>
          <a:p>
            <a:fld id="{B1AE4DE0-3105-4A6A-8802-DCA1BD98DB98}" type="slidenum">
              <a:rPr lang="en-GB" smtClean="0"/>
              <a:t>24</a:t>
            </a:fld>
            <a:endParaRPr lang="en-GB"/>
          </a:p>
        </p:txBody>
      </p:sp>
    </p:spTree>
    <p:extLst>
      <p:ext uri="{BB962C8B-B14F-4D97-AF65-F5344CB8AC3E}">
        <p14:creationId xmlns:p14="http://schemas.microsoft.com/office/powerpoint/2010/main" val="142299940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Polyhedral tools have become </a:t>
            </a:r>
          </a:p>
        </p:txBody>
      </p:sp>
      <p:sp>
        <p:nvSpPr>
          <p:cNvPr id="4" name="Slide Number Placeholder 3"/>
          <p:cNvSpPr>
            <a:spLocks noGrp="1"/>
          </p:cNvSpPr>
          <p:nvPr>
            <p:ph type="sldNum" sz="quarter" idx="5"/>
          </p:nvPr>
        </p:nvSpPr>
        <p:spPr/>
        <p:txBody>
          <a:bodyPr/>
          <a:lstStyle/>
          <a:p>
            <a:fld id="{B1AE4DE0-3105-4A6A-8802-DCA1BD98DB98}" type="slidenum">
              <a:rPr lang="en-GB" smtClean="0"/>
              <a:t>26</a:t>
            </a:fld>
            <a:endParaRPr lang="en-GB"/>
          </a:p>
        </p:txBody>
      </p:sp>
    </p:spTree>
    <p:extLst>
      <p:ext uri="{BB962C8B-B14F-4D97-AF65-F5344CB8AC3E}">
        <p14:creationId xmlns:p14="http://schemas.microsoft.com/office/powerpoint/2010/main" val="304899021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1AE4DE0-3105-4A6A-8802-DCA1BD98DB98}" type="slidenum">
              <a:rPr lang="en-GB" smtClean="0"/>
              <a:t>27</a:t>
            </a:fld>
            <a:endParaRPr lang="en-GB"/>
          </a:p>
        </p:txBody>
      </p:sp>
    </p:spTree>
    <p:extLst>
      <p:ext uri="{BB962C8B-B14F-4D97-AF65-F5344CB8AC3E}">
        <p14:creationId xmlns:p14="http://schemas.microsoft.com/office/powerpoint/2010/main" val="419836162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1AE4DE0-3105-4A6A-8802-DCA1BD98DB98}" type="slidenum">
              <a:rPr lang="en-GB" smtClean="0"/>
              <a:t>29</a:t>
            </a:fld>
            <a:endParaRPr lang="en-GB"/>
          </a:p>
        </p:txBody>
      </p:sp>
    </p:spTree>
    <p:extLst>
      <p:ext uri="{BB962C8B-B14F-4D97-AF65-F5344CB8AC3E}">
        <p14:creationId xmlns:p14="http://schemas.microsoft.com/office/powerpoint/2010/main" val="410214446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We’re motived to do this paper from the following perspectives.</a:t>
            </a:r>
          </a:p>
          <a:p>
            <a:endParaRPr lang="en-US" dirty="0">
              <a:cs typeface="Calibri"/>
            </a:endParaRPr>
          </a:p>
          <a:p>
            <a:r>
              <a:rPr lang="en-US" dirty="0">
                <a:cs typeface="Calibri"/>
              </a:rPr>
              <a:t>First, compiler people are now looking at MLIR. And MLIR provides use very versatile representations. We can use them to represent polyhedral models, and that can be beneficial.</a:t>
            </a:r>
          </a:p>
          <a:p>
            <a:endParaRPr lang="en-US" dirty="0">
              <a:cs typeface="Calibri"/>
            </a:endParaRPr>
          </a:p>
          <a:p>
            <a:r>
              <a:rPr lang="en-US" dirty="0">
                <a:cs typeface="Calibri"/>
              </a:rPr>
              <a:t>Second, there are decades of polyhedral research, and many excellent tools are built. But we haven’t been able to reuse them in MLIR for now, that is, we cannot pass MLIR code to these tools.</a:t>
            </a:r>
          </a:p>
          <a:p>
            <a:endParaRPr lang="en-US" dirty="0">
              <a:cs typeface="Calibri"/>
            </a:endParaRPr>
          </a:p>
          <a:p>
            <a:r>
              <a:rPr lang="en-US" dirty="0">
                <a:cs typeface="Calibri"/>
              </a:rPr>
              <a:t>Third, </a:t>
            </a:r>
            <a:r>
              <a:rPr lang="en-US" dirty="0" err="1">
                <a:cs typeface="Calibri"/>
              </a:rPr>
              <a:t>Polybench</a:t>
            </a:r>
            <a:r>
              <a:rPr lang="en-US" dirty="0">
                <a:cs typeface="Calibri"/>
              </a:rPr>
              <a:t> is one of the benchmarks people use to evaluate polyhedral optimization. But they are in C. To justify our verdicts on the benefits from doing polyhedral in MLIR, we should have them properly represented in MLIR. So that we can get rid of unexpected effects and do fair assessment.</a:t>
            </a:r>
          </a:p>
          <a:p>
            <a:endParaRPr lang="en-US" dirty="0">
              <a:cs typeface="Calibri"/>
            </a:endParaRPr>
          </a:p>
          <a:p>
            <a:r>
              <a:rPr lang="en-US" dirty="0">
                <a:cs typeface="Calibri"/>
              </a:rPr>
              <a:t>Note that this paper is not focused on using polyhedral tools to speedup MLIR. We are more concerned with how to provide a fair baseline for future work.</a:t>
            </a:r>
          </a:p>
          <a:p>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B1AE4DE0-3105-4A6A-8802-DCA1BD98DB98}" type="slidenum">
              <a:rPr lang="en-GB" smtClean="0"/>
              <a:t>35</a:t>
            </a:fld>
            <a:endParaRPr lang="en-GB"/>
          </a:p>
        </p:txBody>
      </p:sp>
    </p:spTree>
    <p:extLst>
      <p:ext uri="{BB962C8B-B14F-4D97-AF65-F5344CB8AC3E}">
        <p14:creationId xmlns:p14="http://schemas.microsoft.com/office/powerpoint/2010/main" val="211721564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Once we've dealt with the two issues mentioned previously, we can outline the extracted statement into function.</a:t>
            </a:r>
          </a:p>
          <a:p>
            <a:endParaRPr lang="en-US" dirty="0">
              <a:cs typeface="Calibri"/>
            </a:endParaRPr>
          </a:p>
          <a:p>
            <a:r>
              <a:rPr lang="en-US" dirty="0">
                <a:cs typeface="Calibri"/>
              </a:rPr>
              <a:t>There are two things we need to make sure about the function interface:</a:t>
            </a:r>
          </a:p>
          <a:p>
            <a:endParaRPr lang="en-US" dirty="0">
              <a:cs typeface="Calibri"/>
            </a:endParaRPr>
          </a:p>
          <a:p>
            <a:r>
              <a:rPr lang="en-US" dirty="0">
                <a:cs typeface="Calibri"/>
              </a:rPr>
              <a:t>First, the memory that this statement accesses to should be in the interface.</a:t>
            </a:r>
          </a:p>
          <a:p>
            <a:r>
              <a:rPr lang="en-US" dirty="0">
                <a:cs typeface="Calibri"/>
              </a:rPr>
              <a:t>And second, the symbols that being allocated  on the stack, we need to lift that to the function interface.</a:t>
            </a:r>
          </a:p>
          <a:p>
            <a:endParaRPr lang="en-US" dirty="0">
              <a:cs typeface="Calibri"/>
            </a:endParaRPr>
          </a:p>
          <a:p>
            <a:r>
              <a:rPr lang="en-US" dirty="0">
                <a:cs typeface="Calibri"/>
              </a:rPr>
              <a:t>Functions satisfying these constraints would be easier to be constructed into </a:t>
            </a:r>
            <a:r>
              <a:rPr lang="en-US" dirty="0" err="1">
                <a:cs typeface="Calibri"/>
              </a:rPr>
              <a:t>OpenScop</a:t>
            </a:r>
            <a:r>
              <a:rPr lang="en-US" dirty="0">
                <a:cs typeface="Calibri"/>
              </a:rPr>
              <a:t> and reconstruct back into MLIR.</a:t>
            </a:r>
          </a:p>
        </p:txBody>
      </p:sp>
      <p:sp>
        <p:nvSpPr>
          <p:cNvPr id="4" name="Slide Number Placeholder 3"/>
          <p:cNvSpPr>
            <a:spLocks noGrp="1"/>
          </p:cNvSpPr>
          <p:nvPr>
            <p:ph type="sldNum" sz="quarter" idx="5"/>
          </p:nvPr>
        </p:nvSpPr>
        <p:spPr/>
        <p:txBody>
          <a:bodyPr/>
          <a:lstStyle/>
          <a:p>
            <a:fld id="{B1AE4DE0-3105-4A6A-8802-DCA1BD98DB98}" type="slidenum">
              <a:rPr lang="en-GB" smtClean="0"/>
              <a:t>36</a:t>
            </a:fld>
            <a:endParaRPr lang="en-GB"/>
          </a:p>
        </p:txBody>
      </p:sp>
    </p:spTree>
    <p:extLst>
      <p:ext uri="{BB962C8B-B14F-4D97-AF65-F5344CB8AC3E}">
        <p14:creationId xmlns:p14="http://schemas.microsoft.com/office/powerpoint/2010/main" val="15506109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cs typeface="Calibri"/>
              </a:rPr>
              <a:t>Enter ML or multi-level IR, a recent compiler representation able to simultaneously represent, optimize, and convert between different levels of abstraction, including loops, parallel reductions, polyhedral-inspired affine memory operations, and low-level instructions that fully cover LLVM.</a:t>
            </a:r>
          </a:p>
          <a:p>
            <a:endParaRPr lang="en-GB" dirty="0"/>
          </a:p>
        </p:txBody>
      </p:sp>
      <p:sp>
        <p:nvSpPr>
          <p:cNvPr id="4" name="Slide Number Placeholder 3"/>
          <p:cNvSpPr>
            <a:spLocks noGrp="1"/>
          </p:cNvSpPr>
          <p:nvPr>
            <p:ph type="sldNum" sz="quarter" idx="5"/>
          </p:nvPr>
        </p:nvSpPr>
        <p:spPr/>
        <p:txBody>
          <a:bodyPr/>
          <a:lstStyle/>
          <a:p>
            <a:fld id="{B1AE4DE0-3105-4A6A-8802-DCA1BD98DB98}" type="slidenum">
              <a:rPr lang="en-GB" smtClean="0"/>
              <a:t>3</a:t>
            </a:fld>
            <a:endParaRPr lang="en-GB"/>
          </a:p>
        </p:txBody>
      </p:sp>
    </p:spTree>
    <p:extLst>
      <p:ext uri="{BB962C8B-B14F-4D97-AF65-F5344CB8AC3E}">
        <p14:creationId xmlns:p14="http://schemas.microsoft.com/office/powerpoint/2010/main" val="317802935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statements, require additional handling. Specifically, it is common to represent a polyhedral select statement using a C ternary operator. However, as ternaries are evaluated lazily, this results in complications. Consider the code on the left which represents a max of two values. This results in the MLIR on the right, with extraneous loads and stores and an if statement which cannot be raised to affine as it compares two data values. </a:t>
            </a:r>
            <a:r>
              <a:rPr lang="en-US" dirty="0" err="1"/>
              <a:t>Polygeist</a:t>
            </a:r>
            <a:r>
              <a:rPr lang="en-US" dirty="0"/>
              <a:t> remedies this through the use of mem2reg and code motion optimizations, which leaves us with the desired select statement.</a:t>
            </a:r>
          </a:p>
        </p:txBody>
      </p:sp>
      <p:sp>
        <p:nvSpPr>
          <p:cNvPr id="4" name="Slide Number Placeholder 3"/>
          <p:cNvSpPr>
            <a:spLocks noGrp="1"/>
          </p:cNvSpPr>
          <p:nvPr>
            <p:ph type="sldNum" sz="quarter" idx="5"/>
          </p:nvPr>
        </p:nvSpPr>
        <p:spPr/>
        <p:txBody>
          <a:bodyPr/>
          <a:lstStyle/>
          <a:p>
            <a:fld id="{B1AE4DE0-3105-4A6A-8802-DCA1BD98DB98}" type="slidenum">
              <a:rPr lang="en-GB" smtClean="0"/>
              <a:t>37</a:t>
            </a:fld>
            <a:endParaRPr lang="en-GB"/>
          </a:p>
        </p:txBody>
      </p:sp>
    </p:spTree>
    <p:extLst>
      <p:ext uri="{BB962C8B-B14F-4D97-AF65-F5344CB8AC3E}">
        <p14:creationId xmlns:p14="http://schemas.microsoft.com/office/powerpoint/2010/main" val="207242277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Before we talk about raising, let’s define some terminology for the MLIR Affine Dialect, which represents the static control parts or </a:t>
            </a:r>
            <a:r>
              <a:rPr lang="en-GB" dirty="0" err="1"/>
              <a:t>SCoPs</a:t>
            </a:r>
            <a:r>
              <a:rPr lang="en-GB" dirty="0"/>
              <a:t> of our program.</a:t>
            </a:r>
            <a:br>
              <a:rPr lang="en-GB" dirty="0"/>
            </a:br>
            <a:br>
              <a:rPr lang="en-GB" dirty="0"/>
            </a:br>
            <a:r>
              <a:rPr lang="en-GB" dirty="0"/>
              <a:t>The affine dialect has special versions of loops, ifs, loads, and stores which are guaranteed to abide by the index computation rules of the polyhedral model. An example snippet of such a program is shown on the right. </a:t>
            </a:r>
            <a:br>
              <a:rPr lang="en-GB" dirty="0"/>
            </a:br>
            <a:br>
              <a:rPr lang="en-GB" dirty="0"/>
            </a:br>
            <a:r>
              <a:rPr lang="en-GB" dirty="0"/>
              <a:t>Specifically we see that the first affine for loop has an affine map as an upper bound. An affine map is a multi-dimensional function which produces valid polyhedral indices. Specifically, the affine dialect has two notions for index values. One can have a symbol which represent program parameters, and dimensions which represent induction variables, or computations thereof. The affine map has limitations on what can be used as its internal expressions – specifically one cannot multiply two dimensions (or more simply two induction variables) together, as that would fall outside the model. One can, however, multiply a dimension by a symbol, or multiply two symbols together, without issue.</a:t>
            </a:r>
            <a:br>
              <a:rPr lang="en-GB" dirty="0"/>
            </a:br>
            <a:br>
              <a:rPr lang="en-GB" dirty="0"/>
            </a:br>
            <a:r>
              <a:rPr lang="en-GB" dirty="0"/>
              <a:t>Affine sets are similar to affine maps, but the produce a Boolean which is the </a:t>
            </a:r>
            <a:r>
              <a:rPr lang="en-GB" dirty="0" err="1"/>
              <a:t>conjuction</a:t>
            </a:r>
            <a:r>
              <a:rPr lang="en-GB" dirty="0"/>
              <a:t> of the given expression and used within affine if constructs.</a:t>
            </a:r>
          </a:p>
          <a:p>
            <a:endParaRPr lang="en-GB" dirty="0"/>
          </a:p>
          <a:p>
            <a:r>
              <a:rPr lang="en-GB" dirty="0"/>
              <a:t>RHS is a typical example that does matrix multiplication</a:t>
            </a:r>
          </a:p>
          <a:p>
            <a:endParaRPr lang="en-GB" dirty="0"/>
          </a:p>
          <a:p>
            <a:r>
              <a:rPr lang="en-GB" dirty="0"/>
              <a:t>An Affine code has symbols, dims, maps, and sets.</a:t>
            </a:r>
          </a:p>
        </p:txBody>
      </p:sp>
      <p:sp>
        <p:nvSpPr>
          <p:cNvPr id="4" name="Slide Number Placeholder 3"/>
          <p:cNvSpPr>
            <a:spLocks noGrp="1"/>
          </p:cNvSpPr>
          <p:nvPr>
            <p:ph type="sldNum" sz="quarter" idx="5"/>
          </p:nvPr>
        </p:nvSpPr>
        <p:spPr/>
        <p:txBody>
          <a:bodyPr/>
          <a:lstStyle/>
          <a:p>
            <a:fld id="{B1AE4DE0-3105-4A6A-8802-DCA1BD98DB98}" type="slidenum">
              <a:rPr lang="en-GB" smtClean="0"/>
              <a:t>38</a:t>
            </a:fld>
            <a:endParaRPr lang="en-GB"/>
          </a:p>
        </p:txBody>
      </p:sp>
    </p:spTree>
    <p:extLst>
      <p:ext uri="{BB962C8B-B14F-4D97-AF65-F5344CB8AC3E}">
        <p14:creationId xmlns:p14="http://schemas.microsoft.com/office/powerpoint/2010/main" val="238637243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90000"/>
              </a:lnSpc>
              <a:spcBef>
                <a:spcPts val="1000"/>
              </a:spcBef>
              <a:buFont typeface="Arial"/>
              <a:buNone/>
            </a:pPr>
            <a:r>
              <a:rPr lang="en-US" dirty="0">
                <a:cs typeface="Calibri" panose="020F0502020204030204"/>
              </a:rPr>
              <a:t>Using the same example as before, we can see how raising works.</a:t>
            </a:r>
            <a:br>
              <a:rPr lang="en-US" dirty="0">
                <a:cs typeface="Calibri" panose="020F0502020204030204"/>
              </a:rPr>
            </a:br>
            <a:br>
              <a:rPr lang="en-US" dirty="0">
                <a:cs typeface="Calibri" panose="020F0502020204030204"/>
              </a:rPr>
            </a:br>
            <a:r>
              <a:rPr lang="en-US" dirty="0">
                <a:cs typeface="Calibri" panose="020F0502020204030204"/>
              </a:rPr>
              <a:t>First memory allocations are eliminated by the mem2reg pass. Additional simplifications are run. Finally we raise the remaining operations to affine variants by first raising the for and subsequently the store.</a:t>
            </a:r>
          </a:p>
        </p:txBody>
      </p:sp>
      <p:sp>
        <p:nvSpPr>
          <p:cNvPr id="4" name="Slide Number Placeholder 3"/>
          <p:cNvSpPr>
            <a:spLocks noGrp="1"/>
          </p:cNvSpPr>
          <p:nvPr>
            <p:ph type="sldNum" sz="quarter" idx="5"/>
          </p:nvPr>
        </p:nvSpPr>
        <p:spPr/>
        <p:txBody>
          <a:bodyPr/>
          <a:lstStyle/>
          <a:p>
            <a:fld id="{B1AE4DE0-3105-4A6A-8802-DCA1BD98DB98}" type="slidenum">
              <a:rPr lang="en-GB" smtClean="0"/>
              <a:t>39</a:t>
            </a:fld>
            <a:endParaRPr lang="en-GB"/>
          </a:p>
        </p:txBody>
      </p:sp>
    </p:spTree>
    <p:extLst>
      <p:ext uri="{BB962C8B-B14F-4D97-AF65-F5344CB8AC3E}">
        <p14:creationId xmlns:p14="http://schemas.microsoft.com/office/powerpoint/2010/main" val="364532013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90000"/>
              </a:lnSpc>
              <a:spcBef>
                <a:spcPts val="500"/>
              </a:spcBef>
              <a:buFont typeface="Arial,Sans-Serif"/>
              <a:buNone/>
            </a:pPr>
            <a:r>
              <a:rPr lang="en-US" dirty="0" err="1"/>
              <a:t>Polygeist</a:t>
            </a:r>
            <a:r>
              <a:rPr lang="en-US" dirty="0"/>
              <a:t> uses Clang’s abstract syntax tree as a starting point for its compiler, allowing it to use existing stable routines for parsing, semantic analysis, linkage, and so on.</a:t>
            </a:r>
            <a:br>
              <a:rPr lang="en-US" dirty="0"/>
            </a:br>
            <a:br>
              <a:rPr lang="en-US" dirty="0"/>
            </a:br>
            <a:r>
              <a:rPr lang="en-US" dirty="0" err="1"/>
              <a:t>Polygeist</a:t>
            </a:r>
            <a:r>
              <a:rPr lang="en-US" dirty="0"/>
              <a:t> must then define the corresponding MLIR type that matches the C or C++ type. Pointers, arrays, and some structs can use MLIR’s </a:t>
            </a:r>
            <a:r>
              <a:rPr lang="en-US" dirty="0" err="1"/>
              <a:t>structred</a:t>
            </a:r>
            <a:r>
              <a:rPr lang="en-US" dirty="0"/>
              <a:t> </a:t>
            </a:r>
            <a:r>
              <a:rPr lang="en-US" dirty="0" err="1"/>
              <a:t>memref</a:t>
            </a:r>
            <a:r>
              <a:rPr lang="en-US" dirty="0"/>
              <a:t> or memory reference type, allowing </a:t>
            </a:r>
            <a:r>
              <a:rPr lang="en-US" dirty="0" err="1"/>
              <a:t>Polygeist</a:t>
            </a:r>
            <a:r>
              <a:rPr lang="en-US" dirty="0"/>
              <a:t> to directly preserve existing sizes and multi-dimensional indexing.</a:t>
            </a:r>
            <a:br>
              <a:rPr lang="en-US" dirty="0"/>
            </a:br>
            <a:br>
              <a:rPr lang="en-US" dirty="0"/>
            </a:br>
            <a:r>
              <a:rPr lang="en-US" dirty="0" err="1"/>
              <a:t>Polygeist</a:t>
            </a:r>
            <a:r>
              <a:rPr lang="en-US" dirty="0"/>
              <a:t> identifies any allocation or deallocation instructions within the program and converts them to </a:t>
            </a:r>
            <a:r>
              <a:rPr lang="en-US" dirty="0" err="1"/>
              <a:t>memref</a:t>
            </a:r>
            <a:r>
              <a:rPr lang="en-US" dirty="0"/>
              <a:t>-appropriate equivalents.</a:t>
            </a:r>
            <a:br>
              <a:rPr lang="en-US" dirty="0"/>
            </a:br>
            <a:br>
              <a:rPr lang="en-US" dirty="0"/>
            </a:br>
            <a:r>
              <a:rPr lang="en-US" dirty="0"/>
              <a:t>Most control flow such as if statements can be directly lowered to structured MLIR-equivalent operations. Additional care must be take for returns, continue, and break statements as MLIR does not have constructs that enable early termination of a loop or function. To remedy this, </a:t>
            </a:r>
            <a:r>
              <a:rPr lang="en-US" dirty="0" err="1"/>
              <a:t>Polygeist</a:t>
            </a:r>
            <a:r>
              <a:rPr lang="en-US" dirty="0"/>
              <a:t> adds signal variables for each function and loop to denote whether such a construct is hit and subsequent instructions will not be executed. Individual statements are wrapped in an if-conditional that checks this signal variable, before execution – providing the desired C semantics.</a:t>
            </a:r>
            <a:br>
              <a:rPr lang="en-US" dirty="0"/>
            </a:br>
            <a:endParaRPr lang="en-US" dirty="0"/>
          </a:p>
        </p:txBody>
      </p:sp>
      <p:sp>
        <p:nvSpPr>
          <p:cNvPr id="4" name="Slide Number Placeholder 3"/>
          <p:cNvSpPr>
            <a:spLocks noGrp="1"/>
          </p:cNvSpPr>
          <p:nvPr>
            <p:ph type="sldNum" sz="quarter" idx="5"/>
          </p:nvPr>
        </p:nvSpPr>
        <p:spPr/>
        <p:txBody>
          <a:bodyPr/>
          <a:lstStyle/>
          <a:p>
            <a:fld id="{B1AE4DE0-3105-4A6A-8802-DCA1BD98DB98}" type="slidenum">
              <a:rPr lang="en-GB" smtClean="0"/>
              <a:t>43</a:t>
            </a:fld>
            <a:endParaRPr lang="en-GB"/>
          </a:p>
        </p:txBody>
      </p:sp>
    </p:spTree>
    <p:extLst>
      <p:ext uri="{BB962C8B-B14F-4D97-AF65-F5344CB8AC3E}">
        <p14:creationId xmlns:p14="http://schemas.microsoft.com/office/powerpoint/2010/main" val="244814980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 we saw in our earlier example, directly lowered constructs are not valid polyhedral programs.</a:t>
            </a:r>
            <a:br>
              <a:rPr lang="en-GB" dirty="0"/>
            </a:br>
            <a:br>
              <a:rPr lang="en-GB" dirty="0"/>
            </a:br>
            <a:r>
              <a:rPr lang="en-GB" dirty="0" err="1"/>
              <a:t>Polygeist</a:t>
            </a:r>
            <a:r>
              <a:rPr lang="en-GB" dirty="0"/>
              <a:t> begins by running a new mem2reg pass to eliminate local variables. Additional optimizations or </a:t>
            </a:r>
            <a:r>
              <a:rPr lang="en-GB" dirty="0" err="1"/>
              <a:t>canonicalizations</a:t>
            </a:r>
            <a:r>
              <a:rPr lang="en-GB" dirty="0"/>
              <a:t> are also applied to simplify the code, including a transformation which attempts to raise and simplify while loops into for loops with known bounds.</a:t>
            </a:r>
            <a:br>
              <a:rPr lang="en-GB" dirty="0"/>
            </a:br>
            <a:br>
              <a:rPr lang="en-GB" dirty="0"/>
            </a:br>
            <a:r>
              <a:rPr lang="en-GB" dirty="0" err="1"/>
              <a:t>Polygeist</a:t>
            </a:r>
            <a:r>
              <a:rPr lang="en-GB" dirty="0"/>
              <a:t> then attempts to raise operations such as </a:t>
            </a:r>
            <a:r>
              <a:rPr lang="en-GB" dirty="0" err="1"/>
              <a:t>fors</a:t>
            </a:r>
            <a:r>
              <a:rPr lang="en-GB" dirty="0"/>
              <a:t>, ifs, loads, and stores to their affine variant. If </a:t>
            </a:r>
            <a:r>
              <a:rPr lang="en-GB" dirty="0" err="1"/>
              <a:t>Polygeist</a:t>
            </a:r>
            <a:r>
              <a:rPr lang="en-GB" dirty="0"/>
              <a:t> wasn’t already told to assume the operation is affine, this involves detecting if the current index calculation can be represented by an equivalent affine expression, and if so folding that index calculation into a new replacement affine operation</a:t>
            </a:r>
          </a:p>
        </p:txBody>
      </p:sp>
      <p:sp>
        <p:nvSpPr>
          <p:cNvPr id="4" name="Slide Number Placeholder 3"/>
          <p:cNvSpPr>
            <a:spLocks noGrp="1"/>
          </p:cNvSpPr>
          <p:nvPr>
            <p:ph type="sldNum" sz="quarter" idx="5"/>
          </p:nvPr>
        </p:nvSpPr>
        <p:spPr/>
        <p:txBody>
          <a:bodyPr/>
          <a:lstStyle/>
          <a:p>
            <a:fld id="{B1AE4DE0-3105-4A6A-8802-DCA1BD98DB98}" type="slidenum">
              <a:rPr lang="en-GB" smtClean="0"/>
              <a:t>44</a:t>
            </a:fld>
            <a:endParaRPr lang="en-GB"/>
          </a:p>
        </p:txBody>
      </p:sp>
    </p:spTree>
    <p:extLst>
      <p:ext uri="{BB962C8B-B14F-4D97-AF65-F5344CB8AC3E}">
        <p14:creationId xmlns:p14="http://schemas.microsoft.com/office/powerpoint/2010/main" val="352218469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Polyhedral tools have become </a:t>
            </a:r>
          </a:p>
        </p:txBody>
      </p:sp>
      <p:sp>
        <p:nvSpPr>
          <p:cNvPr id="4" name="Slide Number Placeholder 3"/>
          <p:cNvSpPr>
            <a:spLocks noGrp="1"/>
          </p:cNvSpPr>
          <p:nvPr>
            <p:ph type="sldNum" sz="quarter" idx="5"/>
          </p:nvPr>
        </p:nvSpPr>
        <p:spPr/>
        <p:txBody>
          <a:bodyPr/>
          <a:lstStyle/>
          <a:p>
            <a:fld id="{B1AE4DE0-3105-4A6A-8802-DCA1BD98DB98}" type="slidenum">
              <a:rPr lang="en-GB" smtClean="0"/>
              <a:t>53</a:t>
            </a:fld>
            <a:endParaRPr lang="en-GB"/>
          </a:p>
        </p:txBody>
      </p:sp>
    </p:spTree>
    <p:extLst>
      <p:ext uri="{BB962C8B-B14F-4D97-AF65-F5344CB8AC3E}">
        <p14:creationId xmlns:p14="http://schemas.microsoft.com/office/powerpoint/2010/main" val="266155260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Polyhedral tools have become </a:t>
            </a:r>
          </a:p>
        </p:txBody>
      </p:sp>
      <p:sp>
        <p:nvSpPr>
          <p:cNvPr id="4" name="Slide Number Placeholder 3"/>
          <p:cNvSpPr>
            <a:spLocks noGrp="1"/>
          </p:cNvSpPr>
          <p:nvPr>
            <p:ph type="sldNum" sz="quarter" idx="5"/>
          </p:nvPr>
        </p:nvSpPr>
        <p:spPr/>
        <p:txBody>
          <a:bodyPr/>
          <a:lstStyle/>
          <a:p>
            <a:fld id="{B1AE4DE0-3105-4A6A-8802-DCA1BD98DB98}" type="slidenum">
              <a:rPr lang="en-GB" smtClean="0"/>
              <a:t>54</a:t>
            </a:fld>
            <a:endParaRPr lang="en-GB"/>
          </a:p>
        </p:txBody>
      </p:sp>
    </p:spTree>
    <p:extLst>
      <p:ext uri="{BB962C8B-B14F-4D97-AF65-F5344CB8AC3E}">
        <p14:creationId xmlns:p14="http://schemas.microsoft.com/office/powerpoint/2010/main" val="215742920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Polyhedral tools have become </a:t>
            </a:r>
          </a:p>
        </p:txBody>
      </p:sp>
      <p:sp>
        <p:nvSpPr>
          <p:cNvPr id="4" name="Slide Number Placeholder 3"/>
          <p:cNvSpPr>
            <a:spLocks noGrp="1"/>
          </p:cNvSpPr>
          <p:nvPr>
            <p:ph type="sldNum" sz="quarter" idx="5"/>
          </p:nvPr>
        </p:nvSpPr>
        <p:spPr/>
        <p:txBody>
          <a:bodyPr/>
          <a:lstStyle/>
          <a:p>
            <a:fld id="{B1AE4DE0-3105-4A6A-8802-DCA1BD98DB98}" type="slidenum">
              <a:rPr lang="en-GB" smtClean="0"/>
              <a:t>55</a:t>
            </a:fld>
            <a:endParaRPr lang="en-GB"/>
          </a:p>
        </p:txBody>
      </p:sp>
    </p:spTree>
    <p:extLst>
      <p:ext uri="{BB962C8B-B14F-4D97-AF65-F5344CB8AC3E}">
        <p14:creationId xmlns:p14="http://schemas.microsoft.com/office/powerpoint/2010/main" val="370755388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Polyhedral tools have become </a:t>
            </a:r>
          </a:p>
        </p:txBody>
      </p:sp>
      <p:sp>
        <p:nvSpPr>
          <p:cNvPr id="4" name="Slide Number Placeholder 3"/>
          <p:cNvSpPr>
            <a:spLocks noGrp="1"/>
          </p:cNvSpPr>
          <p:nvPr>
            <p:ph type="sldNum" sz="quarter" idx="5"/>
          </p:nvPr>
        </p:nvSpPr>
        <p:spPr/>
        <p:txBody>
          <a:bodyPr/>
          <a:lstStyle/>
          <a:p>
            <a:fld id="{B1AE4DE0-3105-4A6A-8802-DCA1BD98DB98}" type="slidenum">
              <a:rPr lang="en-GB" smtClean="0"/>
              <a:t>56</a:t>
            </a:fld>
            <a:endParaRPr lang="en-GB"/>
          </a:p>
        </p:txBody>
      </p:sp>
    </p:spTree>
    <p:extLst>
      <p:ext uri="{BB962C8B-B14F-4D97-AF65-F5344CB8AC3E}">
        <p14:creationId xmlns:p14="http://schemas.microsoft.com/office/powerpoint/2010/main" val="98811122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Polyhedral tools have become </a:t>
            </a:r>
          </a:p>
        </p:txBody>
      </p:sp>
      <p:sp>
        <p:nvSpPr>
          <p:cNvPr id="4" name="Slide Number Placeholder 3"/>
          <p:cNvSpPr>
            <a:spLocks noGrp="1"/>
          </p:cNvSpPr>
          <p:nvPr>
            <p:ph type="sldNum" sz="quarter" idx="5"/>
          </p:nvPr>
        </p:nvSpPr>
        <p:spPr/>
        <p:txBody>
          <a:bodyPr/>
          <a:lstStyle/>
          <a:p>
            <a:fld id="{B1AE4DE0-3105-4A6A-8802-DCA1BD98DB98}" type="slidenum">
              <a:rPr lang="en-GB" smtClean="0"/>
              <a:t>57</a:t>
            </a:fld>
            <a:endParaRPr lang="en-GB"/>
          </a:p>
        </p:txBody>
      </p:sp>
    </p:spTree>
    <p:extLst>
      <p:ext uri="{BB962C8B-B14F-4D97-AF65-F5344CB8AC3E}">
        <p14:creationId xmlns:p14="http://schemas.microsoft.com/office/powerpoint/2010/main" val="27947221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cs typeface="Calibri"/>
              </a:rPr>
              <a:t>Enter ML or multi-level IR, a recent compiler representation able to simultaneously represent, optimize, and convert between different levels of abstraction, including loops, parallel reductions, polyhedral-inspired affine memory operations, and low-level instructions that fully cover LLVM.</a:t>
            </a:r>
          </a:p>
          <a:p>
            <a:endParaRPr lang="en-GB" dirty="0"/>
          </a:p>
        </p:txBody>
      </p:sp>
      <p:sp>
        <p:nvSpPr>
          <p:cNvPr id="4" name="Slide Number Placeholder 3"/>
          <p:cNvSpPr>
            <a:spLocks noGrp="1"/>
          </p:cNvSpPr>
          <p:nvPr>
            <p:ph type="sldNum" sz="quarter" idx="5"/>
          </p:nvPr>
        </p:nvSpPr>
        <p:spPr/>
        <p:txBody>
          <a:bodyPr/>
          <a:lstStyle/>
          <a:p>
            <a:fld id="{B1AE4DE0-3105-4A6A-8802-DCA1BD98DB98}" type="slidenum">
              <a:rPr lang="en-GB" smtClean="0"/>
              <a:t>4</a:t>
            </a:fld>
            <a:endParaRPr lang="en-GB"/>
          </a:p>
        </p:txBody>
      </p:sp>
    </p:spTree>
    <p:extLst>
      <p:ext uri="{BB962C8B-B14F-4D97-AF65-F5344CB8AC3E}">
        <p14:creationId xmlns:p14="http://schemas.microsoft.com/office/powerpoint/2010/main" val="195342639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Polyhedral tools have become </a:t>
            </a:r>
          </a:p>
        </p:txBody>
      </p:sp>
      <p:sp>
        <p:nvSpPr>
          <p:cNvPr id="4" name="Slide Number Placeholder 3"/>
          <p:cNvSpPr>
            <a:spLocks noGrp="1"/>
          </p:cNvSpPr>
          <p:nvPr>
            <p:ph type="sldNum" sz="quarter" idx="5"/>
          </p:nvPr>
        </p:nvSpPr>
        <p:spPr/>
        <p:txBody>
          <a:bodyPr/>
          <a:lstStyle/>
          <a:p>
            <a:fld id="{B1AE4DE0-3105-4A6A-8802-DCA1BD98DB98}" type="slidenum">
              <a:rPr lang="en-GB" smtClean="0"/>
              <a:t>58</a:t>
            </a:fld>
            <a:endParaRPr lang="en-GB"/>
          </a:p>
        </p:txBody>
      </p:sp>
    </p:spTree>
    <p:extLst>
      <p:ext uri="{BB962C8B-B14F-4D97-AF65-F5344CB8AC3E}">
        <p14:creationId xmlns:p14="http://schemas.microsoft.com/office/powerpoint/2010/main" val="304414124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Polyhedral tools have become </a:t>
            </a:r>
          </a:p>
        </p:txBody>
      </p:sp>
      <p:sp>
        <p:nvSpPr>
          <p:cNvPr id="4" name="Slide Number Placeholder 3"/>
          <p:cNvSpPr>
            <a:spLocks noGrp="1"/>
          </p:cNvSpPr>
          <p:nvPr>
            <p:ph type="sldNum" sz="quarter" idx="5"/>
          </p:nvPr>
        </p:nvSpPr>
        <p:spPr/>
        <p:txBody>
          <a:bodyPr/>
          <a:lstStyle/>
          <a:p>
            <a:fld id="{B1AE4DE0-3105-4A6A-8802-DCA1BD98DB98}" type="slidenum">
              <a:rPr lang="en-GB" smtClean="0"/>
              <a:t>59</a:t>
            </a:fld>
            <a:endParaRPr lang="en-GB"/>
          </a:p>
        </p:txBody>
      </p:sp>
    </p:spTree>
    <p:extLst>
      <p:ext uri="{BB962C8B-B14F-4D97-AF65-F5344CB8AC3E}">
        <p14:creationId xmlns:p14="http://schemas.microsoft.com/office/powerpoint/2010/main" val="403176530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Polyhedral tools have become </a:t>
            </a:r>
          </a:p>
        </p:txBody>
      </p:sp>
      <p:sp>
        <p:nvSpPr>
          <p:cNvPr id="4" name="Slide Number Placeholder 3"/>
          <p:cNvSpPr>
            <a:spLocks noGrp="1"/>
          </p:cNvSpPr>
          <p:nvPr>
            <p:ph type="sldNum" sz="quarter" idx="5"/>
          </p:nvPr>
        </p:nvSpPr>
        <p:spPr/>
        <p:txBody>
          <a:bodyPr/>
          <a:lstStyle/>
          <a:p>
            <a:fld id="{B1AE4DE0-3105-4A6A-8802-DCA1BD98DB98}" type="slidenum">
              <a:rPr lang="en-GB" smtClean="0"/>
              <a:t>60</a:t>
            </a:fld>
            <a:endParaRPr lang="en-GB"/>
          </a:p>
        </p:txBody>
      </p:sp>
    </p:spTree>
    <p:extLst>
      <p:ext uri="{BB962C8B-B14F-4D97-AF65-F5344CB8AC3E}">
        <p14:creationId xmlns:p14="http://schemas.microsoft.com/office/powerpoint/2010/main" val="382300582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Polyhedral tools have become </a:t>
            </a:r>
          </a:p>
        </p:txBody>
      </p:sp>
      <p:sp>
        <p:nvSpPr>
          <p:cNvPr id="4" name="Slide Number Placeholder 3"/>
          <p:cNvSpPr>
            <a:spLocks noGrp="1"/>
          </p:cNvSpPr>
          <p:nvPr>
            <p:ph type="sldNum" sz="quarter" idx="5"/>
          </p:nvPr>
        </p:nvSpPr>
        <p:spPr/>
        <p:txBody>
          <a:bodyPr/>
          <a:lstStyle/>
          <a:p>
            <a:fld id="{B1AE4DE0-3105-4A6A-8802-DCA1BD98DB98}" type="slidenum">
              <a:rPr lang="en-GB" smtClean="0"/>
              <a:t>63</a:t>
            </a:fld>
            <a:endParaRPr lang="en-GB"/>
          </a:p>
        </p:txBody>
      </p:sp>
    </p:spTree>
    <p:extLst>
      <p:ext uri="{BB962C8B-B14F-4D97-AF65-F5344CB8AC3E}">
        <p14:creationId xmlns:p14="http://schemas.microsoft.com/office/powerpoint/2010/main" val="235941086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Polyhedral tools have become </a:t>
            </a:r>
          </a:p>
        </p:txBody>
      </p:sp>
      <p:sp>
        <p:nvSpPr>
          <p:cNvPr id="4" name="Slide Number Placeholder 3"/>
          <p:cNvSpPr>
            <a:spLocks noGrp="1"/>
          </p:cNvSpPr>
          <p:nvPr>
            <p:ph type="sldNum" sz="quarter" idx="5"/>
          </p:nvPr>
        </p:nvSpPr>
        <p:spPr/>
        <p:txBody>
          <a:bodyPr/>
          <a:lstStyle/>
          <a:p>
            <a:fld id="{B1AE4DE0-3105-4A6A-8802-DCA1BD98DB98}" type="slidenum">
              <a:rPr lang="en-GB" smtClean="0"/>
              <a:t>64</a:t>
            </a:fld>
            <a:endParaRPr lang="en-GB"/>
          </a:p>
        </p:txBody>
      </p:sp>
    </p:spTree>
    <p:extLst>
      <p:ext uri="{BB962C8B-B14F-4D97-AF65-F5344CB8AC3E}">
        <p14:creationId xmlns:p14="http://schemas.microsoft.com/office/powerpoint/2010/main" val="41066911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To create this end-to-end compilation flow, </a:t>
            </a:r>
            <a:r>
              <a:rPr lang="en-GB" dirty="0" err="1"/>
              <a:t>Polygeist</a:t>
            </a:r>
            <a:r>
              <a:rPr lang="en-GB" dirty="0"/>
              <a:t> contains several components that we will dive into shortly.</a:t>
            </a:r>
            <a:br>
              <a:rPr lang="en-GB" dirty="0"/>
            </a:br>
            <a:r>
              <a:rPr lang="en-GB" dirty="0" err="1"/>
              <a:t>Polygeist</a:t>
            </a:r>
            <a:r>
              <a:rPr lang="en-GB" dirty="0"/>
              <a:t> begins as a new C and C++ frontend for MLIR that simultaneously preserves the program’s high-level structure. Unlike the existing AST-based tools used in the polyhedral community, the </a:t>
            </a:r>
            <a:r>
              <a:rPr lang="en-GB" dirty="0" err="1"/>
              <a:t>Polygeist</a:t>
            </a:r>
            <a:r>
              <a:rPr lang="en-GB" dirty="0"/>
              <a:t> frontend handles generic C or C++, not just the parts of the program representable by the polyhedral model.</a:t>
            </a:r>
          </a:p>
          <a:p>
            <a:br>
              <a:rPr lang="en-GB" dirty="0"/>
            </a:br>
            <a:r>
              <a:rPr lang="en-GB" dirty="0" err="1"/>
              <a:t>Polygeist</a:t>
            </a:r>
            <a:r>
              <a:rPr lang="en-GB" dirty="0"/>
              <a:t> then implements several transformations that transform the “standard” structured MLIR directly emitted by the frontend into MLIR’s high-level polyhedral or Affine dialect, where applicable. Specifically, </a:t>
            </a:r>
            <a:r>
              <a:rPr lang="en-GB" dirty="0" err="1"/>
              <a:t>Polygeist</a:t>
            </a:r>
            <a:r>
              <a:rPr lang="en-GB" dirty="0"/>
              <a:t> performs this raising either where it can prove the raising to be legal, or where </a:t>
            </a:r>
            <a:r>
              <a:rPr lang="en-GB" dirty="0" err="1"/>
              <a:t>Polygeist</a:t>
            </a:r>
            <a:r>
              <a:rPr lang="en-GB" dirty="0"/>
              <a:t> is instructed by a pragma </a:t>
            </a:r>
            <a:r>
              <a:rPr lang="en-GB" dirty="0" err="1"/>
              <a:t>scop</a:t>
            </a:r>
            <a:r>
              <a:rPr lang="en-GB" dirty="0"/>
              <a:t> to assume an entire region to be polyhedral.</a:t>
            </a:r>
            <a:br>
              <a:rPr lang="en-GB" dirty="0"/>
            </a:br>
            <a:br>
              <a:rPr lang="en-GB" dirty="0"/>
            </a:br>
            <a:r>
              <a:rPr lang="en-GB" dirty="0"/>
              <a:t>From here, </a:t>
            </a:r>
            <a:r>
              <a:rPr lang="en-GB" dirty="0" err="1"/>
              <a:t>Polygeist</a:t>
            </a:r>
            <a:r>
              <a:rPr lang="en-GB" dirty="0"/>
              <a:t> connects existing </a:t>
            </a:r>
            <a:r>
              <a:rPr lang="en-GB" dirty="0" err="1"/>
              <a:t>Polydral</a:t>
            </a:r>
            <a:r>
              <a:rPr lang="en-GB" dirty="0"/>
              <a:t> tools to MLIR, allowing them to perform transformations on programs in the MLIR affine dialect.</a:t>
            </a:r>
            <a:br>
              <a:rPr lang="en-GB" dirty="0"/>
            </a:br>
            <a:br>
              <a:rPr lang="en-GB" dirty="0"/>
            </a:br>
            <a:r>
              <a:rPr lang="en-GB" dirty="0"/>
              <a:t>We then run several novel transformations such as statement splitting that were mentioned earlier.</a:t>
            </a:r>
            <a:br>
              <a:rPr lang="en-GB" dirty="0"/>
            </a:br>
            <a:br>
              <a:rPr lang="en-GB" dirty="0"/>
            </a:br>
            <a:r>
              <a:rPr lang="en-GB" dirty="0"/>
              <a:t>Finally </a:t>
            </a:r>
            <a:r>
              <a:rPr lang="en-GB" dirty="0" err="1"/>
              <a:t>polygeist</a:t>
            </a:r>
            <a:r>
              <a:rPr lang="en-GB" dirty="0"/>
              <a:t> emits a binary that we can use to run an end-to-end evaluation of </a:t>
            </a:r>
            <a:r>
              <a:rPr lang="en-GB" dirty="0" err="1"/>
              <a:t>Polygeist</a:t>
            </a:r>
            <a:r>
              <a:rPr lang="en-GB" dirty="0"/>
              <a:t> as compared with other tools on standard polyhedral benchmarks, namely </a:t>
            </a:r>
            <a:r>
              <a:rPr lang="en-GB" dirty="0" err="1"/>
              <a:t>Polybench</a:t>
            </a:r>
            <a:r>
              <a:rPr lang="en-GB" dirty="0"/>
              <a:t>. In doing so, </a:t>
            </a:r>
            <a:r>
              <a:rPr lang="en-GB" dirty="0" err="1"/>
              <a:t>Polygeist</a:t>
            </a:r>
            <a:r>
              <a:rPr lang="en-GB" dirty="0"/>
              <a:t> creates MLIR versions of these benchmarks if anyone wants to create their own transformations in MLIR and compare with existing tools.</a:t>
            </a:r>
            <a:br>
              <a:rPr lang="en-GB" dirty="0"/>
            </a:br>
            <a:br>
              <a:rPr lang="en-GB" dirty="0"/>
            </a:br>
            <a:endParaRPr lang="en-GB" dirty="0"/>
          </a:p>
          <a:p>
            <a:r>
              <a:rPr lang="en-GB" dirty="0"/>
              <a:t>It has the following 4 major components</a:t>
            </a:r>
          </a:p>
          <a:p>
            <a:endParaRPr lang="en-GB" dirty="0"/>
          </a:p>
          <a:p>
            <a:r>
              <a:rPr lang="en-GB" dirty="0"/>
              <a:t>I will go through these modules step by step.</a:t>
            </a:r>
          </a:p>
        </p:txBody>
      </p:sp>
      <p:sp>
        <p:nvSpPr>
          <p:cNvPr id="4" name="Slide Number Placeholder 3"/>
          <p:cNvSpPr>
            <a:spLocks noGrp="1"/>
          </p:cNvSpPr>
          <p:nvPr>
            <p:ph type="sldNum" sz="quarter" idx="5"/>
          </p:nvPr>
        </p:nvSpPr>
        <p:spPr/>
        <p:txBody>
          <a:bodyPr/>
          <a:lstStyle/>
          <a:p>
            <a:fld id="{B1AE4DE0-3105-4A6A-8802-DCA1BD98DB98}" type="slidenum">
              <a:rPr lang="en-GB" smtClean="0"/>
              <a:t>65</a:t>
            </a:fld>
            <a:endParaRPr lang="en-GB"/>
          </a:p>
        </p:txBody>
      </p:sp>
    </p:spTree>
    <p:extLst>
      <p:ext uri="{BB962C8B-B14F-4D97-AF65-F5344CB8AC3E}">
        <p14:creationId xmlns:p14="http://schemas.microsoft.com/office/powerpoint/2010/main" val="245957042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Building off of MLIR, we created </a:t>
            </a:r>
            <a:r>
              <a:rPr lang="en-US" dirty="0" err="1"/>
              <a:t>Polygeist</a:t>
            </a:r>
            <a:r>
              <a:rPr lang="en-US" dirty="0"/>
              <a:t>, an end-to-end polyhedral compilation flow that is able to keep the best parts of high-level abstractions and low-level optimizations by directly lowering to and optimizing MLIR.</a:t>
            </a:r>
          </a:p>
          <a:p>
            <a:endParaRPr lang="en-US" dirty="0"/>
          </a:p>
          <a:p>
            <a:r>
              <a:rPr lang="en-US" dirty="0"/>
              <a:t>       Moreover, this added abstraction-crossing flexibility enables </a:t>
            </a:r>
            <a:r>
              <a:rPr lang="en-US" dirty="0" err="1"/>
              <a:t>Polygeist</a:t>
            </a:r>
            <a:r>
              <a:rPr lang="en-US" dirty="0"/>
              <a:t> to create new polyhedral optimization opportunities such as statement splitting and greatly simplify the implementation of others such as parallel reduction detection. </a:t>
            </a:r>
          </a:p>
          <a:p>
            <a:r>
              <a:rPr lang="en-US" dirty="0"/>
              <a:t>       </a:t>
            </a:r>
          </a:p>
          <a:p>
            <a:r>
              <a:rPr lang="en-US" dirty="0"/>
              <a:t>	   This enables </a:t>
            </a:r>
            <a:r>
              <a:rPr lang="en-US" dirty="0" err="1"/>
              <a:t>Polygeist</a:t>
            </a:r>
            <a:r>
              <a:rPr lang="en-US" dirty="0"/>
              <a:t> to achieve state-of-the-art performance when compared with existing source and compiler-based tools.</a:t>
            </a:r>
            <a:endParaRPr lang="en-GB" dirty="0"/>
          </a:p>
        </p:txBody>
      </p:sp>
      <p:sp>
        <p:nvSpPr>
          <p:cNvPr id="4" name="Slide Number Placeholder 3"/>
          <p:cNvSpPr>
            <a:spLocks noGrp="1"/>
          </p:cNvSpPr>
          <p:nvPr>
            <p:ph type="sldNum" sz="quarter" idx="5"/>
          </p:nvPr>
        </p:nvSpPr>
        <p:spPr/>
        <p:txBody>
          <a:bodyPr/>
          <a:lstStyle/>
          <a:p>
            <a:fld id="{B1AE4DE0-3105-4A6A-8802-DCA1BD98DB98}" type="slidenum">
              <a:rPr lang="en-GB" smtClean="0"/>
              <a:t>66</a:t>
            </a:fld>
            <a:endParaRPr lang="en-GB"/>
          </a:p>
        </p:txBody>
      </p:sp>
    </p:spTree>
    <p:extLst>
      <p:ext uri="{BB962C8B-B14F-4D97-AF65-F5344CB8AC3E}">
        <p14:creationId xmlns:p14="http://schemas.microsoft.com/office/powerpoint/2010/main" val="52908734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cs typeface="Calibri"/>
            </a:endParaRPr>
          </a:p>
        </p:txBody>
      </p:sp>
      <p:sp>
        <p:nvSpPr>
          <p:cNvPr id="4" name="Slide Number Placeholder 3"/>
          <p:cNvSpPr>
            <a:spLocks noGrp="1"/>
          </p:cNvSpPr>
          <p:nvPr>
            <p:ph type="sldNum" sz="quarter" idx="5"/>
          </p:nvPr>
        </p:nvSpPr>
        <p:spPr/>
        <p:txBody>
          <a:bodyPr/>
          <a:lstStyle/>
          <a:p>
            <a:fld id="{B1AE4DE0-3105-4A6A-8802-DCA1BD98DB98}" type="slidenum">
              <a:rPr lang="en-GB" smtClean="0"/>
              <a:t>67</a:t>
            </a:fld>
            <a:endParaRPr lang="en-GB"/>
          </a:p>
        </p:txBody>
      </p:sp>
    </p:spTree>
    <p:extLst>
      <p:ext uri="{BB962C8B-B14F-4D97-AF65-F5344CB8AC3E}">
        <p14:creationId xmlns:p14="http://schemas.microsoft.com/office/powerpoint/2010/main" val="28030208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cs typeface="Calibri"/>
              </a:rPr>
              <a:t>Ruizhe</a:t>
            </a:r>
            <a:r>
              <a:rPr lang="en-US" dirty="0">
                <a:cs typeface="Calibri"/>
              </a:rPr>
              <a:t>: We begin by taking the raised MLIR and performing some preprocessing transformations that make it easier to translate to </a:t>
            </a:r>
            <a:r>
              <a:rPr lang="en-US" dirty="0" err="1">
                <a:cs typeface="Calibri"/>
              </a:rPr>
              <a:t>OpenScop</a:t>
            </a:r>
            <a:r>
              <a:rPr lang="en-US" dirty="0">
                <a:cs typeface="Calibri"/>
              </a:rPr>
              <a:t>.</a:t>
            </a:r>
          </a:p>
          <a:p>
            <a:r>
              <a:rPr lang="en-US" dirty="0">
                <a:cs typeface="Calibri"/>
              </a:rPr>
              <a:t>        We then generate </a:t>
            </a:r>
            <a:r>
              <a:rPr lang="en-US" dirty="0" err="1">
                <a:cs typeface="Calibri"/>
              </a:rPr>
              <a:t>OpenScop</a:t>
            </a:r>
            <a:r>
              <a:rPr lang="en-US" dirty="0">
                <a:cs typeface="Calibri"/>
              </a:rPr>
              <a:t> and pass the result to a polyhedral scheduler. In our evaluation, we chose Pluto.  Finally, we convert back to MLIR and run additional optimizations and lowering.</a:t>
            </a:r>
          </a:p>
        </p:txBody>
      </p:sp>
      <p:sp>
        <p:nvSpPr>
          <p:cNvPr id="4" name="Slide Number Placeholder 3"/>
          <p:cNvSpPr>
            <a:spLocks noGrp="1"/>
          </p:cNvSpPr>
          <p:nvPr>
            <p:ph type="sldNum" sz="quarter" idx="5"/>
          </p:nvPr>
        </p:nvSpPr>
        <p:spPr/>
        <p:txBody>
          <a:bodyPr/>
          <a:lstStyle/>
          <a:p>
            <a:fld id="{B1AE4DE0-3105-4A6A-8802-DCA1BD98DB98}" type="slidenum">
              <a:rPr lang="en-GB" smtClean="0"/>
              <a:t>68</a:t>
            </a:fld>
            <a:endParaRPr lang="en-GB"/>
          </a:p>
        </p:txBody>
      </p:sp>
    </p:spTree>
    <p:extLst>
      <p:ext uri="{BB962C8B-B14F-4D97-AF65-F5344CB8AC3E}">
        <p14:creationId xmlns:p14="http://schemas.microsoft.com/office/powerpoint/2010/main" val="266028781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cs typeface="Calibri"/>
              </a:rPr>
              <a:t>Ruizhe</a:t>
            </a:r>
            <a:r>
              <a:rPr lang="en-US" dirty="0">
                <a:cs typeface="Calibri"/>
              </a:rPr>
              <a:t>: The polyhedral scheduling algorithm schedules polyhedral statements.</a:t>
            </a:r>
          </a:p>
          <a:p>
            <a:r>
              <a:rPr lang="en-US" dirty="0">
                <a:cs typeface="Calibri"/>
              </a:rPr>
              <a:t>		Conventionally, a polyhedral statement is expected to be like a C statement, for example, this multiply-and-accumulate line in matrix multiplication.</a:t>
            </a:r>
          </a:p>
          <a:p>
            <a:r>
              <a:rPr lang="en-US" dirty="0">
                <a:cs typeface="Calibri"/>
              </a:rPr>
              <a:t>		The MLIR code we have as an input, however doesn't contain all of this information in a single operation. In fact, as shown on the right, this same program has 6 MLIR operations.</a:t>
            </a:r>
          </a:p>
          <a:p>
            <a:r>
              <a:rPr lang="en-US" dirty="0">
                <a:cs typeface="Calibri"/>
              </a:rPr>
              <a:t>		Thus to work collaboratively with </a:t>
            </a:r>
            <a:r>
              <a:rPr lang="en-US" dirty="0" err="1">
                <a:cs typeface="Calibri"/>
              </a:rPr>
              <a:t>OpenScop</a:t>
            </a:r>
            <a:r>
              <a:rPr lang="en-US" dirty="0">
                <a:cs typeface="Calibri"/>
              </a:rPr>
              <a:t>, we need to extract multiple MLIR operations into a single polyhedral statement.</a:t>
            </a:r>
          </a:p>
        </p:txBody>
      </p:sp>
      <p:sp>
        <p:nvSpPr>
          <p:cNvPr id="4" name="Slide Number Placeholder 3"/>
          <p:cNvSpPr>
            <a:spLocks noGrp="1"/>
          </p:cNvSpPr>
          <p:nvPr>
            <p:ph type="sldNum" sz="quarter" idx="5"/>
          </p:nvPr>
        </p:nvSpPr>
        <p:spPr/>
        <p:txBody>
          <a:bodyPr/>
          <a:lstStyle/>
          <a:p>
            <a:fld id="{B1AE4DE0-3105-4A6A-8802-DCA1BD98DB98}" type="slidenum">
              <a:rPr lang="en-GB" smtClean="0"/>
              <a:t>69</a:t>
            </a:fld>
            <a:endParaRPr lang="en-GB"/>
          </a:p>
        </p:txBody>
      </p:sp>
    </p:spTree>
    <p:extLst>
      <p:ext uri="{BB962C8B-B14F-4D97-AF65-F5344CB8AC3E}">
        <p14:creationId xmlns:p14="http://schemas.microsoft.com/office/powerpoint/2010/main" val="38530465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cs typeface="Calibri"/>
              </a:rPr>
              <a:t>Enter ML or multi-level IR, a recent compiler representation able to simultaneously represent, optimize, and convert between different levels of abstraction, including loops, parallel reductions, polyhedral-inspired affine memory operations, and low-level instructions that fully cover LLVM.</a:t>
            </a:r>
          </a:p>
          <a:p>
            <a:endParaRPr lang="en-GB" dirty="0"/>
          </a:p>
        </p:txBody>
      </p:sp>
      <p:sp>
        <p:nvSpPr>
          <p:cNvPr id="4" name="Slide Number Placeholder 3"/>
          <p:cNvSpPr>
            <a:spLocks noGrp="1"/>
          </p:cNvSpPr>
          <p:nvPr>
            <p:ph type="sldNum" sz="quarter" idx="5"/>
          </p:nvPr>
        </p:nvSpPr>
        <p:spPr/>
        <p:txBody>
          <a:bodyPr/>
          <a:lstStyle/>
          <a:p>
            <a:fld id="{B1AE4DE0-3105-4A6A-8802-DCA1BD98DB98}" type="slidenum">
              <a:rPr lang="en-GB" smtClean="0"/>
              <a:t>5</a:t>
            </a:fld>
            <a:endParaRPr lang="en-GB"/>
          </a:p>
        </p:txBody>
      </p:sp>
    </p:spTree>
    <p:extLst>
      <p:ext uri="{BB962C8B-B14F-4D97-AF65-F5344CB8AC3E}">
        <p14:creationId xmlns:p14="http://schemas.microsoft.com/office/powerpoint/2010/main" val="279523449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One major problem we need to deal with for the simple statement extraction method is region-spanning.</a:t>
            </a:r>
          </a:p>
          <a:p>
            <a:endParaRPr lang="en-US" dirty="0">
              <a:cs typeface="Calibri"/>
            </a:endParaRPr>
          </a:p>
          <a:p>
            <a:r>
              <a:rPr lang="en-US" dirty="0">
                <a:cs typeface="Calibri"/>
              </a:rPr>
              <a:t>Region-spanning appears when a use-def chain that our previous algorithm traces actually spans across multiple loops.</a:t>
            </a:r>
          </a:p>
          <a:p>
            <a:endParaRPr lang="en-US" dirty="0">
              <a:cs typeface="Calibri"/>
            </a:endParaRPr>
          </a:p>
          <a:p>
            <a:r>
              <a:rPr lang="en-US" dirty="0">
                <a:cs typeface="Calibri"/>
              </a:rPr>
              <a:t>For example, a use-def chain may have a load and a store, in which the load operation is in the outermost loop and the store is in the innermost one. The store operation stores the value being loaded by the load operation, hence they're in the same use-def chain.</a:t>
            </a:r>
          </a:p>
          <a:p>
            <a:endParaRPr lang="en-US" dirty="0">
              <a:cs typeface="Calibri"/>
            </a:endParaRPr>
          </a:p>
          <a:p>
            <a:r>
              <a:rPr lang="en-US" dirty="0">
                <a:cs typeface="Calibri"/>
              </a:rPr>
              <a:t>There are two issues when region-spanning occurs:</a:t>
            </a:r>
          </a:p>
          <a:p>
            <a:endParaRPr lang="en-US" dirty="0">
              <a:cs typeface="Calibri"/>
            </a:endParaRPr>
          </a:p>
          <a:p>
            <a:r>
              <a:rPr lang="en-US" dirty="0">
                <a:cs typeface="Calibri"/>
              </a:rPr>
              <a:t>First, it is ambiguous to say where in the loop nest the extracted statement should belong to, the outer or the inner loop.</a:t>
            </a:r>
          </a:p>
          <a:p>
            <a:endParaRPr lang="en-US" dirty="0">
              <a:cs typeface="Calibri"/>
            </a:endParaRPr>
          </a:p>
          <a:p>
            <a:r>
              <a:rPr lang="en-US" dirty="0">
                <a:cs typeface="Calibri"/>
              </a:rPr>
              <a:t>Second, it would be difficult for us to reconstruct such region-spanning statements back from </a:t>
            </a:r>
            <a:r>
              <a:rPr lang="en-US" dirty="0" err="1">
                <a:cs typeface="Calibri"/>
              </a:rPr>
              <a:t>OpenScop</a:t>
            </a:r>
            <a:r>
              <a:rPr lang="en-US" dirty="0">
                <a:cs typeface="Calibri"/>
              </a:rPr>
              <a:t>. There might not be a bidirectional mapping in this scenario.</a:t>
            </a:r>
          </a:p>
          <a:p>
            <a:endParaRPr lang="en-US" dirty="0">
              <a:cs typeface="Calibri"/>
            </a:endParaRPr>
          </a:p>
          <a:p>
            <a:r>
              <a:rPr lang="en-US" dirty="0">
                <a:cs typeface="Calibri"/>
              </a:rPr>
              <a:t>Our solution is a reg2mem pass. We insert scratchpad </a:t>
            </a:r>
            <a:r>
              <a:rPr lang="en-US" dirty="0" err="1">
                <a:cs typeface="Calibri"/>
              </a:rPr>
              <a:t>memorys</a:t>
            </a:r>
            <a:r>
              <a:rPr lang="en-US" dirty="0">
                <a:cs typeface="Calibri"/>
              </a:rPr>
              <a:t> when a use-def chain spans across multiple loops, as you may find out from the RHS image. After this pass, we can still apply the previously mentioned statement extraction algorithm to create two statements.</a:t>
            </a:r>
          </a:p>
        </p:txBody>
      </p:sp>
      <p:sp>
        <p:nvSpPr>
          <p:cNvPr id="4" name="Slide Number Placeholder 3"/>
          <p:cNvSpPr>
            <a:spLocks noGrp="1"/>
          </p:cNvSpPr>
          <p:nvPr>
            <p:ph type="sldNum" sz="quarter" idx="5"/>
          </p:nvPr>
        </p:nvSpPr>
        <p:spPr/>
        <p:txBody>
          <a:bodyPr/>
          <a:lstStyle/>
          <a:p>
            <a:fld id="{B1AE4DE0-3105-4A6A-8802-DCA1BD98DB98}" type="slidenum">
              <a:rPr lang="en-GB" smtClean="0"/>
              <a:t>70</a:t>
            </a:fld>
            <a:endParaRPr lang="en-GB"/>
          </a:p>
        </p:txBody>
      </p:sp>
    </p:spTree>
    <p:extLst>
      <p:ext uri="{BB962C8B-B14F-4D97-AF65-F5344CB8AC3E}">
        <p14:creationId xmlns:p14="http://schemas.microsoft.com/office/powerpoint/2010/main" val="31705543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cs typeface="Calibri"/>
              </a:rPr>
              <a:t>Ruizhe</a:t>
            </a:r>
            <a:r>
              <a:rPr lang="en-US" dirty="0">
                <a:cs typeface="Calibri"/>
              </a:rPr>
              <a:t>: We must also content with a potential read-after-write hazard that might have been introduced by statement extraction.</a:t>
            </a:r>
          </a:p>
          <a:p>
            <a:endParaRPr lang="en-US" dirty="0">
              <a:cs typeface="Calibri"/>
            </a:endParaRPr>
          </a:p>
          <a:p>
            <a:r>
              <a:rPr lang="en-US" dirty="0">
                <a:cs typeface="Calibri"/>
              </a:rPr>
              <a:t>		Consider the code on the right. In this case, there are two store operations, both of which use instruction 0, which is loaded from A of </a:t>
            </a:r>
            <a:r>
              <a:rPr lang="en-US" dirty="0" err="1">
                <a:cs typeface="Calibri"/>
              </a:rPr>
              <a:t>i</a:t>
            </a:r>
            <a:r>
              <a:rPr lang="en-US" dirty="0">
                <a:cs typeface="Calibri"/>
              </a:rPr>
              <a:t>.</a:t>
            </a:r>
          </a:p>
          <a:p>
            <a:r>
              <a:rPr lang="en-US" dirty="0">
                <a:cs typeface="Calibri"/>
              </a:rPr>
              <a:t>		Unfortunately, the first store overwrites this value, making it impossible to redo this load in the second statement.</a:t>
            </a:r>
          </a:p>
          <a:p>
            <a:r>
              <a:rPr lang="en-US" dirty="0">
                <a:cs typeface="Calibri"/>
              </a:rPr>
              <a:t>		</a:t>
            </a:r>
          </a:p>
          <a:p>
            <a:r>
              <a:rPr lang="en-US" dirty="0">
                <a:cs typeface="Calibri"/>
              </a:rPr>
              <a:t>		Happily this problem can be easily detected by value analysis.</a:t>
            </a:r>
          </a:p>
          <a:p>
            <a:endParaRPr lang="en-US" dirty="0">
              <a:cs typeface="Calibri"/>
            </a:endParaRPr>
          </a:p>
          <a:p>
            <a:r>
              <a:rPr lang="en-US" dirty="0">
                <a:cs typeface="Calibri"/>
              </a:rPr>
              <a:t>		To solve the problem, we insert scratchpads which cache the value immediately after it has been loaded. Stores that use the value after it may be overwritten instead load from the scratchpad.</a:t>
            </a:r>
          </a:p>
        </p:txBody>
      </p:sp>
      <p:sp>
        <p:nvSpPr>
          <p:cNvPr id="4" name="Slide Number Placeholder 3"/>
          <p:cNvSpPr>
            <a:spLocks noGrp="1"/>
          </p:cNvSpPr>
          <p:nvPr>
            <p:ph type="sldNum" sz="quarter" idx="5"/>
          </p:nvPr>
        </p:nvSpPr>
        <p:spPr/>
        <p:txBody>
          <a:bodyPr/>
          <a:lstStyle/>
          <a:p>
            <a:fld id="{B1AE4DE0-3105-4A6A-8802-DCA1BD98DB98}" type="slidenum">
              <a:rPr lang="en-GB" smtClean="0"/>
              <a:t>71</a:t>
            </a:fld>
            <a:endParaRPr lang="en-GB"/>
          </a:p>
        </p:txBody>
      </p:sp>
    </p:spTree>
    <p:extLst>
      <p:ext uri="{BB962C8B-B14F-4D97-AF65-F5344CB8AC3E}">
        <p14:creationId xmlns:p14="http://schemas.microsoft.com/office/powerpoint/2010/main" val="208375408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In addition to implementing reduction detection, the abstraction-spanning nature of </a:t>
            </a:r>
            <a:r>
              <a:rPr lang="en-US" dirty="0" err="1">
                <a:cs typeface="Calibri"/>
              </a:rPr>
              <a:t>Polygeist</a:t>
            </a:r>
            <a:r>
              <a:rPr lang="en-US" dirty="0">
                <a:cs typeface="Calibri"/>
              </a:rPr>
              <a:t> allows us to implement a new optimization: statement splitting.</a:t>
            </a:r>
          </a:p>
          <a:p>
            <a:r>
              <a:rPr lang="en-US" dirty="0">
                <a:cs typeface="Calibri"/>
              </a:rPr>
              <a:t>	Specifically, when generating statements, we previously described mechanisms to reconstruct similar statements to the original C program.</a:t>
            </a:r>
          </a:p>
          <a:p>
            <a:r>
              <a:rPr lang="en-US" dirty="0">
                <a:cs typeface="Calibri"/>
              </a:rPr>
              <a:t>	However, reconstructing the original statements isn't required, and may actually hinder scheduling.</a:t>
            </a:r>
          </a:p>
          <a:p>
            <a:r>
              <a:rPr lang="en-US" dirty="0">
                <a:cs typeface="Calibri"/>
              </a:rPr>
              <a:t>	Consider the program below with a single statement S which computes f and adds the result into a matrix A.</a:t>
            </a:r>
          </a:p>
          <a:p>
            <a:r>
              <a:rPr lang="en-US" dirty="0">
                <a:cs typeface="Calibri"/>
              </a:rPr>
              <a:t>	We can instead choose to insert a scratchpad M and split S into two statements which separately compute f and add the result into A.</a:t>
            </a:r>
          </a:p>
          <a:p>
            <a:r>
              <a:rPr lang="en-US" dirty="0">
                <a:cs typeface="Calibri"/>
              </a:rPr>
              <a:t>	This statement splitting results in finer-grained statements which can result in different schedules being explored.</a:t>
            </a:r>
          </a:p>
          <a:p>
            <a:r>
              <a:rPr lang="en-US" dirty="0">
                <a:cs typeface="Calibri"/>
              </a:rPr>
              <a:t>	</a:t>
            </a:r>
          </a:p>
          <a:p>
            <a:r>
              <a:rPr lang="en-US" dirty="0">
                <a:cs typeface="Calibri"/>
              </a:rPr>
              <a:t>	In this example, without the splitting Pluto will never proposes the statement on the right because of the reduction dependency along k of A.</a:t>
            </a:r>
          </a:p>
          <a:p>
            <a:r>
              <a:rPr lang="en-US" dirty="0">
                <a:cs typeface="Calibri"/>
              </a:rPr>
              <a:t>	The schedule on the right, however, is found when the statement is split and results in temporal locality for B and spatial locality for C.</a:t>
            </a:r>
          </a:p>
        </p:txBody>
      </p:sp>
      <p:sp>
        <p:nvSpPr>
          <p:cNvPr id="4" name="Slide Number Placeholder 3"/>
          <p:cNvSpPr>
            <a:spLocks noGrp="1"/>
          </p:cNvSpPr>
          <p:nvPr>
            <p:ph type="sldNum" sz="quarter" idx="5"/>
          </p:nvPr>
        </p:nvSpPr>
        <p:spPr/>
        <p:txBody>
          <a:bodyPr/>
          <a:lstStyle/>
          <a:p>
            <a:fld id="{B1AE4DE0-3105-4A6A-8802-DCA1BD98DB98}" type="slidenum">
              <a:rPr lang="en-GB" smtClean="0"/>
              <a:t>77</a:t>
            </a:fld>
            <a:endParaRPr lang="en-GB"/>
          </a:p>
        </p:txBody>
      </p:sp>
    </p:spTree>
    <p:extLst>
      <p:ext uri="{BB962C8B-B14F-4D97-AF65-F5344CB8AC3E}">
        <p14:creationId xmlns:p14="http://schemas.microsoft.com/office/powerpoint/2010/main" val="285435213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Interestingly, even though the input program is functionally equivalent before and after splitting, the </a:t>
            </a:r>
            <a:r>
              <a:rPr lang="en-US" dirty="0" err="1">
                <a:cs typeface="Calibri"/>
              </a:rPr>
              <a:t>optimised</a:t>
            </a:r>
            <a:r>
              <a:rPr lang="en-US" dirty="0">
                <a:cs typeface="Calibri"/>
              </a:rPr>
              <a:t> schedule we can get from Pluto will be different if we split at the right place.</a:t>
            </a:r>
          </a:p>
          <a:p>
            <a:endParaRPr lang="en-US" dirty="0">
              <a:cs typeface="Calibri"/>
            </a:endParaRPr>
          </a:p>
          <a:p>
            <a:r>
              <a:rPr lang="en-US" dirty="0">
                <a:cs typeface="Calibri"/>
              </a:rPr>
              <a:t>It is still an open question why there are such differences and how to find the right splitting point, but we've found certain heuristics that can let us split the statement in a way that will result in performance gain.</a:t>
            </a:r>
          </a:p>
          <a:p>
            <a:endParaRPr lang="en-US" dirty="0">
              <a:cs typeface="Calibri"/>
            </a:endParaRPr>
          </a:p>
          <a:p>
            <a:r>
              <a:rPr lang="en-US" dirty="0">
                <a:cs typeface="Calibri"/>
              </a:rPr>
              <a:t>There are five examples in the </a:t>
            </a:r>
            <a:r>
              <a:rPr lang="en-US" dirty="0" err="1">
                <a:cs typeface="Calibri"/>
              </a:rPr>
              <a:t>Polybench</a:t>
            </a:r>
            <a:r>
              <a:rPr lang="en-US" dirty="0">
                <a:cs typeface="Calibri"/>
              </a:rPr>
              <a:t> that we've found such heuristics are applicable, and we have observed performance improvement by splitting at the places that the heuristics indicate.</a:t>
            </a:r>
          </a:p>
          <a:p>
            <a:endParaRPr lang="en-US" dirty="0">
              <a:cs typeface="Calibri"/>
            </a:endParaRPr>
          </a:p>
          <a:p>
            <a:r>
              <a:rPr lang="en-US" dirty="0">
                <a:cs typeface="Calibri"/>
              </a:rPr>
              <a:t>More details about the heuristics are in the paper. It is still preliminary, and improving that is one of our future directions.</a:t>
            </a:r>
          </a:p>
        </p:txBody>
      </p:sp>
      <p:sp>
        <p:nvSpPr>
          <p:cNvPr id="4" name="Slide Number Placeholder 3"/>
          <p:cNvSpPr>
            <a:spLocks noGrp="1"/>
          </p:cNvSpPr>
          <p:nvPr>
            <p:ph type="sldNum" sz="quarter" idx="5"/>
          </p:nvPr>
        </p:nvSpPr>
        <p:spPr/>
        <p:txBody>
          <a:bodyPr/>
          <a:lstStyle/>
          <a:p>
            <a:fld id="{B1AE4DE0-3105-4A6A-8802-DCA1BD98DB98}" type="slidenum">
              <a:rPr lang="en-GB" smtClean="0"/>
              <a:t>78</a:t>
            </a:fld>
            <a:endParaRPr lang="en-GB"/>
          </a:p>
        </p:txBody>
      </p:sp>
    </p:spTree>
    <p:extLst>
      <p:ext uri="{BB962C8B-B14F-4D97-AF65-F5344CB8AC3E}">
        <p14:creationId xmlns:p14="http://schemas.microsoft.com/office/powerpoint/2010/main" val="64080627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Polyhedral tools have become </a:t>
            </a:r>
          </a:p>
        </p:txBody>
      </p:sp>
      <p:sp>
        <p:nvSpPr>
          <p:cNvPr id="4" name="Slide Number Placeholder 3"/>
          <p:cNvSpPr>
            <a:spLocks noGrp="1"/>
          </p:cNvSpPr>
          <p:nvPr>
            <p:ph type="sldNum" sz="quarter" idx="5"/>
          </p:nvPr>
        </p:nvSpPr>
        <p:spPr/>
        <p:txBody>
          <a:bodyPr/>
          <a:lstStyle/>
          <a:p>
            <a:fld id="{B1AE4DE0-3105-4A6A-8802-DCA1BD98DB98}" type="slidenum">
              <a:rPr lang="en-GB" smtClean="0"/>
              <a:t>81</a:t>
            </a:fld>
            <a:endParaRPr lang="en-GB"/>
          </a:p>
        </p:txBody>
      </p:sp>
    </p:spTree>
    <p:extLst>
      <p:ext uri="{BB962C8B-B14F-4D97-AF65-F5344CB8AC3E}">
        <p14:creationId xmlns:p14="http://schemas.microsoft.com/office/powerpoint/2010/main" val="346016549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Polyhedral tools have become </a:t>
            </a:r>
          </a:p>
        </p:txBody>
      </p:sp>
      <p:sp>
        <p:nvSpPr>
          <p:cNvPr id="4" name="Slide Number Placeholder 3"/>
          <p:cNvSpPr>
            <a:spLocks noGrp="1"/>
          </p:cNvSpPr>
          <p:nvPr>
            <p:ph type="sldNum" sz="quarter" idx="5"/>
          </p:nvPr>
        </p:nvSpPr>
        <p:spPr/>
        <p:txBody>
          <a:bodyPr/>
          <a:lstStyle/>
          <a:p>
            <a:fld id="{B1AE4DE0-3105-4A6A-8802-DCA1BD98DB98}" type="slidenum">
              <a:rPr lang="en-GB" smtClean="0"/>
              <a:t>82</a:t>
            </a:fld>
            <a:endParaRPr lang="en-GB"/>
          </a:p>
        </p:txBody>
      </p:sp>
    </p:spTree>
    <p:extLst>
      <p:ext uri="{BB962C8B-B14F-4D97-AF65-F5344CB8AC3E}">
        <p14:creationId xmlns:p14="http://schemas.microsoft.com/office/powerpoint/2010/main" val="8113207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Polyhedral tools have become </a:t>
            </a:r>
          </a:p>
        </p:txBody>
      </p:sp>
      <p:sp>
        <p:nvSpPr>
          <p:cNvPr id="4" name="Slide Number Placeholder 3"/>
          <p:cNvSpPr>
            <a:spLocks noGrp="1"/>
          </p:cNvSpPr>
          <p:nvPr>
            <p:ph type="sldNum" sz="quarter" idx="5"/>
          </p:nvPr>
        </p:nvSpPr>
        <p:spPr/>
        <p:txBody>
          <a:bodyPr/>
          <a:lstStyle/>
          <a:p>
            <a:fld id="{B1AE4DE0-3105-4A6A-8802-DCA1BD98DB98}" type="slidenum">
              <a:rPr lang="en-GB" smtClean="0"/>
              <a:t>83</a:t>
            </a:fld>
            <a:endParaRPr lang="en-GB"/>
          </a:p>
        </p:txBody>
      </p:sp>
    </p:spTree>
    <p:extLst>
      <p:ext uri="{BB962C8B-B14F-4D97-AF65-F5344CB8AC3E}">
        <p14:creationId xmlns:p14="http://schemas.microsoft.com/office/powerpoint/2010/main" val="411676065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Polyhedral tools have become </a:t>
            </a:r>
          </a:p>
        </p:txBody>
      </p:sp>
      <p:sp>
        <p:nvSpPr>
          <p:cNvPr id="4" name="Slide Number Placeholder 3"/>
          <p:cNvSpPr>
            <a:spLocks noGrp="1"/>
          </p:cNvSpPr>
          <p:nvPr>
            <p:ph type="sldNum" sz="quarter" idx="5"/>
          </p:nvPr>
        </p:nvSpPr>
        <p:spPr/>
        <p:txBody>
          <a:bodyPr/>
          <a:lstStyle/>
          <a:p>
            <a:fld id="{B1AE4DE0-3105-4A6A-8802-DCA1BD98DB98}" type="slidenum">
              <a:rPr lang="en-GB" smtClean="0"/>
              <a:t>84</a:t>
            </a:fld>
            <a:endParaRPr lang="en-GB"/>
          </a:p>
        </p:txBody>
      </p:sp>
    </p:spTree>
    <p:extLst>
      <p:ext uri="{BB962C8B-B14F-4D97-AF65-F5344CB8AC3E}">
        <p14:creationId xmlns:p14="http://schemas.microsoft.com/office/powerpoint/2010/main" val="351414407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Polyhedral tools have become </a:t>
            </a:r>
          </a:p>
        </p:txBody>
      </p:sp>
      <p:sp>
        <p:nvSpPr>
          <p:cNvPr id="4" name="Slide Number Placeholder 3"/>
          <p:cNvSpPr>
            <a:spLocks noGrp="1"/>
          </p:cNvSpPr>
          <p:nvPr>
            <p:ph type="sldNum" sz="quarter" idx="5"/>
          </p:nvPr>
        </p:nvSpPr>
        <p:spPr/>
        <p:txBody>
          <a:bodyPr/>
          <a:lstStyle/>
          <a:p>
            <a:fld id="{B1AE4DE0-3105-4A6A-8802-DCA1BD98DB98}" type="slidenum">
              <a:rPr lang="en-GB" smtClean="0"/>
              <a:t>85</a:t>
            </a:fld>
            <a:endParaRPr lang="en-GB"/>
          </a:p>
        </p:txBody>
      </p:sp>
    </p:spTree>
    <p:extLst>
      <p:ext uri="{BB962C8B-B14F-4D97-AF65-F5344CB8AC3E}">
        <p14:creationId xmlns:p14="http://schemas.microsoft.com/office/powerpoint/2010/main" val="397516985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Polyhedral tools have become </a:t>
            </a:r>
          </a:p>
        </p:txBody>
      </p:sp>
      <p:sp>
        <p:nvSpPr>
          <p:cNvPr id="4" name="Slide Number Placeholder 3"/>
          <p:cNvSpPr>
            <a:spLocks noGrp="1"/>
          </p:cNvSpPr>
          <p:nvPr>
            <p:ph type="sldNum" sz="quarter" idx="5"/>
          </p:nvPr>
        </p:nvSpPr>
        <p:spPr/>
        <p:txBody>
          <a:bodyPr/>
          <a:lstStyle/>
          <a:p>
            <a:fld id="{B1AE4DE0-3105-4A6A-8802-DCA1BD98DB98}" type="slidenum">
              <a:rPr lang="en-GB" smtClean="0"/>
              <a:t>86</a:t>
            </a:fld>
            <a:endParaRPr lang="en-GB"/>
          </a:p>
        </p:txBody>
      </p:sp>
    </p:spTree>
    <p:extLst>
      <p:ext uri="{BB962C8B-B14F-4D97-AF65-F5344CB8AC3E}">
        <p14:creationId xmlns:p14="http://schemas.microsoft.com/office/powerpoint/2010/main" val="1207609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cs typeface="Calibri"/>
              </a:rPr>
              <a:t>Enter ML or multi-level IR, a recent compiler representation able to simultaneously represent, optimize, and convert between different levels of abstraction, including loops, parallel reductions, polyhedral-inspired affine memory operations, and low-level instructions that fully cover LLVM.</a:t>
            </a:r>
          </a:p>
          <a:p>
            <a:endParaRPr lang="en-GB" dirty="0"/>
          </a:p>
        </p:txBody>
      </p:sp>
      <p:sp>
        <p:nvSpPr>
          <p:cNvPr id="4" name="Slide Number Placeholder 3"/>
          <p:cNvSpPr>
            <a:spLocks noGrp="1"/>
          </p:cNvSpPr>
          <p:nvPr>
            <p:ph type="sldNum" sz="quarter" idx="5"/>
          </p:nvPr>
        </p:nvSpPr>
        <p:spPr/>
        <p:txBody>
          <a:bodyPr/>
          <a:lstStyle/>
          <a:p>
            <a:fld id="{B1AE4DE0-3105-4A6A-8802-DCA1BD98DB98}" type="slidenum">
              <a:rPr lang="en-GB" smtClean="0"/>
              <a:t>6</a:t>
            </a:fld>
            <a:endParaRPr lang="en-GB"/>
          </a:p>
        </p:txBody>
      </p:sp>
    </p:spTree>
    <p:extLst>
      <p:ext uri="{BB962C8B-B14F-4D97-AF65-F5344CB8AC3E}">
        <p14:creationId xmlns:p14="http://schemas.microsoft.com/office/powerpoint/2010/main" val="18464536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90000"/>
              </a:lnSpc>
              <a:spcBef>
                <a:spcPts val="1000"/>
              </a:spcBef>
              <a:buFont typeface="Arial"/>
              <a:buNone/>
            </a:pPr>
            <a:r>
              <a:rPr lang="en-US" dirty="0">
                <a:cs typeface="Calibri" panose="020F0502020204030204"/>
              </a:rPr>
              <a:t>Let’s look at a simplified example. On the left we have some sample C code that sets every other index of an array </a:t>
            </a:r>
            <a:r>
              <a:rPr lang="en-US" dirty="0" err="1">
                <a:cs typeface="Calibri" panose="020F0502020204030204"/>
              </a:rPr>
              <a:t>arr</a:t>
            </a:r>
            <a:r>
              <a:rPr lang="en-US" dirty="0">
                <a:cs typeface="Calibri" panose="020F0502020204030204"/>
              </a:rPr>
              <a:t> to a given value val.</a:t>
            </a:r>
            <a:br>
              <a:rPr lang="en-US" dirty="0">
                <a:cs typeface="Calibri" panose="020F0502020204030204"/>
              </a:rPr>
            </a:br>
            <a:br>
              <a:rPr lang="en-US" dirty="0">
                <a:cs typeface="Calibri" panose="020F0502020204030204"/>
              </a:rPr>
            </a:br>
            <a:r>
              <a:rPr lang="en-US" dirty="0">
                <a:cs typeface="Calibri" panose="020F0502020204030204"/>
              </a:rPr>
              <a:t>On the right we see a slightly simplified version of the MLIR that would be generated.</a:t>
            </a:r>
            <a:br>
              <a:rPr lang="en-US" dirty="0">
                <a:cs typeface="Calibri" panose="020F0502020204030204"/>
              </a:rPr>
            </a:br>
            <a:br>
              <a:rPr lang="en-US" dirty="0">
                <a:cs typeface="Calibri" panose="020F0502020204030204"/>
              </a:rPr>
            </a:br>
            <a:r>
              <a:rPr lang="en-US" dirty="0">
                <a:cs typeface="Calibri" panose="020F0502020204030204"/>
              </a:rPr>
              <a:t>Immediately we see an allocation for a stack variable that holds the value of </a:t>
            </a:r>
            <a:r>
              <a:rPr lang="en-US" dirty="0" err="1">
                <a:cs typeface="Calibri" panose="020F0502020204030204"/>
              </a:rPr>
              <a:t>arr</a:t>
            </a:r>
            <a:r>
              <a:rPr lang="en-US" dirty="0">
                <a:cs typeface="Calibri" panose="020F0502020204030204"/>
              </a:rPr>
              <a:t> (and shaded out for </a:t>
            </a:r>
            <a:r>
              <a:rPr lang="en-US" dirty="0" err="1">
                <a:cs typeface="Calibri" panose="020F0502020204030204"/>
              </a:rPr>
              <a:t>val</a:t>
            </a:r>
            <a:r>
              <a:rPr lang="en-US" dirty="0">
                <a:cs typeface="Calibri" panose="020F0502020204030204"/>
              </a:rPr>
              <a:t>). As these values can be overwritten in the function an SSA register for the argument does not suffice and is upgraded to the stack allocation seen here.</a:t>
            </a:r>
            <a:br>
              <a:rPr lang="en-US" dirty="0">
                <a:cs typeface="Calibri" panose="020F0502020204030204"/>
              </a:rPr>
            </a:br>
            <a:br>
              <a:rPr lang="en-US" dirty="0">
                <a:cs typeface="Calibri" panose="020F0502020204030204"/>
              </a:rPr>
            </a:br>
            <a:r>
              <a:rPr lang="en-US" dirty="0">
                <a:cs typeface="Calibri" panose="020F0502020204030204"/>
              </a:rPr>
              <a:t>We then see the structured for loop that represents the C for loop in our original program. Note that at this point this is simply a structured and not an affine or polyhedral for loop.</a:t>
            </a:r>
            <a:br>
              <a:rPr lang="en-US" dirty="0">
                <a:cs typeface="Calibri" panose="020F0502020204030204"/>
              </a:rPr>
            </a:br>
            <a:br>
              <a:rPr lang="en-US" dirty="0">
                <a:cs typeface="Calibri" panose="020F0502020204030204"/>
              </a:rPr>
            </a:br>
            <a:r>
              <a:rPr lang="en-US" dirty="0">
                <a:cs typeface="Calibri" panose="020F0502020204030204"/>
              </a:rPr>
              <a:t>We can then example how the store take place, which first requires an explicit load of the induction variable, and multiplication to compute the desired index.</a:t>
            </a:r>
          </a:p>
        </p:txBody>
      </p:sp>
      <p:sp>
        <p:nvSpPr>
          <p:cNvPr id="4" name="Slide Number Placeholder 3"/>
          <p:cNvSpPr>
            <a:spLocks noGrp="1"/>
          </p:cNvSpPr>
          <p:nvPr>
            <p:ph type="sldNum" sz="quarter" idx="5"/>
          </p:nvPr>
        </p:nvSpPr>
        <p:spPr/>
        <p:txBody>
          <a:bodyPr/>
          <a:lstStyle/>
          <a:p>
            <a:fld id="{B1AE4DE0-3105-4A6A-8802-DCA1BD98DB98}" type="slidenum">
              <a:rPr lang="en-GB" smtClean="0"/>
              <a:t>7</a:t>
            </a:fld>
            <a:endParaRPr lang="en-GB"/>
          </a:p>
        </p:txBody>
      </p:sp>
    </p:spTree>
    <p:extLst>
      <p:ext uri="{BB962C8B-B14F-4D97-AF65-F5344CB8AC3E}">
        <p14:creationId xmlns:p14="http://schemas.microsoft.com/office/powerpoint/2010/main" val="7572747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90000"/>
              </a:lnSpc>
              <a:spcBef>
                <a:spcPts val="1000"/>
              </a:spcBef>
              <a:buFont typeface="Arial"/>
              <a:buNone/>
            </a:pPr>
            <a:r>
              <a:rPr lang="en-US" dirty="0">
                <a:cs typeface="Calibri" panose="020F0502020204030204"/>
              </a:rPr>
              <a:t>Using the same example as before, we can see how raising works.</a:t>
            </a:r>
            <a:br>
              <a:rPr lang="en-US" dirty="0">
                <a:cs typeface="Calibri" panose="020F0502020204030204"/>
              </a:rPr>
            </a:br>
            <a:br>
              <a:rPr lang="en-US" dirty="0">
                <a:cs typeface="Calibri" panose="020F0502020204030204"/>
              </a:rPr>
            </a:br>
            <a:r>
              <a:rPr lang="en-US" dirty="0">
                <a:cs typeface="Calibri" panose="020F0502020204030204"/>
              </a:rPr>
              <a:t>First memory allocations are eliminated by the mem2reg pass. Additional simplifications are run. Finally we raise the remaining operations to affine variants by first raising the for and subsequently the store.</a:t>
            </a:r>
          </a:p>
        </p:txBody>
      </p:sp>
      <p:sp>
        <p:nvSpPr>
          <p:cNvPr id="4" name="Slide Number Placeholder 3"/>
          <p:cNvSpPr>
            <a:spLocks noGrp="1"/>
          </p:cNvSpPr>
          <p:nvPr>
            <p:ph type="sldNum" sz="quarter" idx="5"/>
          </p:nvPr>
        </p:nvSpPr>
        <p:spPr/>
        <p:txBody>
          <a:bodyPr/>
          <a:lstStyle/>
          <a:p>
            <a:fld id="{B1AE4DE0-3105-4A6A-8802-DCA1BD98DB98}" type="slidenum">
              <a:rPr lang="en-GB" smtClean="0"/>
              <a:t>8</a:t>
            </a:fld>
            <a:endParaRPr lang="en-GB"/>
          </a:p>
        </p:txBody>
      </p:sp>
    </p:spTree>
    <p:extLst>
      <p:ext uri="{BB962C8B-B14F-4D97-AF65-F5344CB8AC3E}">
        <p14:creationId xmlns:p14="http://schemas.microsoft.com/office/powerpoint/2010/main" val="42314264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90000"/>
              </a:lnSpc>
              <a:spcBef>
                <a:spcPts val="1000"/>
              </a:spcBef>
              <a:buFont typeface="Arial"/>
              <a:buNone/>
            </a:pPr>
            <a:r>
              <a:rPr lang="en-US" dirty="0">
                <a:cs typeface="Calibri" panose="020F0502020204030204"/>
              </a:rPr>
              <a:t>Using the same example as before, we can see how raising works.</a:t>
            </a:r>
            <a:br>
              <a:rPr lang="en-US" dirty="0">
                <a:cs typeface="Calibri" panose="020F0502020204030204"/>
              </a:rPr>
            </a:br>
            <a:br>
              <a:rPr lang="en-US" dirty="0">
                <a:cs typeface="Calibri" panose="020F0502020204030204"/>
              </a:rPr>
            </a:br>
            <a:r>
              <a:rPr lang="en-US" dirty="0">
                <a:cs typeface="Calibri" panose="020F0502020204030204"/>
              </a:rPr>
              <a:t>First memory allocations are eliminated by the mem2reg pass. Additional simplifications are run. Finally we raise the remaining operations to affine variants by first raising the for and subsequently the store.</a:t>
            </a:r>
          </a:p>
        </p:txBody>
      </p:sp>
      <p:sp>
        <p:nvSpPr>
          <p:cNvPr id="4" name="Slide Number Placeholder 3"/>
          <p:cNvSpPr>
            <a:spLocks noGrp="1"/>
          </p:cNvSpPr>
          <p:nvPr>
            <p:ph type="sldNum" sz="quarter" idx="5"/>
          </p:nvPr>
        </p:nvSpPr>
        <p:spPr/>
        <p:txBody>
          <a:bodyPr/>
          <a:lstStyle/>
          <a:p>
            <a:fld id="{B1AE4DE0-3105-4A6A-8802-DCA1BD98DB98}" type="slidenum">
              <a:rPr lang="en-GB" smtClean="0"/>
              <a:t>9</a:t>
            </a:fld>
            <a:endParaRPr lang="en-GB"/>
          </a:p>
        </p:txBody>
      </p:sp>
    </p:spTree>
    <p:extLst>
      <p:ext uri="{BB962C8B-B14F-4D97-AF65-F5344CB8AC3E}">
        <p14:creationId xmlns:p14="http://schemas.microsoft.com/office/powerpoint/2010/main" val="15103157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11/18/22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11/18/22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11/18/22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11/18/22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11/18/22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46CE7D5-CF57-46EF-B807-FDD0502418D4}" type="datetimeFigureOut">
              <a:rPr lang="en-US" smtClean="0"/>
              <a:t>11/18/22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46CE7D5-CF57-46EF-B807-FDD0502418D4}" type="datetimeFigureOut">
              <a:rPr lang="en-US" smtClean="0"/>
              <a:t>11/18/22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46CE7D5-CF57-46EF-B807-FDD0502418D4}" type="datetimeFigureOut">
              <a:rPr lang="en-US" smtClean="0"/>
              <a:t>11/18/22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11/18/22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11/18/22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11/18/22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11/18/22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1.tif"/><Relationship Id="rId5" Type="http://schemas.openxmlformats.org/officeDocument/2006/relationships/image" Target="../media/image10.png"/><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11.tif"/><Relationship Id="rId5" Type="http://schemas.openxmlformats.org/officeDocument/2006/relationships/image" Target="../media/image10.png"/><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8.jpeg"/><Relationship Id="rId4" Type="http://schemas.openxmlformats.org/officeDocument/2006/relationships/image" Target="../media/image2.jpeg"/><Relationship Id="rId9" Type="http://schemas.openxmlformats.org/officeDocument/2006/relationships/image" Target="../media/image7.jpe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s://polygeist.mit.edu/" TargetMode="External"/><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https://polygeist.mit.edu/" TargetMode="External"/><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microsoft.com/office/2018/10/relationships/comments" Target="../comments/modernComment_10B_26FF3748.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1.tif"/><Relationship Id="rId5" Type="http://schemas.openxmlformats.org/officeDocument/2006/relationships/image" Target="../media/image10.pn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microsoft.com/office/2018/10/relationships/comments" Target="../comments/modernComment_131_6BA33B3F.xml"/><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21.jpeg"/><Relationship Id="rId4" Type="http://schemas.openxmlformats.org/officeDocument/2006/relationships/image" Target="../media/image20.jpeg"/></Relationships>
</file>

<file path=ppt/slides/_rels/slide3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microsoft.com/office/2018/10/relationships/comments" Target="../comments/modernComment_10C_2510865B.xml"/><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3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microsoft.com/office/2018/10/relationships/comments" Target="../comments/modernComment_113_D1AAA4C6.xml"/><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4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tif"/><Relationship Id="rId4" Type="http://schemas.openxmlformats.org/officeDocument/2006/relationships/image" Target="../media/image10.pn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41.emf"/><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media/image44.svg"/></Relationships>
</file>

<file path=ppt/slides/_rels/slide79.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2">
            <a:extLst>
              <a:ext uri="{FF2B5EF4-FFF2-40B4-BE49-F238E27FC236}">
                <a16:creationId xmlns:a16="http://schemas.microsoft.com/office/drawing/2014/main" id="{98C1EFCD-9A6B-91D4-CED8-A037ACC30F6F}"/>
              </a:ext>
            </a:extLst>
          </p:cNvPr>
          <p:cNvSpPr txBox="1">
            <a:spLocks/>
          </p:cNvSpPr>
          <p:nvPr/>
        </p:nvSpPr>
        <p:spPr>
          <a:xfrm>
            <a:off x="4732752" y="5791993"/>
            <a:ext cx="2737884" cy="929481"/>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a:cs typeface="Calibri"/>
              </a:rPr>
              <a:t>LLVM HPC @ SC</a:t>
            </a:r>
            <a:br>
              <a:rPr lang="en-US" dirty="0">
                <a:cs typeface="Calibri"/>
              </a:rPr>
            </a:br>
            <a:r>
              <a:rPr lang="en-US" dirty="0">
                <a:cs typeface="Calibri"/>
              </a:rPr>
              <a:t>Nov 2022</a:t>
            </a:r>
            <a:endParaRPr lang="en-US" dirty="0"/>
          </a:p>
        </p:txBody>
      </p:sp>
      <p:sp>
        <p:nvSpPr>
          <p:cNvPr id="2" name="Title 1"/>
          <p:cNvSpPr>
            <a:spLocks noGrp="1"/>
          </p:cNvSpPr>
          <p:nvPr>
            <p:ph type="ctrTitle"/>
          </p:nvPr>
        </p:nvSpPr>
        <p:spPr>
          <a:xfrm>
            <a:off x="5955" y="470550"/>
            <a:ext cx="12186045" cy="1831638"/>
          </a:xfrm>
        </p:spPr>
        <p:txBody>
          <a:bodyPr>
            <a:normAutofit/>
          </a:bodyPr>
          <a:lstStyle/>
          <a:p>
            <a:r>
              <a:rPr lang="en-US" sz="4800" b="1" dirty="0" err="1"/>
              <a:t>Polygeist</a:t>
            </a:r>
            <a:r>
              <a:rPr lang="en-US" sz="4800" b="1" dirty="0"/>
              <a:t>: C++ Frontend for MLIR</a:t>
            </a:r>
            <a:endParaRPr lang="en-US" sz="4800" dirty="0"/>
          </a:p>
        </p:txBody>
      </p:sp>
      <p:sp>
        <p:nvSpPr>
          <p:cNvPr id="3" name="Subtitle 2"/>
          <p:cNvSpPr>
            <a:spLocks noGrp="1"/>
          </p:cNvSpPr>
          <p:nvPr>
            <p:ph type="subTitle" idx="1"/>
          </p:nvPr>
        </p:nvSpPr>
        <p:spPr>
          <a:xfrm>
            <a:off x="4728282" y="4731688"/>
            <a:ext cx="2737884" cy="1655762"/>
          </a:xfrm>
        </p:spPr>
        <p:txBody>
          <a:bodyPr vert="horz" lIns="91440" tIns="45720" rIns="91440" bIns="45720" rtlCol="0" anchor="t">
            <a:normAutofit/>
          </a:bodyPr>
          <a:lstStyle/>
          <a:p>
            <a:r>
              <a:rPr lang="en-US" dirty="0">
                <a:cs typeface="Calibri"/>
              </a:rPr>
              <a:t>William S. Moses</a:t>
            </a:r>
          </a:p>
          <a:p>
            <a:r>
              <a:rPr lang="en-US" dirty="0">
                <a:cs typeface="Calibri"/>
              </a:rPr>
              <a:t>wmoses@mit.edu</a:t>
            </a:r>
          </a:p>
        </p:txBody>
      </p:sp>
      <p:sp>
        <p:nvSpPr>
          <p:cNvPr id="5" name="Slide Number Placeholder 4">
            <a:extLst>
              <a:ext uri="{FF2B5EF4-FFF2-40B4-BE49-F238E27FC236}">
                <a16:creationId xmlns:a16="http://schemas.microsoft.com/office/drawing/2014/main" id="{11FF104F-0C76-48E0-81C1-F54E4CD2A3CC}"/>
              </a:ext>
            </a:extLst>
          </p:cNvPr>
          <p:cNvSpPr>
            <a:spLocks noGrp="1"/>
          </p:cNvSpPr>
          <p:nvPr>
            <p:ph type="sldNum" sz="quarter" idx="12"/>
          </p:nvPr>
        </p:nvSpPr>
        <p:spPr/>
        <p:txBody>
          <a:bodyPr/>
          <a:lstStyle/>
          <a:p>
            <a:fld id="{330EA680-D336-4FF7-8B7A-9848BB0A1C32}" type="slidenum">
              <a:rPr lang="en-US" smtClean="0"/>
              <a:t>1</a:t>
            </a:fld>
            <a:endParaRPr lang="en-US"/>
          </a:p>
        </p:txBody>
      </p:sp>
      <p:pic>
        <p:nvPicPr>
          <p:cNvPr id="4" name="Picture 5" descr="A person smiling for the camera&#10;&#10;Description automatically generated">
            <a:extLst>
              <a:ext uri="{FF2B5EF4-FFF2-40B4-BE49-F238E27FC236}">
                <a16:creationId xmlns:a16="http://schemas.microsoft.com/office/drawing/2014/main" id="{3E8558ED-5574-490F-B4C2-3A9F1A59E7BD}"/>
              </a:ext>
            </a:extLst>
          </p:cNvPr>
          <p:cNvPicPr>
            <a:picLocks noChangeAspect="1"/>
          </p:cNvPicPr>
          <p:nvPr/>
        </p:nvPicPr>
        <p:blipFill rotWithShape="1">
          <a:blip r:embed="rId3"/>
          <a:srcRect l="26035" t="8165" r="20710" b="24374"/>
          <a:stretch/>
        </p:blipFill>
        <p:spPr>
          <a:xfrm>
            <a:off x="5297125" y="2582425"/>
            <a:ext cx="1597750" cy="2035884"/>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789977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1DCBCE-62EB-4DB8-84A1-4152D860770E}"/>
              </a:ext>
            </a:extLst>
          </p:cNvPr>
          <p:cNvSpPr>
            <a:spLocks noGrp="1"/>
          </p:cNvSpPr>
          <p:nvPr>
            <p:ph type="title"/>
          </p:nvPr>
        </p:nvSpPr>
        <p:spPr/>
        <p:txBody>
          <a:bodyPr/>
          <a:lstStyle/>
          <a:p>
            <a:r>
              <a:rPr lang="en-US" dirty="0" err="1">
                <a:cs typeface="Calibri Light"/>
              </a:rPr>
              <a:t>Polygeist</a:t>
            </a:r>
            <a:r>
              <a:rPr lang="en-US" dirty="0">
                <a:cs typeface="Calibri Light"/>
              </a:rPr>
              <a:t> </a:t>
            </a:r>
            <a:r>
              <a:rPr lang="en-US">
                <a:cs typeface="Calibri Light"/>
              </a:rPr>
              <a:t>Raising</a:t>
            </a:r>
            <a:endParaRPr lang="en-US" dirty="0"/>
          </a:p>
        </p:txBody>
      </p:sp>
      <p:sp>
        <p:nvSpPr>
          <p:cNvPr id="4" name="Slide Number Placeholder 3">
            <a:extLst>
              <a:ext uri="{FF2B5EF4-FFF2-40B4-BE49-F238E27FC236}">
                <a16:creationId xmlns:a16="http://schemas.microsoft.com/office/drawing/2014/main" id="{9315977E-5045-45F2-AEBF-71D34BBD21BE}"/>
              </a:ext>
            </a:extLst>
          </p:cNvPr>
          <p:cNvSpPr>
            <a:spLocks noGrp="1"/>
          </p:cNvSpPr>
          <p:nvPr>
            <p:ph type="sldNum" sz="quarter" idx="12"/>
          </p:nvPr>
        </p:nvSpPr>
        <p:spPr/>
        <p:txBody>
          <a:bodyPr/>
          <a:lstStyle/>
          <a:p>
            <a:fld id="{330EA680-D336-4FF7-8B7A-9848BB0A1C32}" type="slidenum">
              <a:rPr lang="en-US" smtClean="0"/>
              <a:t>10</a:t>
            </a:fld>
            <a:endParaRPr lang="en-US"/>
          </a:p>
        </p:txBody>
      </p:sp>
      <p:sp>
        <p:nvSpPr>
          <p:cNvPr id="6" name="TextBox 5">
            <a:extLst>
              <a:ext uri="{FF2B5EF4-FFF2-40B4-BE49-F238E27FC236}">
                <a16:creationId xmlns:a16="http://schemas.microsoft.com/office/drawing/2014/main" id="{4D988CFC-3D8D-4139-8BDC-CFA57442B63F}"/>
              </a:ext>
            </a:extLst>
          </p:cNvPr>
          <p:cNvSpPr txBox="1"/>
          <p:nvPr/>
        </p:nvSpPr>
        <p:spPr>
          <a:xfrm>
            <a:off x="837576" y="1490329"/>
            <a:ext cx="5177640" cy="5047536"/>
          </a:xfrm>
          <a:prstGeom prst="rect">
            <a:avLst/>
          </a:pr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err="1">
                <a:solidFill>
                  <a:srgbClr val="C1651C"/>
                </a:solidFill>
                <a:latin typeface="Consolas"/>
              </a:rPr>
              <a:t>func</a:t>
            </a:r>
            <a:r>
              <a:rPr lang="en-US" sz="1400" dirty="0">
                <a:latin typeface="Consolas"/>
              </a:rPr>
              <a:t> </a:t>
            </a:r>
            <a:r>
              <a:rPr lang="en-US" sz="1400" dirty="0">
                <a:solidFill>
                  <a:srgbClr val="2EAEBB"/>
                </a:solidFill>
                <a:latin typeface="Consolas"/>
              </a:rPr>
              <a:t>@set</a:t>
            </a:r>
            <a:r>
              <a:rPr lang="en-US" sz="1400" dirty="0">
                <a:latin typeface="Consolas"/>
              </a:rPr>
              <a:t>(</a:t>
            </a:r>
            <a:r>
              <a:rPr lang="en-US" sz="1400" dirty="0">
                <a:solidFill>
                  <a:srgbClr val="2EAEBB"/>
                </a:solidFill>
                <a:latin typeface="Consolas"/>
              </a:rPr>
              <a:t>%arg0</a:t>
            </a:r>
            <a:r>
              <a:rPr lang="en-US" sz="1400" dirty="0">
                <a:latin typeface="Consolas"/>
              </a:rPr>
              <a:t>: </a:t>
            </a:r>
            <a:r>
              <a:rPr lang="en-US" sz="1400" dirty="0" err="1">
                <a:solidFill>
                  <a:srgbClr val="2FB41D"/>
                </a:solidFill>
                <a:latin typeface="Consolas"/>
              </a:rPr>
              <a:t>memref</a:t>
            </a:r>
            <a:r>
              <a:rPr lang="en-US" sz="1400" dirty="0">
                <a:latin typeface="Consolas"/>
              </a:rPr>
              <a:t>&lt;?x</a:t>
            </a:r>
            <a:r>
              <a:rPr lang="en-US" sz="1400" dirty="0">
                <a:solidFill>
                  <a:srgbClr val="2FB41D"/>
                </a:solidFill>
                <a:latin typeface="Consolas"/>
              </a:rPr>
              <a:t>i32</a:t>
            </a:r>
            <a:r>
              <a:rPr lang="en-US" sz="1400" dirty="0">
                <a:latin typeface="Consolas"/>
              </a:rPr>
              <a:t>&gt;, </a:t>
            </a:r>
            <a:r>
              <a:rPr lang="en-US" sz="1400" dirty="0">
                <a:solidFill>
                  <a:srgbClr val="2EAEBB"/>
                </a:solidFill>
                <a:latin typeface="Consolas"/>
              </a:rPr>
              <a:t>%arg1</a:t>
            </a:r>
            <a:r>
              <a:rPr lang="en-US" sz="1400" dirty="0">
                <a:latin typeface="Consolas"/>
              </a:rPr>
              <a:t>: </a:t>
            </a:r>
            <a:r>
              <a:rPr lang="en-US" sz="1400" dirty="0">
                <a:solidFill>
                  <a:srgbClr val="2FB41D"/>
                </a:solidFill>
                <a:latin typeface="Consolas"/>
              </a:rPr>
              <a:t>i32</a:t>
            </a:r>
            <a:r>
              <a:rPr lang="en-US" sz="1400" dirty="0">
                <a:latin typeface="Consolas"/>
              </a:rPr>
              <a:t>) {</a:t>
            </a:r>
            <a:endParaRPr lang="en-US" sz="1400" dirty="0">
              <a:solidFill>
                <a:srgbClr val="400BD9"/>
              </a:solidFill>
              <a:latin typeface="Consolas"/>
            </a:endParaRPr>
          </a:p>
          <a:p>
            <a:r>
              <a:rPr lang="en-US" sz="1400" dirty="0">
                <a:latin typeface="Consolas"/>
              </a:rPr>
              <a:t>    </a:t>
            </a:r>
            <a:r>
              <a:rPr lang="en-US" sz="1400" dirty="0">
                <a:solidFill>
                  <a:srgbClr val="2EAEBB"/>
                </a:solidFill>
                <a:latin typeface="Consolas"/>
              </a:rPr>
              <a:t>%c0</a:t>
            </a:r>
            <a:r>
              <a:rPr lang="en-US" sz="1400" dirty="0">
                <a:latin typeface="Consolas"/>
              </a:rPr>
              <a:t> = </a:t>
            </a:r>
            <a:r>
              <a:rPr lang="en-US" sz="1400" dirty="0">
                <a:solidFill>
                  <a:srgbClr val="C1651C"/>
                </a:solidFill>
                <a:latin typeface="Consolas"/>
              </a:rPr>
              <a:t>constant</a:t>
            </a:r>
            <a:r>
              <a:rPr lang="en-US" sz="1400" dirty="0">
                <a:latin typeface="Consolas"/>
              </a:rPr>
              <a:t> </a:t>
            </a:r>
            <a:r>
              <a:rPr lang="en-US" sz="1400" dirty="0">
                <a:solidFill>
                  <a:srgbClr val="B42419"/>
                </a:solidFill>
                <a:latin typeface="Consolas"/>
              </a:rPr>
              <a:t>0</a:t>
            </a:r>
            <a:r>
              <a:rPr lang="en-US" sz="1400" dirty="0">
                <a:latin typeface="Consolas"/>
              </a:rPr>
              <a:t> : </a:t>
            </a:r>
            <a:r>
              <a:rPr lang="en-US" sz="1400" dirty="0">
                <a:solidFill>
                  <a:srgbClr val="2FB41D"/>
                </a:solidFill>
                <a:latin typeface="Consolas"/>
              </a:rPr>
              <a:t>index</a:t>
            </a:r>
            <a:endParaRPr lang="en-US" sz="1400" dirty="0">
              <a:solidFill>
                <a:srgbClr val="400BD9"/>
              </a:solidFill>
              <a:latin typeface="Consolas"/>
            </a:endParaRPr>
          </a:p>
          <a:p>
            <a:r>
              <a:rPr lang="en-US" sz="1400" dirty="0">
                <a:latin typeface="Consolas"/>
              </a:rPr>
              <a:t>    </a:t>
            </a:r>
            <a:r>
              <a:rPr lang="en-US" sz="1400" dirty="0">
                <a:solidFill>
                  <a:srgbClr val="2EAEBB"/>
                </a:solidFill>
                <a:latin typeface="Consolas"/>
              </a:rPr>
              <a:t>%0</a:t>
            </a:r>
            <a:r>
              <a:rPr lang="en-US" sz="1400" dirty="0">
                <a:latin typeface="Consolas"/>
              </a:rPr>
              <a:t> = </a:t>
            </a:r>
            <a:r>
              <a:rPr lang="en-US" sz="1400" dirty="0" err="1">
                <a:latin typeface="Consolas"/>
              </a:rPr>
              <a:t>alloca</a:t>
            </a:r>
            <a:r>
              <a:rPr lang="en-US" sz="1400" dirty="0">
                <a:latin typeface="Consolas"/>
              </a:rPr>
              <a:t>() : </a:t>
            </a:r>
            <a:r>
              <a:rPr lang="en-US" sz="1400" dirty="0" err="1">
                <a:solidFill>
                  <a:srgbClr val="2FB41D"/>
                </a:solidFill>
                <a:latin typeface="Consolas"/>
              </a:rPr>
              <a:t>memref</a:t>
            </a:r>
            <a:r>
              <a:rPr lang="en-US" sz="1400" dirty="0">
                <a:latin typeface="Consolas"/>
              </a:rPr>
              <a:t>&lt;</a:t>
            </a:r>
            <a:r>
              <a:rPr lang="en-US" sz="1400" dirty="0">
                <a:solidFill>
                  <a:srgbClr val="B42419"/>
                </a:solidFill>
                <a:latin typeface="Consolas"/>
              </a:rPr>
              <a:t>1</a:t>
            </a:r>
            <a:r>
              <a:rPr lang="en-US" sz="1400" dirty="0">
                <a:latin typeface="Consolas"/>
              </a:rPr>
              <a:t>xmemref&lt;?x</a:t>
            </a:r>
            <a:r>
              <a:rPr lang="en-US" sz="1400" dirty="0">
                <a:solidFill>
                  <a:srgbClr val="2FB41D"/>
                </a:solidFill>
                <a:latin typeface="Consolas"/>
              </a:rPr>
              <a:t>i32</a:t>
            </a:r>
            <a:r>
              <a:rPr lang="en-US" sz="1400" dirty="0">
                <a:latin typeface="Consolas"/>
              </a:rPr>
              <a:t>&gt;&gt;</a:t>
            </a:r>
            <a:endParaRPr lang="en-US" sz="1400" dirty="0">
              <a:solidFill>
                <a:srgbClr val="400BD9"/>
              </a:solidFill>
              <a:latin typeface="Consolas"/>
            </a:endParaRPr>
          </a:p>
          <a:p>
            <a:r>
              <a:rPr lang="en-US" sz="1400" dirty="0">
                <a:latin typeface="Consolas"/>
              </a:rPr>
              <a:t>    </a:t>
            </a:r>
            <a:r>
              <a:rPr lang="en-US" sz="1400" dirty="0">
                <a:solidFill>
                  <a:srgbClr val="C1651C"/>
                </a:solidFill>
                <a:latin typeface="Consolas"/>
              </a:rPr>
              <a:t>store</a:t>
            </a:r>
            <a:r>
              <a:rPr lang="en-US" sz="1400" dirty="0">
                <a:latin typeface="Consolas"/>
              </a:rPr>
              <a:t> </a:t>
            </a:r>
            <a:r>
              <a:rPr lang="en-US" sz="1400" dirty="0">
                <a:solidFill>
                  <a:srgbClr val="2EAEBB"/>
                </a:solidFill>
                <a:latin typeface="Consolas"/>
              </a:rPr>
              <a:t>%arg0</a:t>
            </a:r>
            <a:r>
              <a:rPr lang="en-US" sz="1400" dirty="0">
                <a:latin typeface="Consolas"/>
              </a:rPr>
              <a:t>, </a:t>
            </a:r>
            <a:r>
              <a:rPr lang="en-US" sz="1400" dirty="0">
                <a:solidFill>
                  <a:srgbClr val="2EAEBB"/>
                </a:solidFill>
                <a:latin typeface="Consolas"/>
              </a:rPr>
              <a:t>%0</a:t>
            </a:r>
            <a:r>
              <a:rPr lang="en-US" sz="1400" dirty="0">
                <a:latin typeface="Consolas"/>
              </a:rPr>
              <a:t>[</a:t>
            </a:r>
            <a:r>
              <a:rPr lang="en-US" sz="1400" dirty="0">
                <a:solidFill>
                  <a:srgbClr val="2EAEBB"/>
                </a:solidFill>
                <a:latin typeface="Consolas"/>
              </a:rPr>
              <a:t>%c0</a:t>
            </a:r>
            <a:r>
              <a:rPr lang="en-US" sz="1400" dirty="0">
                <a:latin typeface="Consolas"/>
              </a:rPr>
              <a:t>] : </a:t>
            </a:r>
            <a:r>
              <a:rPr lang="en-US" sz="1400" dirty="0" err="1">
                <a:solidFill>
                  <a:srgbClr val="2FB41D"/>
                </a:solidFill>
                <a:latin typeface="Consolas"/>
              </a:rPr>
              <a:t>memref</a:t>
            </a:r>
            <a:r>
              <a:rPr lang="en-US" sz="1400" dirty="0">
                <a:latin typeface="Consolas"/>
              </a:rPr>
              <a:t>&lt;</a:t>
            </a:r>
            <a:r>
              <a:rPr lang="en-US" sz="1400" dirty="0">
                <a:solidFill>
                  <a:srgbClr val="B42419"/>
                </a:solidFill>
                <a:latin typeface="Consolas"/>
              </a:rPr>
              <a:t>1</a:t>
            </a:r>
            <a:r>
              <a:rPr lang="en-US" sz="1400" dirty="0">
                <a:latin typeface="Consolas"/>
              </a:rPr>
              <a:t>xmemref&lt;?x</a:t>
            </a:r>
            <a:r>
              <a:rPr lang="en-US" sz="1400" dirty="0">
                <a:solidFill>
                  <a:srgbClr val="2FB41D"/>
                </a:solidFill>
                <a:latin typeface="Consolas"/>
              </a:rPr>
              <a:t>i32</a:t>
            </a:r>
            <a:r>
              <a:rPr lang="en-US" sz="1400" dirty="0">
                <a:latin typeface="Consolas"/>
              </a:rPr>
              <a:t>&gt;&gt;</a:t>
            </a:r>
            <a:endParaRPr lang="en-US" sz="1400" dirty="0">
              <a:solidFill>
                <a:srgbClr val="400BD9"/>
              </a:solidFill>
              <a:latin typeface="Consolas"/>
            </a:endParaRPr>
          </a:p>
          <a:p>
            <a:r>
              <a:rPr lang="en-US" sz="1400" dirty="0">
                <a:latin typeface="Consolas"/>
              </a:rPr>
              <a:t>    </a:t>
            </a:r>
            <a:r>
              <a:rPr lang="en-US" sz="1400" dirty="0">
                <a:solidFill>
                  <a:srgbClr val="2EAEBB"/>
                </a:solidFill>
                <a:latin typeface="Consolas"/>
              </a:rPr>
              <a:t>%1</a:t>
            </a:r>
            <a:r>
              <a:rPr lang="en-US" sz="1400" dirty="0">
                <a:latin typeface="Consolas"/>
              </a:rPr>
              <a:t> = </a:t>
            </a:r>
            <a:r>
              <a:rPr lang="en-US" sz="1400" dirty="0" err="1">
                <a:latin typeface="Consolas"/>
              </a:rPr>
              <a:t>alloca</a:t>
            </a:r>
            <a:r>
              <a:rPr lang="en-US" sz="1400" dirty="0">
                <a:latin typeface="Consolas"/>
              </a:rPr>
              <a:t>() : </a:t>
            </a:r>
            <a:r>
              <a:rPr lang="en-US" sz="1400" dirty="0" err="1">
                <a:solidFill>
                  <a:srgbClr val="2FB41D"/>
                </a:solidFill>
                <a:latin typeface="Consolas"/>
              </a:rPr>
              <a:t>memref</a:t>
            </a:r>
            <a:r>
              <a:rPr lang="en-US" sz="1400" dirty="0">
                <a:latin typeface="Consolas"/>
              </a:rPr>
              <a:t>&lt;</a:t>
            </a:r>
            <a:r>
              <a:rPr lang="en-US" sz="1400" dirty="0">
                <a:solidFill>
                  <a:srgbClr val="B42419"/>
                </a:solidFill>
                <a:latin typeface="Consolas"/>
              </a:rPr>
              <a:t>1</a:t>
            </a:r>
            <a:r>
              <a:rPr lang="en-US" sz="1400" dirty="0">
                <a:latin typeface="Consolas"/>
              </a:rPr>
              <a:t>x</a:t>
            </a:r>
            <a:r>
              <a:rPr lang="en-US" sz="1400" dirty="0">
                <a:solidFill>
                  <a:srgbClr val="2FB41D"/>
                </a:solidFill>
                <a:latin typeface="Consolas"/>
              </a:rPr>
              <a:t>i32</a:t>
            </a:r>
            <a:r>
              <a:rPr lang="en-US" sz="1400" dirty="0">
                <a:latin typeface="Consolas"/>
              </a:rPr>
              <a:t>&gt;</a:t>
            </a:r>
            <a:endParaRPr lang="en-US" sz="1400" dirty="0">
              <a:solidFill>
                <a:srgbClr val="400BD9"/>
              </a:solidFill>
              <a:latin typeface="Consolas"/>
            </a:endParaRPr>
          </a:p>
          <a:p>
            <a:r>
              <a:rPr lang="en-US" sz="1400" dirty="0">
                <a:latin typeface="Consolas"/>
              </a:rPr>
              <a:t>    </a:t>
            </a:r>
            <a:r>
              <a:rPr lang="en-US" sz="1400" dirty="0">
                <a:solidFill>
                  <a:srgbClr val="C1651C"/>
                </a:solidFill>
                <a:latin typeface="Consolas"/>
              </a:rPr>
              <a:t>store</a:t>
            </a:r>
            <a:r>
              <a:rPr lang="en-US" sz="1400" dirty="0">
                <a:latin typeface="Consolas"/>
              </a:rPr>
              <a:t> </a:t>
            </a:r>
            <a:r>
              <a:rPr lang="en-US" sz="1400" dirty="0">
                <a:solidFill>
                  <a:srgbClr val="2EAEBB"/>
                </a:solidFill>
                <a:latin typeface="Consolas"/>
              </a:rPr>
              <a:t>%arg1</a:t>
            </a:r>
            <a:r>
              <a:rPr lang="en-US" sz="1400" dirty="0">
                <a:latin typeface="Consolas"/>
              </a:rPr>
              <a:t>, </a:t>
            </a:r>
            <a:r>
              <a:rPr lang="en-US" sz="1400" dirty="0">
                <a:solidFill>
                  <a:srgbClr val="2EAEBB"/>
                </a:solidFill>
                <a:latin typeface="Consolas"/>
              </a:rPr>
              <a:t>%1</a:t>
            </a:r>
            <a:r>
              <a:rPr lang="en-US" sz="1400" dirty="0">
                <a:latin typeface="Consolas"/>
              </a:rPr>
              <a:t>[</a:t>
            </a:r>
            <a:r>
              <a:rPr lang="en-US" sz="1400" dirty="0">
                <a:solidFill>
                  <a:srgbClr val="2EAEBB"/>
                </a:solidFill>
                <a:latin typeface="Consolas"/>
              </a:rPr>
              <a:t>%c0</a:t>
            </a:r>
            <a:r>
              <a:rPr lang="en-US" sz="1400" dirty="0">
                <a:latin typeface="Consolas"/>
              </a:rPr>
              <a:t>] : </a:t>
            </a:r>
            <a:r>
              <a:rPr lang="en-US" sz="1400" dirty="0" err="1">
                <a:solidFill>
                  <a:srgbClr val="2FB41D"/>
                </a:solidFill>
                <a:latin typeface="Consolas"/>
              </a:rPr>
              <a:t>memref</a:t>
            </a:r>
            <a:r>
              <a:rPr lang="en-US" sz="1400" dirty="0">
                <a:latin typeface="Consolas"/>
              </a:rPr>
              <a:t>&lt;</a:t>
            </a:r>
            <a:r>
              <a:rPr lang="en-US" sz="1400" dirty="0">
                <a:solidFill>
                  <a:srgbClr val="B42419"/>
                </a:solidFill>
                <a:latin typeface="Consolas"/>
              </a:rPr>
              <a:t>1</a:t>
            </a:r>
            <a:r>
              <a:rPr lang="en-US" sz="1400" dirty="0">
                <a:latin typeface="Consolas"/>
              </a:rPr>
              <a:t>x</a:t>
            </a:r>
            <a:r>
              <a:rPr lang="en-US" sz="1400" dirty="0">
                <a:solidFill>
                  <a:srgbClr val="2FB41D"/>
                </a:solidFill>
                <a:latin typeface="Consolas"/>
              </a:rPr>
              <a:t>i32</a:t>
            </a:r>
            <a:r>
              <a:rPr lang="en-US" sz="1400" dirty="0">
                <a:latin typeface="Consolas"/>
              </a:rPr>
              <a:t>&gt;</a:t>
            </a:r>
            <a:endParaRPr lang="en-US" sz="1400" dirty="0">
              <a:solidFill>
                <a:srgbClr val="400BD9"/>
              </a:solidFill>
              <a:latin typeface="Consolas"/>
            </a:endParaRPr>
          </a:p>
          <a:p>
            <a:r>
              <a:rPr lang="en-US" sz="1400" dirty="0">
                <a:latin typeface="Consolas"/>
              </a:rPr>
              <a:t>    </a:t>
            </a:r>
            <a:r>
              <a:rPr lang="en-US" sz="1400" dirty="0">
                <a:solidFill>
                  <a:srgbClr val="2EAEBB"/>
                </a:solidFill>
                <a:latin typeface="Consolas"/>
              </a:rPr>
              <a:t>%c0_i32</a:t>
            </a:r>
            <a:r>
              <a:rPr lang="en-US" sz="1400" dirty="0">
                <a:latin typeface="Consolas"/>
              </a:rPr>
              <a:t> = </a:t>
            </a:r>
            <a:r>
              <a:rPr lang="en-US" sz="1400" dirty="0">
                <a:solidFill>
                  <a:srgbClr val="C1651C"/>
                </a:solidFill>
                <a:latin typeface="Consolas"/>
              </a:rPr>
              <a:t>constant</a:t>
            </a:r>
            <a:r>
              <a:rPr lang="en-US" sz="1400" dirty="0">
                <a:latin typeface="Consolas"/>
              </a:rPr>
              <a:t> </a:t>
            </a:r>
            <a:r>
              <a:rPr lang="en-US" sz="1400" dirty="0">
                <a:solidFill>
                  <a:srgbClr val="B42419"/>
                </a:solidFill>
                <a:latin typeface="Consolas"/>
              </a:rPr>
              <a:t>0</a:t>
            </a:r>
            <a:r>
              <a:rPr lang="en-US" sz="1400" dirty="0">
                <a:latin typeface="Consolas"/>
              </a:rPr>
              <a:t> : </a:t>
            </a:r>
            <a:r>
              <a:rPr lang="en-US" sz="1400" dirty="0">
                <a:solidFill>
                  <a:srgbClr val="2FB41D"/>
                </a:solidFill>
                <a:latin typeface="Consolas"/>
              </a:rPr>
              <a:t>i32</a:t>
            </a:r>
            <a:endParaRPr lang="en-US" sz="1400" dirty="0">
              <a:solidFill>
                <a:srgbClr val="400BD9"/>
              </a:solidFill>
              <a:latin typeface="Consolas"/>
            </a:endParaRPr>
          </a:p>
          <a:p>
            <a:r>
              <a:rPr lang="en-US" sz="1400" dirty="0">
                <a:latin typeface="Consolas"/>
              </a:rPr>
              <a:t>    </a:t>
            </a:r>
            <a:r>
              <a:rPr lang="en-US" sz="1400" dirty="0">
                <a:solidFill>
                  <a:srgbClr val="2EAEBB"/>
                </a:solidFill>
                <a:latin typeface="Consolas"/>
              </a:rPr>
              <a:t>%c10_i32</a:t>
            </a:r>
            <a:r>
              <a:rPr lang="en-US" sz="1400" dirty="0">
                <a:latin typeface="Consolas"/>
              </a:rPr>
              <a:t> = </a:t>
            </a:r>
            <a:r>
              <a:rPr lang="en-US" sz="1400" dirty="0">
                <a:solidFill>
                  <a:srgbClr val="C1651C"/>
                </a:solidFill>
                <a:latin typeface="Consolas"/>
              </a:rPr>
              <a:t>constant</a:t>
            </a:r>
            <a:r>
              <a:rPr lang="en-US" sz="1400" dirty="0">
                <a:latin typeface="Consolas"/>
              </a:rPr>
              <a:t> </a:t>
            </a:r>
            <a:r>
              <a:rPr lang="en-US" sz="1400" dirty="0">
                <a:solidFill>
                  <a:srgbClr val="B42419"/>
                </a:solidFill>
                <a:latin typeface="Consolas"/>
              </a:rPr>
              <a:t>10</a:t>
            </a:r>
            <a:r>
              <a:rPr lang="en-US" sz="1400" dirty="0">
                <a:latin typeface="Consolas"/>
              </a:rPr>
              <a:t> : </a:t>
            </a:r>
            <a:r>
              <a:rPr lang="en-US" sz="1400" dirty="0">
                <a:solidFill>
                  <a:srgbClr val="2FB41D"/>
                </a:solidFill>
                <a:latin typeface="Consolas"/>
              </a:rPr>
              <a:t>i32</a:t>
            </a:r>
            <a:endParaRPr lang="en-US" sz="1400" dirty="0">
              <a:solidFill>
                <a:srgbClr val="400BD9"/>
              </a:solidFill>
              <a:latin typeface="Consolas"/>
            </a:endParaRPr>
          </a:p>
          <a:p>
            <a:r>
              <a:rPr lang="en-US" sz="1400" dirty="0">
                <a:latin typeface="Consolas"/>
              </a:rPr>
              <a:t>    </a:t>
            </a:r>
            <a:r>
              <a:rPr lang="en-US" sz="1400" dirty="0">
                <a:solidFill>
                  <a:srgbClr val="2EAEBB"/>
                </a:solidFill>
                <a:latin typeface="Consolas"/>
              </a:rPr>
              <a:t>%2</a:t>
            </a:r>
            <a:r>
              <a:rPr lang="en-US" sz="1400" dirty="0">
                <a:latin typeface="Consolas"/>
              </a:rPr>
              <a:t> = </a:t>
            </a:r>
            <a:r>
              <a:rPr lang="en-US" sz="1400" dirty="0" err="1">
                <a:latin typeface="Consolas"/>
              </a:rPr>
              <a:t>index_cast</a:t>
            </a:r>
            <a:r>
              <a:rPr lang="en-US" sz="1400" dirty="0">
                <a:latin typeface="Consolas"/>
              </a:rPr>
              <a:t> </a:t>
            </a:r>
            <a:r>
              <a:rPr lang="en-US" sz="1400" dirty="0">
                <a:solidFill>
                  <a:srgbClr val="2EAEBB"/>
                </a:solidFill>
                <a:latin typeface="Consolas"/>
              </a:rPr>
              <a:t>%c10_i32</a:t>
            </a:r>
            <a:r>
              <a:rPr lang="en-US" sz="1400" dirty="0">
                <a:latin typeface="Consolas"/>
              </a:rPr>
              <a:t> : </a:t>
            </a:r>
            <a:r>
              <a:rPr lang="en-US" sz="1400" dirty="0">
                <a:solidFill>
                  <a:srgbClr val="2FB41D"/>
                </a:solidFill>
                <a:latin typeface="Consolas"/>
              </a:rPr>
              <a:t>i32</a:t>
            </a:r>
            <a:r>
              <a:rPr lang="en-US" sz="1400" dirty="0">
                <a:latin typeface="Consolas"/>
              </a:rPr>
              <a:t> </a:t>
            </a:r>
            <a:r>
              <a:rPr lang="en-US" sz="1400" dirty="0">
                <a:solidFill>
                  <a:srgbClr val="C1651C"/>
                </a:solidFill>
                <a:latin typeface="Consolas"/>
              </a:rPr>
              <a:t>to</a:t>
            </a:r>
            <a:r>
              <a:rPr lang="en-US" sz="1400" dirty="0">
                <a:latin typeface="Consolas"/>
              </a:rPr>
              <a:t> </a:t>
            </a:r>
            <a:r>
              <a:rPr lang="en-US" sz="1400" dirty="0">
                <a:solidFill>
                  <a:srgbClr val="2FB41D"/>
                </a:solidFill>
                <a:latin typeface="Consolas"/>
              </a:rPr>
              <a:t>index</a:t>
            </a:r>
            <a:endParaRPr lang="en-US" sz="1400" dirty="0">
              <a:solidFill>
                <a:srgbClr val="400BD9"/>
              </a:solidFill>
              <a:latin typeface="Consolas"/>
            </a:endParaRPr>
          </a:p>
          <a:p>
            <a:r>
              <a:rPr lang="en-US" sz="1400" dirty="0">
                <a:latin typeface="Consolas"/>
              </a:rPr>
              <a:t>    </a:t>
            </a:r>
            <a:r>
              <a:rPr lang="en-US" sz="1400" dirty="0" err="1">
                <a:solidFill>
                  <a:srgbClr val="C1651C"/>
                </a:solidFill>
                <a:latin typeface="Consolas"/>
              </a:rPr>
              <a:t>scf.for</a:t>
            </a:r>
            <a:r>
              <a:rPr lang="en-US" sz="1400" dirty="0">
                <a:latin typeface="Consolas"/>
              </a:rPr>
              <a:t> </a:t>
            </a:r>
            <a:r>
              <a:rPr lang="en-US" sz="1400" dirty="0">
                <a:solidFill>
                  <a:srgbClr val="2EAEBB"/>
                </a:solidFill>
                <a:latin typeface="Consolas"/>
              </a:rPr>
              <a:t>%arg2</a:t>
            </a:r>
            <a:r>
              <a:rPr lang="en-US" sz="1400" dirty="0">
                <a:latin typeface="Consolas"/>
              </a:rPr>
              <a:t> = </a:t>
            </a:r>
            <a:r>
              <a:rPr lang="en-US" sz="1400" dirty="0">
                <a:solidFill>
                  <a:srgbClr val="2EAEBB"/>
                </a:solidFill>
                <a:latin typeface="Consolas"/>
              </a:rPr>
              <a:t>%c0_i32</a:t>
            </a:r>
            <a:r>
              <a:rPr lang="en-US" sz="1400" dirty="0">
                <a:latin typeface="Consolas"/>
              </a:rPr>
              <a:t> </a:t>
            </a:r>
            <a:r>
              <a:rPr lang="en-US" sz="1400" dirty="0">
                <a:solidFill>
                  <a:srgbClr val="C1651C"/>
                </a:solidFill>
                <a:latin typeface="Consolas"/>
              </a:rPr>
              <a:t>to</a:t>
            </a:r>
            <a:r>
              <a:rPr lang="en-US" sz="1400" dirty="0">
                <a:latin typeface="Consolas"/>
              </a:rPr>
              <a:t> </a:t>
            </a:r>
            <a:r>
              <a:rPr lang="en-US" sz="1400" dirty="0">
                <a:solidFill>
                  <a:srgbClr val="2EAEBB"/>
                </a:solidFill>
                <a:latin typeface="Consolas"/>
              </a:rPr>
              <a:t>%2</a:t>
            </a:r>
            <a:r>
              <a:rPr lang="en-US" sz="1400" dirty="0">
                <a:latin typeface="Consolas"/>
              </a:rPr>
              <a:t> {</a:t>
            </a:r>
            <a:endParaRPr lang="en-US" sz="1400" dirty="0">
              <a:solidFill>
                <a:srgbClr val="400BD9"/>
              </a:solidFill>
              <a:latin typeface="Consolas"/>
            </a:endParaRPr>
          </a:p>
          <a:p>
            <a:r>
              <a:rPr lang="en-US" sz="1400" dirty="0">
                <a:latin typeface="Consolas"/>
              </a:rPr>
              <a:t>      </a:t>
            </a:r>
            <a:r>
              <a:rPr lang="en-US" sz="1400" dirty="0">
                <a:solidFill>
                  <a:srgbClr val="2EAEBB"/>
                </a:solidFill>
                <a:latin typeface="Consolas"/>
              </a:rPr>
              <a:t>%3</a:t>
            </a:r>
            <a:r>
              <a:rPr lang="en-US" sz="1400" dirty="0">
                <a:latin typeface="Consolas"/>
              </a:rPr>
              <a:t> = </a:t>
            </a:r>
            <a:r>
              <a:rPr lang="en-US" sz="1400" dirty="0" err="1">
                <a:latin typeface="Consolas"/>
              </a:rPr>
              <a:t>index_cast</a:t>
            </a:r>
            <a:r>
              <a:rPr lang="en-US" sz="1400" dirty="0">
                <a:latin typeface="Consolas"/>
              </a:rPr>
              <a:t> </a:t>
            </a:r>
            <a:r>
              <a:rPr lang="en-US" sz="1400" dirty="0">
                <a:solidFill>
                  <a:srgbClr val="2EAEBB"/>
                </a:solidFill>
                <a:latin typeface="Consolas"/>
              </a:rPr>
              <a:t>%arg2</a:t>
            </a:r>
            <a:r>
              <a:rPr lang="en-US" sz="1400" dirty="0">
                <a:latin typeface="Consolas"/>
              </a:rPr>
              <a:t> : </a:t>
            </a:r>
            <a:r>
              <a:rPr lang="en-US" sz="1400" dirty="0">
                <a:solidFill>
                  <a:srgbClr val="2FB41D"/>
                </a:solidFill>
                <a:latin typeface="Consolas"/>
              </a:rPr>
              <a:t>index</a:t>
            </a:r>
            <a:r>
              <a:rPr lang="en-US" sz="1400" dirty="0">
                <a:latin typeface="Consolas"/>
              </a:rPr>
              <a:t> </a:t>
            </a:r>
            <a:r>
              <a:rPr lang="en-US" sz="1400" dirty="0">
                <a:solidFill>
                  <a:srgbClr val="C1651C"/>
                </a:solidFill>
                <a:latin typeface="Consolas"/>
              </a:rPr>
              <a:t>to</a:t>
            </a:r>
            <a:r>
              <a:rPr lang="en-US" sz="1400" dirty="0">
                <a:latin typeface="Consolas"/>
              </a:rPr>
              <a:t> </a:t>
            </a:r>
            <a:r>
              <a:rPr lang="en-US" sz="1400" dirty="0">
                <a:solidFill>
                  <a:srgbClr val="2FB41D"/>
                </a:solidFill>
                <a:latin typeface="Consolas"/>
              </a:rPr>
              <a:t>i32</a:t>
            </a:r>
            <a:endParaRPr lang="en-US" sz="1400" dirty="0">
              <a:solidFill>
                <a:srgbClr val="400BD9"/>
              </a:solidFill>
              <a:latin typeface="Consolas"/>
            </a:endParaRPr>
          </a:p>
          <a:p>
            <a:r>
              <a:rPr lang="en-US" sz="1400" dirty="0">
                <a:latin typeface="Consolas"/>
              </a:rPr>
              <a:t>      </a:t>
            </a:r>
            <a:r>
              <a:rPr lang="en-US" sz="1400" dirty="0">
                <a:solidFill>
                  <a:srgbClr val="2EAEBB"/>
                </a:solidFill>
                <a:latin typeface="Consolas"/>
              </a:rPr>
              <a:t>%4</a:t>
            </a:r>
            <a:r>
              <a:rPr lang="en-US" sz="1400" dirty="0">
                <a:latin typeface="Consolas"/>
              </a:rPr>
              <a:t> = </a:t>
            </a:r>
            <a:r>
              <a:rPr lang="en-US" sz="1400" dirty="0" err="1">
                <a:latin typeface="Consolas"/>
              </a:rPr>
              <a:t>alloca</a:t>
            </a:r>
            <a:r>
              <a:rPr lang="en-US" sz="1400" dirty="0">
                <a:latin typeface="Consolas"/>
              </a:rPr>
              <a:t>() : </a:t>
            </a:r>
            <a:r>
              <a:rPr lang="en-US" sz="1400" dirty="0" err="1">
                <a:solidFill>
                  <a:srgbClr val="2FB41D"/>
                </a:solidFill>
                <a:latin typeface="Consolas"/>
              </a:rPr>
              <a:t>memref</a:t>
            </a:r>
            <a:r>
              <a:rPr lang="en-US" sz="1400" dirty="0">
                <a:latin typeface="Consolas"/>
              </a:rPr>
              <a:t>&lt;</a:t>
            </a:r>
            <a:r>
              <a:rPr lang="en-US" sz="1400" dirty="0">
                <a:solidFill>
                  <a:srgbClr val="B42419"/>
                </a:solidFill>
                <a:latin typeface="Consolas"/>
              </a:rPr>
              <a:t>1</a:t>
            </a:r>
            <a:r>
              <a:rPr lang="en-US" sz="1400" dirty="0">
                <a:latin typeface="Consolas"/>
              </a:rPr>
              <a:t>x</a:t>
            </a:r>
            <a:r>
              <a:rPr lang="en-US" sz="1400" dirty="0">
                <a:solidFill>
                  <a:srgbClr val="2FB41D"/>
                </a:solidFill>
                <a:latin typeface="Consolas"/>
              </a:rPr>
              <a:t>i32</a:t>
            </a:r>
            <a:r>
              <a:rPr lang="en-US" sz="1400" dirty="0">
                <a:latin typeface="Consolas"/>
              </a:rPr>
              <a:t>&gt;</a:t>
            </a:r>
            <a:endParaRPr lang="en-US" sz="1400" dirty="0">
              <a:solidFill>
                <a:srgbClr val="400BD9"/>
              </a:solidFill>
              <a:latin typeface="Consolas"/>
            </a:endParaRPr>
          </a:p>
          <a:p>
            <a:r>
              <a:rPr lang="en-US" sz="1400" dirty="0">
                <a:latin typeface="Consolas"/>
              </a:rPr>
              <a:t>      </a:t>
            </a:r>
            <a:r>
              <a:rPr lang="en-US" sz="1400" dirty="0">
                <a:solidFill>
                  <a:srgbClr val="C1651C"/>
                </a:solidFill>
                <a:latin typeface="Consolas"/>
              </a:rPr>
              <a:t>store</a:t>
            </a:r>
            <a:r>
              <a:rPr lang="en-US" sz="1400" dirty="0">
                <a:latin typeface="Consolas"/>
              </a:rPr>
              <a:t> </a:t>
            </a:r>
            <a:r>
              <a:rPr lang="en-US" sz="1400" dirty="0">
                <a:solidFill>
                  <a:srgbClr val="2EAEBB"/>
                </a:solidFill>
                <a:latin typeface="Consolas"/>
              </a:rPr>
              <a:t>%3</a:t>
            </a:r>
            <a:r>
              <a:rPr lang="en-US" sz="1400" dirty="0">
                <a:latin typeface="Consolas"/>
              </a:rPr>
              <a:t>, </a:t>
            </a:r>
            <a:r>
              <a:rPr lang="en-US" sz="1400" dirty="0">
                <a:solidFill>
                  <a:srgbClr val="2EAEBB"/>
                </a:solidFill>
                <a:latin typeface="Consolas"/>
              </a:rPr>
              <a:t>%4</a:t>
            </a:r>
            <a:r>
              <a:rPr lang="en-US" sz="1400" dirty="0">
                <a:latin typeface="Consolas"/>
              </a:rPr>
              <a:t>[</a:t>
            </a:r>
            <a:r>
              <a:rPr lang="en-US" sz="1400" dirty="0">
                <a:solidFill>
                  <a:srgbClr val="2EAEBB"/>
                </a:solidFill>
                <a:latin typeface="Consolas"/>
              </a:rPr>
              <a:t>%c0</a:t>
            </a:r>
            <a:r>
              <a:rPr lang="en-US" sz="1400" dirty="0">
                <a:latin typeface="Consolas"/>
              </a:rPr>
              <a:t>] : </a:t>
            </a:r>
            <a:r>
              <a:rPr lang="en-US" sz="1400" dirty="0" err="1">
                <a:solidFill>
                  <a:srgbClr val="2FB41D"/>
                </a:solidFill>
                <a:latin typeface="Consolas"/>
              </a:rPr>
              <a:t>memref</a:t>
            </a:r>
            <a:r>
              <a:rPr lang="en-US" sz="1400" dirty="0">
                <a:latin typeface="Consolas"/>
              </a:rPr>
              <a:t>&lt;</a:t>
            </a:r>
            <a:r>
              <a:rPr lang="en-US" sz="1400" dirty="0">
                <a:solidFill>
                  <a:srgbClr val="B42419"/>
                </a:solidFill>
                <a:latin typeface="Consolas"/>
              </a:rPr>
              <a:t>1</a:t>
            </a:r>
            <a:r>
              <a:rPr lang="en-US" sz="1400" dirty="0">
                <a:latin typeface="Consolas"/>
              </a:rPr>
              <a:t>x</a:t>
            </a:r>
            <a:r>
              <a:rPr lang="en-US" sz="1400" dirty="0">
                <a:solidFill>
                  <a:srgbClr val="2FB41D"/>
                </a:solidFill>
                <a:latin typeface="Consolas"/>
              </a:rPr>
              <a:t>i32</a:t>
            </a:r>
            <a:r>
              <a:rPr lang="en-US" sz="1400" dirty="0">
                <a:latin typeface="Consolas"/>
              </a:rPr>
              <a:t>&gt;</a:t>
            </a:r>
            <a:endParaRPr lang="en-US" sz="1400" dirty="0">
              <a:solidFill>
                <a:srgbClr val="400BD9"/>
              </a:solidFill>
              <a:latin typeface="Consolas"/>
            </a:endParaRPr>
          </a:p>
          <a:p>
            <a:r>
              <a:rPr lang="en-US" sz="1400" dirty="0">
                <a:latin typeface="Consolas"/>
              </a:rPr>
              <a:t>      </a:t>
            </a:r>
            <a:r>
              <a:rPr lang="en-US" sz="1400" dirty="0">
                <a:solidFill>
                  <a:srgbClr val="2EAEBB"/>
                </a:solidFill>
                <a:latin typeface="Consolas"/>
              </a:rPr>
              <a:t>%5</a:t>
            </a:r>
            <a:r>
              <a:rPr lang="en-US" sz="1400" dirty="0">
                <a:latin typeface="Consolas"/>
              </a:rPr>
              <a:t> = </a:t>
            </a:r>
            <a:r>
              <a:rPr lang="en-US" sz="1400" dirty="0">
                <a:solidFill>
                  <a:srgbClr val="C1651C"/>
                </a:solidFill>
                <a:latin typeface="Consolas"/>
              </a:rPr>
              <a:t>load</a:t>
            </a:r>
            <a:r>
              <a:rPr lang="en-US" sz="1400" dirty="0">
                <a:latin typeface="Consolas"/>
              </a:rPr>
              <a:t> </a:t>
            </a:r>
            <a:r>
              <a:rPr lang="en-US" sz="1400" dirty="0">
                <a:solidFill>
                  <a:srgbClr val="2EAEBB"/>
                </a:solidFill>
                <a:latin typeface="Consolas"/>
              </a:rPr>
              <a:t>%0</a:t>
            </a:r>
            <a:r>
              <a:rPr lang="en-US" sz="1400" dirty="0">
                <a:latin typeface="Consolas"/>
              </a:rPr>
              <a:t>[</a:t>
            </a:r>
            <a:r>
              <a:rPr lang="en-US" sz="1400" dirty="0">
                <a:solidFill>
                  <a:srgbClr val="2EAEBB"/>
                </a:solidFill>
                <a:latin typeface="Consolas"/>
              </a:rPr>
              <a:t>%c0</a:t>
            </a:r>
            <a:r>
              <a:rPr lang="en-US" sz="1400" dirty="0">
                <a:latin typeface="Consolas"/>
              </a:rPr>
              <a:t>] : </a:t>
            </a:r>
            <a:r>
              <a:rPr lang="en-US" sz="1400" dirty="0" err="1">
                <a:solidFill>
                  <a:srgbClr val="2FB41D"/>
                </a:solidFill>
                <a:latin typeface="Consolas"/>
              </a:rPr>
              <a:t>memref</a:t>
            </a:r>
            <a:r>
              <a:rPr lang="en-US" sz="1400" dirty="0">
                <a:latin typeface="Consolas"/>
              </a:rPr>
              <a:t>&lt;</a:t>
            </a:r>
            <a:r>
              <a:rPr lang="en-US" sz="1400" dirty="0">
                <a:solidFill>
                  <a:srgbClr val="B42419"/>
                </a:solidFill>
                <a:latin typeface="Consolas"/>
              </a:rPr>
              <a:t>1</a:t>
            </a:r>
            <a:r>
              <a:rPr lang="en-US" sz="1400" dirty="0">
                <a:latin typeface="Consolas"/>
              </a:rPr>
              <a:t>xmemref&lt;?x</a:t>
            </a:r>
            <a:r>
              <a:rPr lang="en-US" sz="1400" dirty="0">
                <a:solidFill>
                  <a:srgbClr val="2FB41D"/>
                </a:solidFill>
                <a:latin typeface="Consolas"/>
              </a:rPr>
              <a:t>i32</a:t>
            </a:r>
            <a:r>
              <a:rPr lang="en-US" sz="1400" dirty="0">
                <a:latin typeface="Consolas"/>
              </a:rPr>
              <a:t>&gt;&gt;</a:t>
            </a:r>
            <a:endParaRPr lang="en-US" sz="1400" dirty="0">
              <a:solidFill>
                <a:srgbClr val="400BD9"/>
              </a:solidFill>
              <a:latin typeface="Consolas"/>
            </a:endParaRPr>
          </a:p>
          <a:p>
            <a:r>
              <a:rPr lang="en-US" sz="1400" dirty="0">
                <a:latin typeface="Consolas"/>
              </a:rPr>
              <a:t>      </a:t>
            </a:r>
            <a:r>
              <a:rPr lang="en-US" sz="1400" dirty="0">
                <a:solidFill>
                  <a:srgbClr val="2EAEBB"/>
                </a:solidFill>
                <a:latin typeface="Consolas"/>
              </a:rPr>
              <a:t>%c2_i32</a:t>
            </a:r>
            <a:r>
              <a:rPr lang="en-US" sz="1400" dirty="0">
                <a:latin typeface="Consolas"/>
              </a:rPr>
              <a:t> = </a:t>
            </a:r>
            <a:r>
              <a:rPr lang="en-US" sz="1400" dirty="0">
                <a:solidFill>
                  <a:srgbClr val="C1651C"/>
                </a:solidFill>
                <a:latin typeface="Consolas"/>
              </a:rPr>
              <a:t>constant</a:t>
            </a:r>
            <a:r>
              <a:rPr lang="en-US" sz="1400" dirty="0">
                <a:latin typeface="Consolas"/>
              </a:rPr>
              <a:t> </a:t>
            </a:r>
            <a:r>
              <a:rPr lang="en-US" sz="1400" dirty="0">
                <a:solidFill>
                  <a:srgbClr val="B42419"/>
                </a:solidFill>
                <a:latin typeface="Consolas"/>
              </a:rPr>
              <a:t>2</a:t>
            </a:r>
            <a:r>
              <a:rPr lang="en-US" sz="1400" dirty="0">
                <a:latin typeface="Consolas"/>
              </a:rPr>
              <a:t> : </a:t>
            </a:r>
            <a:r>
              <a:rPr lang="en-US" sz="1400" dirty="0">
                <a:solidFill>
                  <a:srgbClr val="2FB41D"/>
                </a:solidFill>
                <a:latin typeface="Consolas"/>
              </a:rPr>
              <a:t>i32</a:t>
            </a:r>
            <a:endParaRPr lang="en-US" sz="1400" dirty="0">
              <a:solidFill>
                <a:srgbClr val="400BD9"/>
              </a:solidFill>
              <a:latin typeface="Consolas"/>
            </a:endParaRPr>
          </a:p>
          <a:p>
            <a:r>
              <a:rPr lang="en-US" sz="1400" dirty="0">
                <a:latin typeface="Consolas"/>
              </a:rPr>
              <a:t>      </a:t>
            </a:r>
            <a:r>
              <a:rPr lang="en-US" sz="1400" dirty="0">
                <a:solidFill>
                  <a:srgbClr val="2EAEBB"/>
                </a:solidFill>
                <a:latin typeface="Consolas"/>
              </a:rPr>
              <a:t>%6</a:t>
            </a:r>
            <a:r>
              <a:rPr lang="en-US" sz="1400" dirty="0">
                <a:latin typeface="Consolas"/>
              </a:rPr>
              <a:t> = </a:t>
            </a:r>
            <a:r>
              <a:rPr lang="en-US" sz="1400" dirty="0">
                <a:solidFill>
                  <a:srgbClr val="C1651C"/>
                </a:solidFill>
                <a:latin typeface="Consolas"/>
              </a:rPr>
              <a:t>load</a:t>
            </a:r>
            <a:r>
              <a:rPr lang="en-US" sz="1400" dirty="0">
                <a:latin typeface="Consolas"/>
              </a:rPr>
              <a:t> </a:t>
            </a:r>
            <a:r>
              <a:rPr lang="en-US" sz="1400" dirty="0">
                <a:solidFill>
                  <a:srgbClr val="2EAEBB"/>
                </a:solidFill>
                <a:latin typeface="Consolas"/>
              </a:rPr>
              <a:t>%4</a:t>
            </a:r>
            <a:r>
              <a:rPr lang="en-US" sz="1400" dirty="0">
                <a:latin typeface="Consolas"/>
              </a:rPr>
              <a:t>[</a:t>
            </a:r>
            <a:r>
              <a:rPr lang="en-US" sz="1400" dirty="0">
                <a:solidFill>
                  <a:srgbClr val="2EAEBB"/>
                </a:solidFill>
                <a:latin typeface="Consolas"/>
              </a:rPr>
              <a:t>%c0</a:t>
            </a:r>
            <a:r>
              <a:rPr lang="en-US" sz="1400" dirty="0">
                <a:latin typeface="Consolas"/>
              </a:rPr>
              <a:t>] : </a:t>
            </a:r>
            <a:r>
              <a:rPr lang="en-US" sz="1400" dirty="0" err="1">
                <a:solidFill>
                  <a:srgbClr val="2FB41D"/>
                </a:solidFill>
                <a:latin typeface="Consolas"/>
              </a:rPr>
              <a:t>memref</a:t>
            </a:r>
            <a:r>
              <a:rPr lang="en-US" sz="1400" dirty="0">
                <a:latin typeface="Consolas"/>
              </a:rPr>
              <a:t>&lt;</a:t>
            </a:r>
            <a:r>
              <a:rPr lang="en-US" sz="1400" dirty="0">
                <a:solidFill>
                  <a:srgbClr val="B42419"/>
                </a:solidFill>
                <a:latin typeface="Consolas"/>
              </a:rPr>
              <a:t>1</a:t>
            </a:r>
            <a:r>
              <a:rPr lang="en-US" sz="1400" dirty="0">
                <a:latin typeface="Consolas"/>
              </a:rPr>
              <a:t>x</a:t>
            </a:r>
            <a:r>
              <a:rPr lang="en-US" sz="1400" dirty="0">
                <a:solidFill>
                  <a:srgbClr val="2FB41D"/>
                </a:solidFill>
                <a:latin typeface="Consolas"/>
              </a:rPr>
              <a:t>i32</a:t>
            </a:r>
            <a:r>
              <a:rPr lang="en-US" sz="1400" dirty="0">
                <a:latin typeface="Consolas"/>
              </a:rPr>
              <a:t>&gt;</a:t>
            </a:r>
            <a:endParaRPr lang="en-US" sz="1400" dirty="0">
              <a:solidFill>
                <a:srgbClr val="400BD9"/>
              </a:solidFill>
              <a:latin typeface="Consolas"/>
            </a:endParaRPr>
          </a:p>
          <a:p>
            <a:r>
              <a:rPr lang="en-US" sz="1400" dirty="0">
                <a:latin typeface="Consolas"/>
              </a:rPr>
              <a:t>      </a:t>
            </a:r>
            <a:r>
              <a:rPr lang="en-US" sz="1400" dirty="0">
                <a:solidFill>
                  <a:srgbClr val="2EAEBB"/>
                </a:solidFill>
                <a:latin typeface="Consolas"/>
              </a:rPr>
              <a:t>%7</a:t>
            </a:r>
            <a:r>
              <a:rPr lang="en-US" sz="1400" dirty="0">
                <a:latin typeface="Consolas"/>
              </a:rPr>
              <a:t> = </a:t>
            </a:r>
            <a:r>
              <a:rPr lang="en-US" sz="1400" dirty="0" err="1">
                <a:solidFill>
                  <a:srgbClr val="C1651C"/>
                </a:solidFill>
                <a:latin typeface="Consolas"/>
              </a:rPr>
              <a:t>muli</a:t>
            </a:r>
            <a:r>
              <a:rPr lang="en-US" sz="1400" dirty="0">
                <a:latin typeface="Consolas"/>
              </a:rPr>
              <a:t> </a:t>
            </a:r>
            <a:r>
              <a:rPr lang="en-US" sz="1400" dirty="0">
                <a:solidFill>
                  <a:srgbClr val="2EAEBB"/>
                </a:solidFill>
                <a:latin typeface="Consolas"/>
              </a:rPr>
              <a:t>%c2_i32</a:t>
            </a:r>
            <a:r>
              <a:rPr lang="en-US" sz="1400" dirty="0">
                <a:latin typeface="Consolas"/>
              </a:rPr>
              <a:t>, </a:t>
            </a:r>
            <a:r>
              <a:rPr lang="en-US" sz="1400" dirty="0">
                <a:solidFill>
                  <a:srgbClr val="2EAEBB"/>
                </a:solidFill>
                <a:latin typeface="Consolas"/>
              </a:rPr>
              <a:t>%6</a:t>
            </a:r>
            <a:r>
              <a:rPr lang="en-US" sz="1400" dirty="0">
                <a:latin typeface="Consolas"/>
              </a:rPr>
              <a:t> : </a:t>
            </a:r>
            <a:r>
              <a:rPr lang="en-US" sz="1400" dirty="0">
                <a:solidFill>
                  <a:srgbClr val="2FB41D"/>
                </a:solidFill>
                <a:latin typeface="Consolas"/>
              </a:rPr>
              <a:t>i32</a:t>
            </a:r>
            <a:endParaRPr lang="en-US" sz="1400" dirty="0">
              <a:solidFill>
                <a:srgbClr val="400BD9"/>
              </a:solidFill>
              <a:latin typeface="Consolas"/>
            </a:endParaRPr>
          </a:p>
          <a:p>
            <a:r>
              <a:rPr lang="en-US" sz="1400" dirty="0">
                <a:latin typeface="Consolas"/>
              </a:rPr>
              <a:t>      </a:t>
            </a:r>
            <a:r>
              <a:rPr lang="en-US" sz="1400" dirty="0">
                <a:solidFill>
                  <a:srgbClr val="2EAEBB"/>
                </a:solidFill>
                <a:latin typeface="Consolas"/>
              </a:rPr>
              <a:t>%8</a:t>
            </a:r>
            <a:r>
              <a:rPr lang="en-US" sz="1400" dirty="0">
                <a:latin typeface="Consolas"/>
              </a:rPr>
              <a:t> = </a:t>
            </a:r>
            <a:r>
              <a:rPr lang="en-US" sz="1400" dirty="0" err="1">
                <a:latin typeface="Consolas"/>
              </a:rPr>
              <a:t>index_cast</a:t>
            </a:r>
            <a:r>
              <a:rPr lang="en-US" sz="1400" dirty="0">
                <a:latin typeface="Consolas"/>
              </a:rPr>
              <a:t> </a:t>
            </a:r>
            <a:r>
              <a:rPr lang="en-US" sz="1400" dirty="0">
                <a:solidFill>
                  <a:srgbClr val="2EAEBB"/>
                </a:solidFill>
                <a:latin typeface="Consolas"/>
              </a:rPr>
              <a:t>%7</a:t>
            </a:r>
            <a:r>
              <a:rPr lang="en-US" sz="1400" dirty="0">
                <a:latin typeface="Consolas"/>
              </a:rPr>
              <a:t> : </a:t>
            </a:r>
            <a:r>
              <a:rPr lang="en-US" sz="1400" dirty="0">
                <a:solidFill>
                  <a:srgbClr val="2FB41D"/>
                </a:solidFill>
                <a:latin typeface="Consolas"/>
              </a:rPr>
              <a:t>i32</a:t>
            </a:r>
            <a:r>
              <a:rPr lang="en-US" sz="1400" dirty="0">
                <a:latin typeface="Consolas"/>
              </a:rPr>
              <a:t> </a:t>
            </a:r>
            <a:r>
              <a:rPr lang="en-US" sz="1400" dirty="0">
                <a:solidFill>
                  <a:srgbClr val="C1651C"/>
                </a:solidFill>
                <a:latin typeface="Consolas"/>
              </a:rPr>
              <a:t>to</a:t>
            </a:r>
            <a:r>
              <a:rPr lang="en-US" sz="1400" dirty="0">
                <a:latin typeface="Consolas"/>
              </a:rPr>
              <a:t> </a:t>
            </a:r>
            <a:r>
              <a:rPr lang="en-US" sz="1400" dirty="0">
                <a:solidFill>
                  <a:srgbClr val="2FB41D"/>
                </a:solidFill>
                <a:latin typeface="Consolas"/>
              </a:rPr>
              <a:t>index</a:t>
            </a:r>
            <a:endParaRPr lang="en-US" sz="1400" dirty="0">
              <a:solidFill>
                <a:srgbClr val="400BD9"/>
              </a:solidFill>
              <a:latin typeface="Consolas"/>
            </a:endParaRPr>
          </a:p>
          <a:p>
            <a:r>
              <a:rPr lang="en-US" sz="1400" dirty="0">
                <a:latin typeface="Consolas"/>
              </a:rPr>
              <a:t>      </a:t>
            </a:r>
            <a:r>
              <a:rPr lang="en-US" sz="1400" dirty="0">
                <a:solidFill>
                  <a:srgbClr val="2EAEBB"/>
                </a:solidFill>
                <a:latin typeface="Consolas"/>
              </a:rPr>
              <a:t>%9</a:t>
            </a:r>
            <a:r>
              <a:rPr lang="en-US" sz="1400" dirty="0">
                <a:latin typeface="Consolas"/>
              </a:rPr>
              <a:t> = </a:t>
            </a:r>
            <a:r>
              <a:rPr lang="en-US" sz="1400" dirty="0">
                <a:solidFill>
                  <a:srgbClr val="C1651C"/>
                </a:solidFill>
                <a:latin typeface="Consolas"/>
              </a:rPr>
              <a:t>load</a:t>
            </a:r>
            <a:r>
              <a:rPr lang="en-US" sz="1400" dirty="0">
                <a:latin typeface="Consolas"/>
              </a:rPr>
              <a:t> </a:t>
            </a:r>
            <a:r>
              <a:rPr lang="en-US" sz="1400" dirty="0">
                <a:solidFill>
                  <a:srgbClr val="2EAEBB"/>
                </a:solidFill>
                <a:latin typeface="Consolas"/>
              </a:rPr>
              <a:t>%1</a:t>
            </a:r>
            <a:r>
              <a:rPr lang="en-US" sz="1400" dirty="0">
                <a:latin typeface="Consolas"/>
              </a:rPr>
              <a:t>[</a:t>
            </a:r>
            <a:r>
              <a:rPr lang="en-US" sz="1400" dirty="0">
                <a:solidFill>
                  <a:srgbClr val="2EAEBB"/>
                </a:solidFill>
                <a:latin typeface="Consolas"/>
              </a:rPr>
              <a:t>%c0</a:t>
            </a:r>
            <a:r>
              <a:rPr lang="en-US" sz="1400" dirty="0">
                <a:latin typeface="Consolas"/>
              </a:rPr>
              <a:t>] : </a:t>
            </a:r>
            <a:r>
              <a:rPr lang="en-US" sz="1400" dirty="0" err="1">
                <a:solidFill>
                  <a:srgbClr val="2FB41D"/>
                </a:solidFill>
                <a:latin typeface="Consolas"/>
              </a:rPr>
              <a:t>memref</a:t>
            </a:r>
            <a:r>
              <a:rPr lang="en-US" sz="1400" dirty="0">
                <a:latin typeface="Consolas"/>
              </a:rPr>
              <a:t>&lt;</a:t>
            </a:r>
            <a:r>
              <a:rPr lang="en-US" sz="1400" dirty="0">
                <a:solidFill>
                  <a:srgbClr val="B42419"/>
                </a:solidFill>
                <a:latin typeface="Consolas"/>
              </a:rPr>
              <a:t>1</a:t>
            </a:r>
            <a:r>
              <a:rPr lang="en-US" sz="1400" dirty="0">
                <a:latin typeface="Consolas"/>
              </a:rPr>
              <a:t>x</a:t>
            </a:r>
            <a:r>
              <a:rPr lang="en-US" sz="1400" dirty="0">
                <a:solidFill>
                  <a:srgbClr val="2FB41D"/>
                </a:solidFill>
                <a:latin typeface="Consolas"/>
              </a:rPr>
              <a:t>i32</a:t>
            </a:r>
            <a:r>
              <a:rPr lang="en-US" sz="1400" dirty="0">
                <a:solidFill>
                  <a:srgbClr val="000000"/>
                </a:solidFill>
                <a:latin typeface="Consolas"/>
              </a:rPr>
              <a:t>&gt;</a:t>
            </a:r>
          </a:p>
          <a:p>
            <a:r>
              <a:rPr lang="en-US" sz="1400" dirty="0">
                <a:latin typeface="Consolas"/>
              </a:rPr>
              <a:t>      </a:t>
            </a:r>
            <a:r>
              <a:rPr lang="en-US" sz="1400" dirty="0">
                <a:solidFill>
                  <a:srgbClr val="C1651C"/>
                </a:solidFill>
                <a:latin typeface="Consolas"/>
              </a:rPr>
              <a:t>store</a:t>
            </a:r>
            <a:r>
              <a:rPr lang="en-US" sz="1400" dirty="0">
                <a:latin typeface="Consolas"/>
              </a:rPr>
              <a:t> </a:t>
            </a:r>
            <a:r>
              <a:rPr lang="en-US" sz="1400" dirty="0">
                <a:solidFill>
                  <a:srgbClr val="2EAEBB"/>
                </a:solidFill>
                <a:latin typeface="Consolas"/>
              </a:rPr>
              <a:t>%9</a:t>
            </a:r>
            <a:r>
              <a:rPr lang="en-US" sz="1400" dirty="0">
                <a:latin typeface="Consolas"/>
              </a:rPr>
              <a:t>, </a:t>
            </a:r>
            <a:r>
              <a:rPr lang="en-US" sz="1400" dirty="0">
                <a:solidFill>
                  <a:srgbClr val="2EAEBB"/>
                </a:solidFill>
                <a:latin typeface="Consolas"/>
              </a:rPr>
              <a:t>%5</a:t>
            </a:r>
            <a:r>
              <a:rPr lang="en-US" sz="1400" dirty="0">
                <a:latin typeface="Consolas"/>
              </a:rPr>
              <a:t>[</a:t>
            </a:r>
            <a:r>
              <a:rPr lang="en-US" sz="1400" dirty="0">
                <a:solidFill>
                  <a:srgbClr val="2EAEBB"/>
                </a:solidFill>
                <a:latin typeface="Consolas"/>
              </a:rPr>
              <a:t>%8</a:t>
            </a:r>
            <a:r>
              <a:rPr lang="en-US" sz="1400" dirty="0">
                <a:latin typeface="Consolas"/>
              </a:rPr>
              <a:t>] : </a:t>
            </a:r>
            <a:r>
              <a:rPr lang="en-US" sz="1400" dirty="0" err="1">
                <a:solidFill>
                  <a:srgbClr val="2FB41D"/>
                </a:solidFill>
                <a:latin typeface="Consolas"/>
              </a:rPr>
              <a:t>memref</a:t>
            </a:r>
            <a:r>
              <a:rPr lang="en-US" sz="1400" dirty="0">
                <a:latin typeface="Consolas"/>
              </a:rPr>
              <a:t>&lt;?x</a:t>
            </a:r>
            <a:r>
              <a:rPr lang="en-US" sz="1400" dirty="0">
                <a:solidFill>
                  <a:srgbClr val="2FB41D"/>
                </a:solidFill>
                <a:latin typeface="Consolas"/>
              </a:rPr>
              <a:t>i32</a:t>
            </a:r>
            <a:r>
              <a:rPr lang="en-US" sz="1400" dirty="0">
                <a:solidFill>
                  <a:srgbClr val="000000"/>
                </a:solidFill>
                <a:latin typeface="Consolas"/>
              </a:rPr>
              <a:t>&gt;</a:t>
            </a:r>
          </a:p>
          <a:p>
            <a:r>
              <a:rPr lang="en-US" sz="1400" dirty="0">
                <a:latin typeface="Consolas"/>
              </a:rPr>
              <a:t>    }</a:t>
            </a:r>
            <a:endParaRPr lang="en-US" sz="1400" dirty="0">
              <a:solidFill>
                <a:srgbClr val="400BD9"/>
              </a:solidFill>
              <a:latin typeface="Consolas"/>
            </a:endParaRPr>
          </a:p>
          <a:p>
            <a:r>
              <a:rPr lang="en-US" sz="1400" dirty="0">
                <a:latin typeface="Consolas"/>
              </a:rPr>
              <a:t>    </a:t>
            </a:r>
            <a:r>
              <a:rPr lang="en-US" sz="1400" dirty="0">
                <a:solidFill>
                  <a:srgbClr val="C1651C"/>
                </a:solidFill>
                <a:latin typeface="Consolas"/>
              </a:rPr>
              <a:t>return</a:t>
            </a:r>
            <a:endParaRPr lang="en-US" sz="1400" dirty="0">
              <a:solidFill>
                <a:srgbClr val="400BD9"/>
              </a:solidFill>
              <a:latin typeface="Consolas"/>
            </a:endParaRPr>
          </a:p>
          <a:p>
            <a:r>
              <a:rPr lang="en-US" sz="1400" dirty="0">
                <a:latin typeface="Consolas"/>
              </a:rPr>
              <a:t>  }</a:t>
            </a:r>
          </a:p>
        </p:txBody>
      </p:sp>
      <p:sp>
        <p:nvSpPr>
          <p:cNvPr id="9" name="TextBox 8">
            <a:extLst>
              <a:ext uri="{FF2B5EF4-FFF2-40B4-BE49-F238E27FC236}">
                <a16:creationId xmlns:a16="http://schemas.microsoft.com/office/drawing/2014/main" id="{4251CFC3-F297-4D4E-8297-556CCC85F563}"/>
              </a:ext>
            </a:extLst>
          </p:cNvPr>
          <p:cNvSpPr txBox="1"/>
          <p:nvPr/>
        </p:nvSpPr>
        <p:spPr>
          <a:xfrm>
            <a:off x="837576" y="1490329"/>
            <a:ext cx="5177640" cy="5047536"/>
          </a:xfrm>
          <a:prstGeom prst="rect">
            <a:avLst/>
          </a:pr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err="1">
                <a:solidFill>
                  <a:srgbClr val="C1651C"/>
                </a:solidFill>
                <a:latin typeface="Consolas"/>
              </a:rPr>
              <a:t>func</a:t>
            </a:r>
            <a:r>
              <a:rPr lang="en-US" sz="1400" dirty="0">
                <a:latin typeface="Consolas"/>
              </a:rPr>
              <a:t> </a:t>
            </a:r>
            <a:r>
              <a:rPr lang="en-US" sz="1400" dirty="0">
                <a:solidFill>
                  <a:srgbClr val="2EAEBB"/>
                </a:solidFill>
                <a:latin typeface="Consolas"/>
              </a:rPr>
              <a:t>@set</a:t>
            </a:r>
            <a:r>
              <a:rPr lang="en-US" sz="1400" dirty="0">
                <a:latin typeface="Consolas"/>
              </a:rPr>
              <a:t>(</a:t>
            </a:r>
            <a:r>
              <a:rPr lang="en-US" sz="1400" dirty="0">
                <a:solidFill>
                  <a:srgbClr val="2EAEBB"/>
                </a:solidFill>
                <a:latin typeface="Consolas"/>
              </a:rPr>
              <a:t>%arg0</a:t>
            </a:r>
            <a:r>
              <a:rPr lang="en-US" sz="1400" dirty="0">
                <a:latin typeface="Consolas"/>
              </a:rPr>
              <a:t>: </a:t>
            </a:r>
            <a:r>
              <a:rPr lang="en-US" sz="1400" dirty="0" err="1">
                <a:solidFill>
                  <a:srgbClr val="2FB41D"/>
                </a:solidFill>
                <a:latin typeface="Consolas"/>
              </a:rPr>
              <a:t>memref</a:t>
            </a:r>
            <a:r>
              <a:rPr lang="en-US" sz="1400" dirty="0">
                <a:latin typeface="Consolas"/>
              </a:rPr>
              <a:t>&lt;?x</a:t>
            </a:r>
            <a:r>
              <a:rPr lang="en-US" sz="1400" dirty="0">
                <a:solidFill>
                  <a:srgbClr val="2FB41D"/>
                </a:solidFill>
                <a:latin typeface="Consolas"/>
              </a:rPr>
              <a:t>i32</a:t>
            </a:r>
            <a:r>
              <a:rPr lang="en-US" sz="1400" dirty="0">
                <a:latin typeface="Consolas"/>
              </a:rPr>
              <a:t>&gt;, </a:t>
            </a:r>
            <a:r>
              <a:rPr lang="en-US" sz="1400" dirty="0">
                <a:solidFill>
                  <a:srgbClr val="2EAEBB"/>
                </a:solidFill>
                <a:latin typeface="Consolas"/>
              </a:rPr>
              <a:t>%arg1</a:t>
            </a:r>
            <a:r>
              <a:rPr lang="en-US" sz="1400" dirty="0">
                <a:latin typeface="Consolas"/>
              </a:rPr>
              <a:t>: </a:t>
            </a:r>
            <a:r>
              <a:rPr lang="en-US" sz="1400" dirty="0">
                <a:solidFill>
                  <a:srgbClr val="2FB41D"/>
                </a:solidFill>
                <a:latin typeface="Consolas"/>
              </a:rPr>
              <a:t>i32</a:t>
            </a:r>
            <a:r>
              <a:rPr lang="en-US" sz="1400" dirty="0">
                <a:latin typeface="Consolas"/>
              </a:rPr>
              <a:t>) {</a:t>
            </a:r>
            <a:endParaRPr lang="en-US" sz="1400" dirty="0">
              <a:solidFill>
                <a:srgbClr val="400BD9"/>
              </a:solidFill>
              <a:latin typeface="Consolas"/>
            </a:endParaRPr>
          </a:p>
          <a:p>
            <a:r>
              <a:rPr lang="en-US" sz="1400" dirty="0">
                <a:latin typeface="Consolas"/>
              </a:rPr>
              <a:t>    </a:t>
            </a:r>
            <a:r>
              <a:rPr lang="en-US" sz="1400" dirty="0">
                <a:solidFill>
                  <a:srgbClr val="2EAEBB"/>
                </a:solidFill>
                <a:latin typeface="Consolas"/>
              </a:rPr>
              <a:t>%c0</a:t>
            </a:r>
            <a:r>
              <a:rPr lang="en-US" sz="1400" dirty="0">
                <a:latin typeface="Consolas"/>
              </a:rPr>
              <a:t> = </a:t>
            </a:r>
            <a:r>
              <a:rPr lang="en-US" sz="1400" dirty="0">
                <a:solidFill>
                  <a:srgbClr val="C1651C"/>
                </a:solidFill>
                <a:latin typeface="Consolas"/>
              </a:rPr>
              <a:t>constant</a:t>
            </a:r>
            <a:r>
              <a:rPr lang="en-US" sz="1400" dirty="0">
                <a:latin typeface="Consolas"/>
              </a:rPr>
              <a:t> </a:t>
            </a:r>
            <a:r>
              <a:rPr lang="en-US" sz="1400" dirty="0">
                <a:solidFill>
                  <a:srgbClr val="B42419"/>
                </a:solidFill>
                <a:latin typeface="Consolas"/>
              </a:rPr>
              <a:t>0</a:t>
            </a:r>
            <a:r>
              <a:rPr lang="en-US" sz="1400" dirty="0">
                <a:latin typeface="Consolas"/>
              </a:rPr>
              <a:t> : </a:t>
            </a:r>
            <a:r>
              <a:rPr lang="en-US" sz="1400" dirty="0">
                <a:solidFill>
                  <a:srgbClr val="2FB41D"/>
                </a:solidFill>
                <a:latin typeface="Consolas"/>
              </a:rPr>
              <a:t>index</a:t>
            </a:r>
            <a:endParaRPr lang="en-US" sz="1400" dirty="0">
              <a:solidFill>
                <a:srgbClr val="400BD9"/>
              </a:solidFill>
              <a:latin typeface="Consolas"/>
            </a:endParaRPr>
          </a:p>
          <a:p>
            <a:r>
              <a:rPr lang="en-US" sz="1400" dirty="0">
                <a:latin typeface="Consolas"/>
              </a:rPr>
              <a:t>    </a:t>
            </a:r>
            <a:r>
              <a:rPr lang="en-US" sz="1400" dirty="0">
                <a:solidFill>
                  <a:srgbClr val="2EAEBB"/>
                </a:solidFill>
                <a:latin typeface="Consolas"/>
              </a:rPr>
              <a:t>%c2</a:t>
            </a:r>
            <a:r>
              <a:rPr lang="en-US" sz="1400" dirty="0">
                <a:latin typeface="Consolas"/>
              </a:rPr>
              <a:t> = </a:t>
            </a:r>
            <a:r>
              <a:rPr lang="en-US" sz="1400" dirty="0">
                <a:solidFill>
                  <a:srgbClr val="C1651C"/>
                </a:solidFill>
                <a:latin typeface="Consolas"/>
              </a:rPr>
              <a:t>constant</a:t>
            </a:r>
            <a:r>
              <a:rPr lang="en-US" sz="1400" dirty="0">
                <a:latin typeface="Consolas"/>
              </a:rPr>
              <a:t> </a:t>
            </a:r>
            <a:r>
              <a:rPr lang="en-US" sz="1400" dirty="0">
                <a:solidFill>
                  <a:srgbClr val="B42419"/>
                </a:solidFill>
                <a:latin typeface="Consolas"/>
              </a:rPr>
              <a:t>2 </a:t>
            </a:r>
            <a:r>
              <a:rPr lang="en-US" sz="1400" dirty="0">
                <a:latin typeface="Consolas"/>
              </a:rPr>
              <a:t>: </a:t>
            </a:r>
            <a:r>
              <a:rPr lang="en-US" sz="1400" dirty="0">
                <a:solidFill>
                  <a:srgbClr val="2FB41D"/>
                </a:solidFill>
                <a:latin typeface="Consolas"/>
              </a:rPr>
              <a:t>i32</a:t>
            </a:r>
            <a:endParaRPr lang="en-US" sz="1400" dirty="0">
              <a:solidFill>
                <a:srgbClr val="400BD9"/>
              </a:solidFill>
              <a:latin typeface="Consolas"/>
            </a:endParaRPr>
          </a:p>
          <a:p>
            <a:r>
              <a:rPr lang="en-US" sz="1400" dirty="0">
                <a:latin typeface="Consolas"/>
              </a:rPr>
              <a:t>    </a:t>
            </a:r>
            <a:r>
              <a:rPr lang="en-US" sz="1400" dirty="0">
                <a:solidFill>
                  <a:srgbClr val="2EAEBB"/>
                </a:solidFill>
                <a:latin typeface="Consolas"/>
              </a:rPr>
              <a:t>%c10</a:t>
            </a:r>
            <a:r>
              <a:rPr lang="en-US" sz="1400" dirty="0">
                <a:latin typeface="Consolas"/>
              </a:rPr>
              <a:t> = </a:t>
            </a:r>
            <a:r>
              <a:rPr lang="en-US" sz="1400" dirty="0">
                <a:solidFill>
                  <a:srgbClr val="C1651C"/>
                </a:solidFill>
                <a:latin typeface="Consolas"/>
              </a:rPr>
              <a:t>constant</a:t>
            </a:r>
            <a:r>
              <a:rPr lang="en-US" sz="1400" dirty="0">
                <a:latin typeface="Consolas"/>
              </a:rPr>
              <a:t> </a:t>
            </a:r>
            <a:r>
              <a:rPr lang="en-US" sz="1400" dirty="0">
                <a:solidFill>
                  <a:srgbClr val="B42419"/>
                </a:solidFill>
                <a:latin typeface="Consolas"/>
              </a:rPr>
              <a:t>10</a:t>
            </a:r>
            <a:r>
              <a:rPr lang="en-US" sz="1400" dirty="0">
                <a:latin typeface="Consolas"/>
              </a:rPr>
              <a:t> : </a:t>
            </a:r>
            <a:r>
              <a:rPr lang="en-US" sz="1400" dirty="0">
                <a:solidFill>
                  <a:srgbClr val="2FB41D"/>
                </a:solidFill>
                <a:latin typeface="Consolas"/>
              </a:rPr>
              <a:t>i32</a:t>
            </a:r>
            <a:endParaRPr lang="en-US" sz="1400" dirty="0">
              <a:solidFill>
                <a:srgbClr val="400BD9"/>
              </a:solidFill>
              <a:latin typeface="Consolas"/>
            </a:endParaRPr>
          </a:p>
          <a:p>
            <a:endParaRPr lang="en-US" sz="1400" dirty="0">
              <a:solidFill>
                <a:srgbClr val="400BD9"/>
              </a:solidFill>
              <a:latin typeface="Consolas"/>
            </a:endParaRPr>
          </a:p>
          <a:p>
            <a:endParaRPr lang="en-US" sz="1400" dirty="0">
              <a:latin typeface="Consolas"/>
            </a:endParaRPr>
          </a:p>
          <a:p>
            <a:endParaRPr lang="en-US" sz="1400" dirty="0">
              <a:latin typeface="Consolas"/>
            </a:endParaRPr>
          </a:p>
          <a:p>
            <a:endParaRPr lang="en-US" sz="1400" dirty="0">
              <a:latin typeface="Consolas"/>
            </a:endParaRPr>
          </a:p>
          <a:p>
            <a:endParaRPr lang="en-US" sz="1400" dirty="0">
              <a:latin typeface="Consolas"/>
            </a:endParaRPr>
          </a:p>
          <a:p>
            <a:r>
              <a:rPr lang="en-US" sz="1400" dirty="0">
                <a:latin typeface="Consolas"/>
              </a:rPr>
              <a:t>    </a:t>
            </a:r>
            <a:r>
              <a:rPr lang="en-US" sz="1400" dirty="0" err="1">
                <a:solidFill>
                  <a:srgbClr val="C1651C"/>
                </a:solidFill>
                <a:latin typeface="Consolas"/>
              </a:rPr>
              <a:t>scf.for</a:t>
            </a:r>
            <a:r>
              <a:rPr lang="en-US" sz="1400" dirty="0">
                <a:latin typeface="Consolas"/>
              </a:rPr>
              <a:t> </a:t>
            </a:r>
            <a:r>
              <a:rPr lang="en-US" sz="1400" dirty="0">
                <a:solidFill>
                  <a:srgbClr val="2EAEBB"/>
                </a:solidFill>
                <a:latin typeface="Consolas"/>
              </a:rPr>
              <a:t>%arg2</a:t>
            </a:r>
            <a:r>
              <a:rPr lang="en-US" sz="1400" dirty="0">
                <a:latin typeface="Consolas"/>
              </a:rPr>
              <a:t> = </a:t>
            </a:r>
            <a:r>
              <a:rPr lang="en-US" sz="1400" dirty="0">
                <a:solidFill>
                  <a:srgbClr val="2EAEBB"/>
                </a:solidFill>
                <a:latin typeface="Consolas"/>
              </a:rPr>
              <a:t>%c0</a:t>
            </a:r>
            <a:r>
              <a:rPr lang="en-US" sz="1400" dirty="0">
                <a:latin typeface="Consolas"/>
              </a:rPr>
              <a:t> </a:t>
            </a:r>
            <a:r>
              <a:rPr lang="en-US" sz="1400" dirty="0">
                <a:solidFill>
                  <a:srgbClr val="C1651C"/>
                </a:solidFill>
                <a:latin typeface="Consolas"/>
              </a:rPr>
              <a:t>to</a:t>
            </a:r>
            <a:r>
              <a:rPr lang="en-US" sz="1400" dirty="0">
                <a:latin typeface="Consolas"/>
              </a:rPr>
              <a:t> </a:t>
            </a:r>
            <a:r>
              <a:rPr lang="en-US" sz="1400" dirty="0">
                <a:solidFill>
                  <a:srgbClr val="2EAEBB"/>
                </a:solidFill>
                <a:latin typeface="Consolas"/>
              </a:rPr>
              <a:t>%c10</a:t>
            </a:r>
            <a:r>
              <a:rPr lang="en-US" sz="1400" dirty="0">
                <a:latin typeface="Consolas"/>
              </a:rPr>
              <a:t> {</a:t>
            </a:r>
            <a:endParaRPr lang="en-US" sz="1400" dirty="0">
              <a:solidFill>
                <a:srgbClr val="400BD9"/>
              </a:solidFill>
              <a:latin typeface="Consolas"/>
            </a:endParaRPr>
          </a:p>
          <a:p>
            <a:endParaRPr lang="en-US" sz="1400" dirty="0">
              <a:latin typeface="Consolas"/>
            </a:endParaRPr>
          </a:p>
          <a:p>
            <a:endParaRPr lang="en-US" sz="1400" dirty="0">
              <a:latin typeface="Consolas"/>
            </a:endParaRPr>
          </a:p>
          <a:p>
            <a:endParaRPr lang="en-US" sz="1400" dirty="0">
              <a:latin typeface="Consolas"/>
            </a:endParaRPr>
          </a:p>
          <a:p>
            <a:endParaRPr lang="en-US" sz="1400" dirty="0">
              <a:latin typeface="Consolas"/>
            </a:endParaRPr>
          </a:p>
          <a:p>
            <a:endParaRPr lang="en-US" sz="1400" dirty="0">
              <a:latin typeface="Consolas"/>
            </a:endParaRPr>
          </a:p>
          <a:p>
            <a:endParaRPr lang="en-US" sz="1400" dirty="0">
              <a:latin typeface="Consolas"/>
            </a:endParaRPr>
          </a:p>
          <a:p>
            <a:r>
              <a:rPr lang="en-US" sz="1400" dirty="0">
                <a:latin typeface="Consolas"/>
              </a:rPr>
              <a:t>      </a:t>
            </a:r>
            <a:r>
              <a:rPr lang="en-US" sz="1400" dirty="0">
                <a:solidFill>
                  <a:srgbClr val="2EAEBB"/>
                </a:solidFill>
                <a:latin typeface="Consolas"/>
              </a:rPr>
              <a:t>%7</a:t>
            </a:r>
            <a:r>
              <a:rPr lang="en-US" sz="1400" dirty="0">
                <a:latin typeface="Consolas"/>
              </a:rPr>
              <a:t> = </a:t>
            </a:r>
            <a:r>
              <a:rPr lang="en-US" sz="1400" dirty="0" err="1">
                <a:solidFill>
                  <a:srgbClr val="C1651C"/>
                </a:solidFill>
                <a:latin typeface="Consolas"/>
              </a:rPr>
              <a:t>muli</a:t>
            </a:r>
            <a:r>
              <a:rPr lang="en-US" sz="1400" dirty="0">
                <a:latin typeface="Consolas"/>
              </a:rPr>
              <a:t> </a:t>
            </a:r>
            <a:r>
              <a:rPr lang="en-US" sz="1400" dirty="0">
                <a:solidFill>
                  <a:srgbClr val="2EAEBB"/>
                </a:solidFill>
                <a:latin typeface="Consolas"/>
              </a:rPr>
              <a:t>%c2_i32</a:t>
            </a:r>
            <a:r>
              <a:rPr lang="en-US" sz="1400" dirty="0">
                <a:latin typeface="Consolas"/>
              </a:rPr>
              <a:t>, </a:t>
            </a:r>
            <a:r>
              <a:rPr lang="en-US" sz="1400" dirty="0">
                <a:solidFill>
                  <a:srgbClr val="2EAEBB"/>
                </a:solidFill>
                <a:latin typeface="Consolas"/>
              </a:rPr>
              <a:t>%arg2</a:t>
            </a:r>
            <a:r>
              <a:rPr lang="en-US" sz="1400" dirty="0">
                <a:latin typeface="Consolas"/>
              </a:rPr>
              <a:t> : </a:t>
            </a:r>
            <a:r>
              <a:rPr lang="en-US" sz="1400" dirty="0">
                <a:solidFill>
                  <a:srgbClr val="2FB41D"/>
                </a:solidFill>
                <a:latin typeface="Consolas"/>
              </a:rPr>
              <a:t>index</a:t>
            </a:r>
            <a:endParaRPr lang="en-US" sz="1400" dirty="0">
              <a:solidFill>
                <a:srgbClr val="400BD9"/>
              </a:solidFill>
              <a:latin typeface="Consolas"/>
            </a:endParaRPr>
          </a:p>
          <a:p>
            <a:endParaRPr lang="en-US" sz="1400" dirty="0">
              <a:latin typeface="Consolas"/>
            </a:endParaRPr>
          </a:p>
          <a:p>
            <a:endParaRPr lang="en-US" sz="1400" dirty="0">
              <a:latin typeface="Consolas"/>
            </a:endParaRPr>
          </a:p>
          <a:p>
            <a:r>
              <a:rPr lang="en-US" sz="1400" dirty="0">
                <a:latin typeface="Consolas"/>
              </a:rPr>
              <a:t>      </a:t>
            </a:r>
            <a:r>
              <a:rPr lang="en-US" sz="1400" dirty="0">
                <a:solidFill>
                  <a:srgbClr val="C1651C"/>
                </a:solidFill>
                <a:latin typeface="Consolas"/>
              </a:rPr>
              <a:t>store</a:t>
            </a:r>
            <a:r>
              <a:rPr lang="en-US" sz="1400" dirty="0">
                <a:latin typeface="Consolas"/>
              </a:rPr>
              <a:t> </a:t>
            </a:r>
            <a:r>
              <a:rPr lang="en-US" sz="1400" dirty="0">
                <a:solidFill>
                  <a:srgbClr val="2EAEBB"/>
                </a:solidFill>
                <a:latin typeface="Consolas"/>
              </a:rPr>
              <a:t>%arg1</a:t>
            </a:r>
            <a:r>
              <a:rPr lang="en-US" sz="1400" dirty="0">
                <a:latin typeface="Consolas"/>
              </a:rPr>
              <a:t>, </a:t>
            </a:r>
            <a:r>
              <a:rPr lang="en-US" sz="1400" dirty="0">
                <a:solidFill>
                  <a:srgbClr val="2EAEBB"/>
                </a:solidFill>
                <a:latin typeface="Consolas"/>
              </a:rPr>
              <a:t>%arg0</a:t>
            </a:r>
            <a:r>
              <a:rPr lang="en-US" sz="1400" dirty="0">
                <a:latin typeface="Consolas"/>
              </a:rPr>
              <a:t>[</a:t>
            </a:r>
            <a:r>
              <a:rPr lang="en-US" sz="1400" dirty="0">
                <a:solidFill>
                  <a:srgbClr val="2EAEBB"/>
                </a:solidFill>
                <a:latin typeface="Consolas"/>
              </a:rPr>
              <a:t>%7</a:t>
            </a:r>
            <a:r>
              <a:rPr lang="en-US" sz="1400" dirty="0">
                <a:latin typeface="Consolas"/>
              </a:rPr>
              <a:t>] : </a:t>
            </a:r>
            <a:r>
              <a:rPr lang="en-US" sz="1400" dirty="0" err="1">
                <a:solidFill>
                  <a:srgbClr val="2FB41D"/>
                </a:solidFill>
                <a:latin typeface="Consolas"/>
              </a:rPr>
              <a:t>memref</a:t>
            </a:r>
            <a:r>
              <a:rPr lang="en-US" sz="1400" dirty="0">
                <a:latin typeface="Consolas"/>
              </a:rPr>
              <a:t>&lt;?x</a:t>
            </a:r>
            <a:r>
              <a:rPr lang="en-US" sz="1400" dirty="0">
                <a:solidFill>
                  <a:srgbClr val="2FB41D"/>
                </a:solidFill>
                <a:latin typeface="Consolas"/>
              </a:rPr>
              <a:t>i32</a:t>
            </a:r>
            <a:r>
              <a:rPr lang="en-US" sz="1400" dirty="0">
                <a:solidFill>
                  <a:srgbClr val="000000"/>
                </a:solidFill>
                <a:latin typeface="Consolas"/>
              </a:rPr>
              <a:t>&gt;</a:t>
            </a:r>
          </a:p>
          <a:p>
            <a:r>
              <a:rPr lang="en-US" sz="1400" dirty="0">
                <a:latin typeface="Consolas"/>
              </a:rPr>
              <a:t>    }</a:t>
            </a:r>
            <a:endParaRPr lang="en-US" sz="1400" dirty="0">
              <a:solidFill>
                <a:srgbClr val="400BD9"/>
              </a:solidFill>
              <a:latin typeface="Consolas"/>
            </a:endParaRPr>
          </a:p>
          <a:p>
            <a:r>
              <a:rPr lang="en-US" sz="1400" dirty="0">
                <a:latin typeface="Consolas"/>
              </a:rPr>
              <a:t>    </a:t>
            </a:r>
            <a:r>
              <a:rPr lang="en-US" sz="1400" dirty="0">
                <a:solidFill>
                  <a:srgbClr val="C1651C"/>
                </a:solidFill>
                <a:latin typeface="Consolas"/>
              </a:rPr>
              <a:t>return</a:t>
            </a:r>
            <a:endParaRPr lang="en-US" sz="1400" dirty="0">
              <a:solidFill>
                <a:srgbClr val="400BD9"/>
              </a:solidFill>
              <a:latin typeface="Consolas"/>
            </a:endParaRPr>
          </a:p>
          <a:p>
            <a:r>
              <a:rPr lang="en-US" sz="1400" dirty="0">
                <a:latin typeface="Consolas"/>
              </a:rPr>
              <a:t>  }</a:t>
            </a:r>
          </a:p>
        </p:txBody>
      </p:sp>
      <p:sp>
        <p:nvSpPr>
          <p:cNvPr id="12" name="Content Placeholder 2">
            <a:extLst>
              <a:ext uri="{FF2B5EF4-FFF2-40B4-BE49-F238E27FC236}">
                <a16:creationId xmlns:a16="http://schemas.microsoft.com/office/drawing/2014/main" id="{8AA02978-A7DF-439D-A1E4-22C81A46E060}"/>
              </a:ext>
            </a:extLst>
          </p:cNvPr>
          <p:cNvSpPr>
            <a:spLocks noGrp="1"/>
          </p:cNvSpPr>
          <p:nvPr>
            <p:ph idx="1"/>
          </p:nvPr>
        </p:nvSpPr>
        <p:spPr>
          <a:xfrm>
            <a:off x="7389525" y="2387361"/>
            <a:ext cx="3128319" cy="3055294"/>
          </a:xfrm>
        </p:spPr>
        <p:txBody>
          <a:bodyPr vert="horz" lIns="91440" tIns="45720" rIns="91440" bIns="45720" rtlCol="0" anchor="t">
            <a:normAutofit/>
          </a:bodyPr>
          <a:lstStyle/>
          <a:p>
            <a:pPr marL="514350" indent="-514350">
              <a:buFont typeface="+mj-lt"/>
              <a:buAutoNum type="arabicPeriod"/>
            </a:pPr>
            <a:r>
              <a:rPr lang="en-US" dirty="0">
                <a:cs typeface="Calibri"/>
              </a:rPr>
              <a:t>Mem2Reg</a:t>
            </a:r>
            <a:endParaRPr lang="en-US" sz="2800" dirty="0">
              <a:cs typeface="Calibri"/>
            </a:endParaRPr>
          </a:p>
          <a:p>
            <a:pPr marL="514350" indent="-514350">
              <a:buFont typeface="+mj-lt"/>
              <a:buAutoNum type="arabicPeriod"/>
            </a:pPr>
            <a:r>
              <a:rPr lang="en-US" dirty="0">
                <a:cs typeface="Calibri"/>
              </a:rPr>
              <a:t>Canonicalize</a:t>
            </a:r>
          </a:p>
        </p:txBody>
      </p:sp>
    </p:spTree>
    <p:extLst>
      <p:ext uri="{BB962C8B-B14F-4D97-AF65-F5344CB8AC3E}">
        <p14:creationId xmlns:p14="http://schemas.microsoft.com/office/powerpoint/2010/main" val="38403533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1DCBCE-62EB-4DB8-84A1-4152D860770E}"/>
              </a:ext>
            </a:extLst>
          </p:cNvPr>
          <p:cNvSpPr>
            <a:spLocks noGrp="1"/>
          </p:cNvSpPr>
          <p:nvPr>
            <p:ph type="title"/>
          </p:nvPr>
        </p:nvSpPr>
        <p:spPr/>
        <p:txBody>
          <a:bodyPr/>
          <a:lstStyle/>
          <a:p>
            <a:r>
              <a:rPr lang="en-US" dirty="0" err="1">
                <a:cs typeface="Calibri Light"/>
              </a:rPr>
              <a:t>Polygeist</a:t>
            </a:r>
            <a:r>
              <a:rPr lang="en-US" dirty="0">
                <a:cs typeface="Calibri Light"/>
              </a:rPr>
              <a:t> </a:t>
            </a:r>
            <a:r>
              <a:rPr lang="en-US">
                <a:cs typeface="Calibri Light"/>
              </a:rPr>
              <a:t>Raising</a:t>
            </a:r>
            <a:endParaRPr lang="en-US" dirty="0"/>
          </a:p>
        </p:txBody>
      </p:sp>
      <p:sp>
        <p:nvSpPr>
          <p:cNvPr id="4" name="Slide Number Placeholder 3">
            <a:extLst>
              <a:ext uri="{FF2B5EF4-FFF2-40B4-BE49-F238E27FC236}">
                <a16:creationId xmlns:a16="http://schemas.microsoft.com/office/drawing/2014/main" id="{9315977E-5045-45F2-AEBF-71D34BBD21BE}"/>
              </a:ext>
            </a:extLst>
          </p:cNvPr>
          <p:cNvSpPr>
            <a:spLocks noGrp="1"/>
          </p:cNvSpPr>
          <p:nvPr>
            <p:ph type="sldNum" sz="quarter" idx="12"/>
          </p:nvPr>
        </p:nvSpPr>
        <p:spPr/>
        <p:txBody>
          <a:bodyPr/>
          <a:lstStyle/>
          <a:p>
            <a:fld id="{330EA680-D336-4FF7-8B7A-9848BB0A1C32}" type="slidenum">
              <a:rPr lang="en-US" smtClean="0"/>
              <a:t>11</a:t>
            </a:fld>
            <a:endParaRPr lang="en-US"/>
          </a:p>
        </p:txBody>
      </p:sp>
      <p:sp>
        <p:nvSpPr>
          <p:cNvPr id="6" name="TextBox 5">
            <a:extLst>
              <a:ext uri="{FF2B5EF4-FFF2-40B4-BE49-F238E27FC236}">
                <a16:creationId xmlns:a16="http://schemas.microsoft.com/office/drawing/2014/main" id="{4D988CFC-3D8D-4139-8BDC-CFA57442B63F}"/>
              </a:ext>
            </a:extLst>
          </p:cNvPr>
          <p:cNvSpPr txBox="1"/>
          <p:nvPr/>
        </p:nvSpPr>
        <p:spPr>
          <a:xfrm>
            <a:off x="837576" y="1490329"/>
            <a:ext cx="5177640" cy="5047536"/>
          </a:xfrm>
          <a:prstGeom prst="rect">
            <a:avLst/>
          </a:pr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err="1">
                <a:solidFill>
                  <a:srgbClr val="C1651C"/>
                </a:solidFill>
                <a:latin typeface="Consolas"/>
              </a:rPr>
              <a:t>func</a:t>
            </a:r>
            <a:r>
              <a:rPr lang="en-US" sz="1400" dirty="0">
                <a:latin typeface="Consolas"/>
              </a:rPr>
              <a:t> </a:t>
            </a:r>
            <a:r>
              <a:rPr lang="en-US" sz="1400" dirty="0">
                <a:solidFill>
                  <a:srgbClr val="2EAEBB"/>
                </a:solidFill>
                <a:latin typeface="Consolas"/>
              </a:rPr>
              <a:t>@set</a:t>
            </a:r>
            <a:r>
              <a:rPr lang="en-US" sz="1400" dirty="0">
                <a:latin typeface="Consolas"/>
              </a:rPr>
              <a:t>(</a:t>
            </a:r>
            <a:r>
              <a:rPr lang="en-US" sz="1400" dirty="0">
                <a:solidFill>
                  <a:srgbClr val="2EAEBB"/>
                </a:solidFill>
                <a:latin typeface="Consolas"/>
              </a:rPr>
              <a:t>%arg0</a:t>
            </a:r>
            <a:r>
              <a:rPr lang="en-US" sz="1400" dirty="0">
                <a:latin typeface="Consolas"/>
              </a:rPr>
              <a:t>: </a:t>
            </a:r>
            <a:r>
              <a:rPr lang="en-US" sz="1400" dirty="0" err="1">
                <a:solidFill>
                  <a:srgbClr val="2FB41D"/>
                </a:solidFill>
                <a:latin typeface="Consolas"/>
              </a:rPr>
              <a:t>memref</a:t>
            </a:r>
            <a:r>
              <a:rPr lang="en-US" sz="1400" dirty="0">
                <a:latin typeface="Consolas"/>
              </a:rPr>
              <a:t>&lt;?x</a:t>
            </a:r>
            <a:r>
              <a:rPr lang="en-US" sz="1400" dirty="0">
                <a:solidFill>
                  <a:srgbClr val="2FB41D"/>
                </a:solidFill>
                <a:latin typeface="Consolas"/>
              </a:rPr>
              <a:t>i32</a:t>
            </a:r>
            <a:r>
              <a:rPr lang="en-US" sz="1400" dirty="0">
                <a:latin typeface="Consolas"/>
              </a:rPr>
              <a:t>&gt;, </a:t>
            </a:r>
            <a:r>
              <a:rPr lang="en-US" sz="1400" dirty="0">
                <a:solidFill>
                  <a:srgbClr val="2EAEBB"/>
                </a:solidFill>
                <a:latin typeface="Consolas"/>
              </a:rPr>
              <a:t>%arg1</a:t>
            </a:r>
            <a:r>
              <a:rPr lang="en-US" sz="1400" dirty="0">
                <a:latin typeface="Consolas"/>
              </a:rPr>
              <a:t>: </a:t>
            </a:r>
            <a:r>
              <a:rPr lang="en-US" sz="1400" dirty="0">
                <a:solidFill>
                  <a:srgbClr val="2FB41D"/>
                </a:solidFill>
                <a:latin typeface="Consolas"/>
              </a:rPr>
              <a:t>i32</a:t>
            </a:r>
            <a:r>
              <a:rPr lang="en-US" sz="1400" dirty="0">
                <a:latin typeface="Consolas"/>
              </a:rPr>
              <a:t>) {</a:t>
            </a:r>
            <a:endParaRPr lang="en-US" sz="1400" dirty="0">
              <a:solidFill>
                <a:srgbClr val="400BD9"/>
              </a:solidFill>
              <a:latin typeface="Consolas"/>
            </a:endParaRPr>
          </a:p>
          <a:p>
            <a:r>
              <a:rPr lang="en-US" sz="1400" dirty="0">
                <a:latin typeface="Consolas"/>
              </a:rPr>
              <a:t>    </a:t>
            </a:r>
            <a:r>
              <a:rPr lang="en-US" sz="1400" dirty="0">
                <a:solidFill>
                  <a:srgbClr val="2EAEBB"/>
                </a:solidFill>
                <a:latin typeface="Consolas"/>
              </a:rPr>
              <a:t>%c0</a:t>
            </a:r>
            <a:r>
              <a:rPr lang="en-US" sz="1400" dirty="0">
                <a:latin typeface="Consolas"/>
              </a:rPr>
              <a:t> = </a:t>
            </a:r>
            <a:r>
              <a:rPr lang="en-US" sz="1400" dirty="0">
                <a:solidFill>
                  <a:srgbClr val="C1651C"/>
                </a:solidFill>
                <a:latin typeface="Consolas"/>
              </a:rPr>
              <a:t>constant</a:t>
            </a:r>
            <a:r>
              <a:rPr lang="en-US" sz="1400" dirty="0">
                <a:latin typeface="Consolas"/>
              </a:rPr>
              <a:t> </a:t>
            </a:r>
            <a:r>
              <a:rPr lang="en-US" sz="1400" dirty="0">
                <a:solidFill>
                  <a:srgbClr val="B42419"/>
                </a:solidFill>
                <a:latin typeface="Consolas"/>
              </a:rPr>
              <a:t>0</a:t>
            </a:r>
            <a:r>
              <a:rPr lang="en-US" sz="1400" dirty="0">
                <a:latin typeface="Consolas"/>
              </a:rPr>
              <a:t> : </a:t>
            </a:r>
            <a:r>
              <a:rPr lang="en-US" sz="1400" dirty="0">
                <a:solidFill>
                  <a:srgbClr val="2FB41D"/>
                </a:solidFill>
                <a:latin typeface="Consolas"/>
              </a:rPr>
              <a:t>index</a:t>
            </a:r>
            <a:endParaRPr lang="en-US" sz="1400" dirty="0">
              <a:solidFill>
                <a:srgbClr val="400BD9"/>
              </a:solidFill>
              <a:latin typeface="Consolas"/>
            </a:endParaRPr>
          </a:p>
          <a:p>
            <a:r>
              <a:rPr lang="en-US" sz="1400" dirty="0">
                <a:latin typeface="Consolas"/>
              </a:rPr>
              <a:t>    </a:t>
            </a:r>
            <a:r>
              <a:rPr lang="en-US" sz="1400" dirty="0">
                <a:solidFill>
                  <a:srgbClr val="2EAEBB"/>
                </a:solidFill>
                <a:latin typeface="Consolas"/>
              </a:rPr>
              <a:t>%0</a:t>
            </a:r>
            <a:r>
              <a:rPr lang="en-US" sz="1400" dirty="0">
                <a:latin typeface="Consolas"/>
              </a:rPr>
              <a:t> = </a:t>
            </a:r>
            <a:r>
              <a:rPr lang="en-US" sz="1400" dirty="0" err="1">
                <a:latin typeface="Consolas"/>
              </a:rPr>
              <a:t>alloca</a:t>
            </a:r>
            <a:r>
              <a:rPr lang="en-US" sz="1400" dirty="0">
                <a:latin typeface="Consolas"/>
              </a:rPr>
              <a:t>() : </a:t>
            </a:r>
            <a:r>
              <a:rPr lang="en-US" sz="1400" dirty="0" err="1">
                <a:solidFill>
                  <a:srgbClr val="2FB41D"/>
                </a:solidFill>
                <a:latin typeface="Consolas"/>
              </a:rPr>
              <a:t>memref</a:t>
            </a:r>
            <a:r>
              <a:rPr lang="en-US" sz="1400" dirty="0">
                <a:latin typeface="Consolas"/>
              </a:rPr>
              <a:t>&lt;</a:t>
            </a:r>
            <a:r>
              <a:rPr lang="en-US" sz="1400" dirty="0">
                <a:solidFill>
                  <a:srgbClr val="B42419"/>
                </a:solidFill>
                <a:latin typeface="Consolas"/>
              </a:rPr>
              <a:t>1</a:t>
            </a:r>
            <a:r>
              <a:rPr lang="en-US" sz="1400" dirty="0">
                <a:latin typeface="Consolas"/>
              </a:rPr>
              <a:t>xmemref&lt;?x</a:t>
            </a:r>
            <a:r>
              <a:rPr lang="en-US" sz="1400" dirty="0">
                <a:solidFill>
                  <a:srgbClr val="2FB41D"/>
                </a:solidFill>
                <a:latin typeface="Consolas"/>
              </a:rPr>
              <a:t>i32</a:t>
            </a:r>
            <a:r>
              <a:rPr lang="en-US" sz="1400" dirty="0">
                <a:latin typeface="Consolas"/>
              </a:rPr>
              <a:t>&gt;&gt;</a:t>
            </a:r>
            <a:endParaRPr lang="en-US" sz="1400" dirty="0">
              <a:solidFill>
                <a:srgbClr val="400BD9"/>
              </a:solidFill>
              <a:latin typeface="Consolas"/>
            </a:endParaRPr>
          </a:p>
          <a:p>
            <a:r>
              <a:rPr lang="en-US" sz="1400" dirty="0">
                <a:latin typeface="Consolas"/>
              </a:rPr>
              <a:t>    </a:t>
            </a:r>
            <a:r>
              <a:rPr lang="en-US" sz="1400" dirty="0">
                <a:solidFill>
                  <a:srgbClr val="C1651C"/>
                </a:solidFill>
                <a:latin typeface="Consolas"/>
              </a:rPr>
              <a:t>store</a:t>
            </a:r>
            <a:r>
              <a:rPr lang="en-US" sz="1400" dirty="0">
                <a:latin typeface="Consolas"/>
              </a:rPr>
              <a:t> </a:t>
            </a:r>
            <a:r>
              <a:rPr lang="en-US" sz="1400" dirty="0">
                <a:solidFill>
                  <a:srgbClr val="2EAEBB"/>
                </a:solidFill>
                <a:latin typeface="Consolas"/>
              </a:rPr>
              <a:t>%arg0</a:t>
            </a:r>
            <a:r>
              <a:rPr lang="en-US" sz="1400" dirty="0">
                <a:latin typeface="Consolas"/>
              </a:rPr>
              <a:t>, </a:t>
            </a:r>
            <a:r>
              <a:rPr lang="en-US" sz="1400" dirty="0">
                <a:solidFill>
                  <a:srgbClr val="2EAEBB"/>
                </a:solidFill>
                <a:latin typeface="Consolas"/>
              </a:rPr>
              <a:t>%0</a:t>
            </a:r>
            <a:r>
              <a:rPr lang="en-US" sz="1400" dirty="0">
                <a:latin typeface="Consolas"/>
              </a:rPr>
              <a:t>[</a:t>
            </a:r>
            <a:r>
              <a:rPr lang="en-US" sz="1400" dirty="0">
                <a:solidFill>
                  <a:srgbClr val="2EAEBB"/>
                </a:solidFill>
                <a:latin typeface="Consolas"/>
              </a:rPr>
              <a:t>%c0</a:t>
            </a:r>
            <a:r>
              <a:rPr lang="en-US" sz="1400" dirty="0">
                <a:latin typeface="Consolas"/>
              </a:rPr>
              <a:t>] : </a:t>
            </a:r>
            <a:r>
              <a:rPr lang="en-US" sz="1400" dirty="0" err="1">
                <a:solidFill>
                  <a:srgbClr val="2FB41D"/>
                </a:solidFill>
                <a:latin typeface="Consolas"/>
              </a:rPr>
              <a:t>memref</a:t>
            </a:r>
            <a:r>
              <a:rPr lang="en-US" sz="1400" dirty="0">
                <a:latin typeface="Consolas"/>
              </a:rPr>
              <a:t>&lt;</a:t>
            </a:r>
            <a:r>
              <a:rPr lang="en-US" sz="1400" dirty="0">
                <a:solidFill>
                  <a:srgbClr val="B42419"/>
                </a:solidFill>
                <a:latin typeface="Consolas"/>
              </a:rPr>
              <a:t>1</a:t>
            </a:r>
            <a:r>
              <a:rPr lang="en-US" sz="1400" dirty="0">
                <a:latin typeface="Consolas"/>
              </a:rPr>
              <a:t>xmemref&lt;?x</a:t>
            </a:r>
            <a:r>
              <a:rPr lang="en-US" sz="1400" dirty="0">
                <a:solidFill>
                  <a:srgbClr val="2FB41D"/>
                </a:solidFill>
                <a:latin typeface="Consolas"/>
              </a:rPr>
              <a:t>i32</a:t>
            </a:r>
            <a:r>
              <a:rPr lang="en-US" sz="1400" dirty="0">
                <a:latin typeface="Consolas"/>
              </a:rPr>
              <a:t>&gt;&gt;</a:t>
            </a:r>
            <a:endParaRPr lang="en-US" sz="1400" dirty="0">
              <a:solidFill>
                <a:srgbClr val="400BD9"/>
              </a:solidFill>
              <a:latin typeface="Consolas"/>
            </a:endParaRPr>
          </a:p>
          <a:p>
            <a:r>
              <a:rPr lang="en-US" sz="1400" dirty="0">
                <a:latin typeface="Consolas"/>
              </a:rPr>
              <a:t>    </a:t>
            </a:r>
            <a:r>
              <a:rPr lang="en-US" sz="1400" dirty="0">
                <a:solidFill>
                  <a:srgbClr val="2EAEBB"/>
                </a:solidFill>
                <a:latin typeface="Consolas"/>
              </a:rPr>
              <a:t>%1</a:t>
            </a:r>
            <a:r>
              <a:rPr lang="en-US" sz="1400" dirty="0">
                <a:latin typeface="Consolas"/>
              </a:rPr>
              <a:t> = </a:t>
            </a:r>
            <a:r>
              <a:rPr lang="en-US" sz="1400" dirty="0" err="1">
                <a:latin typeface="Consolas"/>
              </a:rPr>
              <a:t>alloca</a:t>
            </a:r>
            <a:r>
              <a:rPr lang="en-US" sz="1400" dirty="0">
                <a:latin typeface="Consolas"/>
              </a:rPr>
              <a:t>() : </a:t>
            </a:r>
            <a:r>
              <a:rPr lang="en-US" sz="1400" dirty="0" err="1">
                <a:solidFill>
                  <a:srgbClr val="2FB41D"/>
                </a:solidFill>
                <a:latin typeface="Consolas"/>
              </a:rPr>
              <a:t>memref</a:t>
            </a:r>
            <a:r>
              <a:rPr lang="en-US" sz="1400" dirty="0">
                <a:latin typeface="Consolas"/>
              </a:rPr>
              <a:t>&lt;</a:t>
            </a:r>
            <a:r>
              <a:rPr lang="en-US" sz="1400" dirty="0">
                <a:solidFill>
                  <a:srgbClr val="B42419"/>
                </a:solidFill>
                <a:latin typeface="Consolas"/>
              </a:rPr>
              <a:t>1</a:t>
            </a:r>
            <a:r>
              <a:rPr lang="en-US" sz="1400" dirty="0">
                <a:latin typeface="Consolas"/>
              </a:rPr>
              <a:t>x</a:t>
            </a:r>
            <a:r>
              <a:rPr lang="en-US" sz="1400" dirty="0">
                <a:solidFill>
                  <a:srgbClr val="2FB41D"/>
                </a:solidFill>
                <a:latin typeface="Consolas"/>
              </a:rPr>
              <a:t>i32</a:t>
            </a:r>
            <a:r>
              <a:rPr lang="en-US" sz="1400" dirty="0">
                <a:latin typeface="Consolas"/>
              </a:rPr>
              <a:t>&gt;</a:t>
            </a:r>
            <a:endParaRPr lang="en-US" sz="1400" dirty="0">
              <a:solidFill>
                <a:srgbClr val="400BD9"/>
              </a:solidFill>
              <a:latin typeface="Consolas"/>
            </a:endParaRPr>
          </a:p>
          <a:p>
            <a:r>
              <a:rPr lang="en-US" sz="1400" dirty="0">
                <a:latin typeface="Consolas"/>
              </a:rPr>
              <a:t>    </a:t>
            </a:r>
            <a:r>
              <a:rPr lang="en-US" sz="1400" dirty="0">
                <a:solidFill>
                  <a:srgbClr val="C1651C"/>
                </a:solidFill>
                <a:latin typeface="Consolas"/>
              </a:rPr>
              <a:t>store</a:t>
            </a:r>
            <a:r>
              <a:rPr lang="en-US" sz="1400" dirty="0">
                <a:latin typeface="Consolas"/>
              </a:rPr>
              <a:t> </a:t>
            </a:r>
            <a:r>
              <a:rPr lang="en-US" sz="1400" dirty="0">
                <a:solidFill>
                  <a:srgbClr val="2EAEBB"/>
                </a:solidFill>
                <a:latin typeface="Consolas"/>
              </a:rPr>
              <a:t>%arg1</a:t>
            </a:r>
            <a:r>
              <a:rPr lang="en-US" sz="1400" dirty="0">
                <a:latin typeface="Consolas"/>
              </a:rPr>
              <a:t>, </a:t>
            </a:r>
            <a:r>
              <a:rPr lang="en-US" sz="1400" dirty="0">
                <a:solidFill>
                  <a:srgbClr val="2EAEBB"/>
                </a:solidFill>
                <a:latin typeface="Consolas"/>
              </a:rPr>
              <a:t>%1</a:t>
            </a:r>
            <a:r>
              <a:rPr lang="en-US" sz="1400" dirty="0">
                <a:latin typeface="Consolas"/>
              </a:rPr>
              <a:t>[</a:t>
            </a:r>
            <a:r>
              <a:rPr lang="en-US" sz="1400" dirty="0">
                <a:solidFill>
                  <a:srgbClr val="2EAEBB"/>
                </a:solidFill>
                <a:latin typeface="Consolas"/>
              </a:rPr>
              <a:t>%c0</a:t>
            </a:r>
            <a:r>
              <a:rPr lang="en-US" sz="1400" dirty="0">
                <a:latin typeface="Consolas"/>
              </a:rPr>
              <a:t>] : </a:t>
            </a:r>
            <a:r>
              <a:rPr lang="en-US" sz="1400" dirty="0" err="1">
                <a:solidFill>
                  <a:srgbClr val="2FB41D"/>
                </a:solidFill>
                <a:latin typeface="Consolas"/>
              </a:rPr>
              <a:t>memref</a:t>
            </a:r>
            <a:r>
              <a:rPr lang="en-US" sz="1400" dirty="0">
                <a:latin typeface="Consolas"/>
              </a:rPr>
              <a:t>&lt;</a:t>
            </a:r>
            <a:r>
              <a:rPr lang="en-US" sz="1400" dirty="0">
                <a:solidFill>
                  <a:srgbClr val="B42419"/>
                </a:solidFill>
                <a:latin typeface="Consolas"/>
              </a:rPr>
              <a:t>1</a:t>
            </a:r>
            <a:r>
              <a:rPr lang="en-US" sz="1400" dirty="0">
                <a:latin typeface="Consolas"/>
              </a:rPr>
              <a:t>x</a:t>
            </a:r>
            <a:r>
              <a:rPr lang="en-US" sz="1400" dirty="0">
                <a:solidFill>
                  <a:srgbClr val="2FB41D"/>
                </a:solidFill>
                <a:latin typeface="Consolas"/>
              </a:rPr>
              <a:t>i32</a:t>
            </a:r>
            <a:r>
              <a:rPr lang="en-US" sz="1400" dirty="0">
                <a:latin typeface="Consolas"/>
              </a:rPr>
              <a:t>&gt;</a:t>
            </a:r>
            <a:endParaRPr lang="en-US" sz="1400" dirty="0">
              <a:solidFill>
                <a:srgbClr val="400BD9"/>
              </a:solidFill>
              <a:latin typeface="Consolas"/>
            </a:endParaRPr>
          </a:p>
          <a:p>
            <a:r>
              <a:rPr lang="en-US" sz="1400" dirty="0">
                <a:latin typeface="Consolas"/>
              </a:rPr>
              <a:t>    </a:t>
            </a:r>
            <a:r>
              <a:rPr lang="en-US" sz="1400" dirty="0">
                <a:solidFill>
                  <a:srgbClr val="2EAEBB"/>
                </a:solidFill>
                <a:latin typeface="Consolas"/>
              </a:rPr>
              <a:t>%c0_i32</a:t>
            </a:r>
            <a:r>
              <a:rPr lang="en-US" sz="1400" dirty="0">
                <a:latin typeface="Consolas"/>
              </a:rPr>
              <a:t> = </a:t>
            </a:r>
            <a:r>
              <a:rPr lang="en-US" sz="1400" dirty="0">
                <a:solidFill>
                  <a:srgbClr val="C1651C"/>
                </a:solidFill>
                <a:latin typeface="Consolas"/>
              </a:rPr>
              <a:t>constant</a:t>
            </a:r>
            <a:r>
              <a:rPr lang="en-US" sz="1400" dirty="0">
                <a:latin typeface="Consolas"/>
              </a:rPr>
              <a:t> </a:t>
            </a:r>
            <a:r>
              <a:rPr lang="en-US" sz="1400" dirty="0">
                <a:solidFill>
                  <a:srgbClr val="B42419"/>
                </a:solidFill>
                <a:latin typeface="Consolas"/>
              </a:rPr>
              <a:t>0</a:t>
            </a:r>
            <a:r>
              <a:rPr lang="en-US" sz="1400" dirty="0">
                <a:latin typeface="Consolas"/>
              </a:rPr>
              <a:t> : </a:t>
            </a:r>
            <a:r>
              <a:rPr lang="en-US" sz="1400" dirty="0">
                <a:solidFill>
                  <a:srgbClr val="2FB41D"/>
                </a:solidFill>
                <a:latin typeface="Consolas"/>
              </a:rPr>
              <a:t>i32</a:t>
            </a:r>
            <a:endParaRPr lang="en-US" sz="1400" dirty="0">
              <a:solidFill>
                <a:srgbClr val="400BD9"/>
              </a:solidFill>
              <a:latin typeface="Consolas"/>
            </a:endParaRPr>
          </a:p>
          <a:p>
            <a:r>
              <a:rPr lang="en-US" sz="1400" dirty="0">
                <a:latin typeface="Consolas"/>
              </a:rPr>
              <a:t>    </a:t>
            </a:r>
            <a:r>
              <a:rPr lang="en-US" sz="1400" dirty="0">
                <a:solidFill>
                  <a:srgbClr val="2EAEBB"/>
                </a:solidFill>
                <a:latin typeface="Consolas"/>
              </a:rPr>
              <a:t>%c10_i32</a:t>
            </a:r>
            <a:r>
              <a:rPr lang="en-US" sz="1400" dirty="0">
                <a:latin typeface="Consolas"/>
              </a:rPr>
              <a:t> = </a:t>
            </a:r>
            <a:r>
              <a:rPr lang="en-US" sz="1400" dirty="0">
                <a:solidFill>
                  <a:srgbClr val="C1651C"/>
                </a:solidFill>
                <a:latin typeface="Consolas"/>
              </a:rPr>
              <a:t>constant</a:t>
            </a:r>
            <a:r>
              <a:rPr lang="en-US" sz="1400" dirty="0">
                <a:latin typeface="Consolas"/>
              </a:rPr>
              <a:t> </a:t>
            </a:r>
            <a:r>
              <a:rPr lang="en-US" sz="1400" dirty="0">
                <a:solidFill>
                  <a:srgbClr val="B42419"/>
                </a:solidFill>
                <a:latin typeface="Consolas"/>
              </a:rPr>
              <a:t>10</a:t>
            </a:r>
            <a:r>
              <a:rPr lang="en-US" sz="1400" dirty="0">
                <a:latin typeface="Consolas"/>
              </a:rPr>
              <a:t> : </a:t>
            </a:r>
            <a:r>
              <a:rPr lang="en-US" sz="1400" dirty="0">
                <a:solidFill>
                  <a:srgbClr val="2FB41D"/>
                </a:solidFill>
                <a:latin typeface="Consolas"/>
              </a:rPr>
              <a:t>i32</a:t>
            </a:r>
            <a:endParaRPr lang="en-US" sz="1400" dirty="0">
              <a:solidFill>
                <a:srgbClr val="400BD9"/>
              </a:solidFill>
              <a:latin typeface="Consolas"/>
            </a:endParaRPr>
          </a:p>
          <a:p>
            <a:r>
              <a:rPr lang="en-US" sz="1400" dirty="0">
                <a:latin typeface="Consolas"/>
              </a:rPr>
              <a:t>    </a:t>
            </a:r>
            <a:r>
              <a:rPr lang="en-US" sz="1400" dirty="0">
                <a:solidFill>
                  <a:srgbClr val="2EAEBB"/>
                </a:solidFill>
                <a:latin typeface="Consolas"/>
              </a:rPr>
              <a:t>%2</a:t>
            </a:r>
            <a:r>
              <a:rPr lang="en-US" sz="1400" dirty="0">
                <a:latin typeface="Consolas"/>
              </a:rPr>
              <a:t> = </a:t>
            </a:r>
            <a:r>
              <a:rPr lang="en-US" sz="1400" dirty="0" err="1">
                <a:latin typeface="Consolas"/>
              </a:rPr>
              <a:t>index_cast</a:t>
            </a:r>
            <a:r>
              <a:rPr lang="en-US" sz="1400" dirty="0">
                <a:latin typeface="Consolas"/>
              </a:rPr>
              <a:t> </a:t>
            </a:r>
            <a:r>
              <a:rPr lang="en-US" sz="1400" dirty="0">
                <a:solidFill>
                  <a:srgbClr val="2EAEBB"/>
                </a:solidFill>
                <a:latin typeface="Consolas"/>
              </a:rPr>
              <a:t>%c10_i32</a:t>
            </a:r>
            <a:r>
              <a:rPr lang="en-US" sz="1400" dirty="0">
                <a:latin typeface="Consolas"/>
              </a:rPr>
              <a:t> : </a:t>
            </a:r>
            <a:r>
              <a:rPr lang="en-US" sz="1400" dirty="0">
                <a:solidFill>
                  <a:srgbClr val="2FB41D"/>
                </a:solidFill>
                <a:latin typeface="Consolas"/>
              </a:rPr>
              <a:t>i32</a:t>
            </a:r>
            <a:r>
              <a:rPr lang="en-US" sz="1400" dirty="0">
                <a:latin typeface="Consolas"/>
              </a:rPr>
              <a:t> </a:t>
            </a:r>
            <a:r>
              <a:rPr lang="en-US" sz="1400" dirty="0">
                <a:solidFill>
                  <a:srgbClr val="C1651C"/>
                </a:solidFill>
                <a:latin typeface="Consolas"/>
              </a:rPr>
              <a:t>to</a:t>
            </a:r>
            <a:r>
              <a:rPr lang="en-US" sz="1400" dirty="0">
                <a:latin typeface="Consolas"/>
              </a:rPr>
              <a:t> </a:t>
            </a:r>
            <a:r>
              <a:rPr lang="en-US" sz="1400" dirty="0">
                <a:solidFill>
                  <a:srgbClr val="2FB41D"/>
                </a:solidFill>
                <a:latin typeface="Consolas"/>
              </a:rPr>
              <a:t>index</a:t>
            </a:r>
            <a:endParaRPr lang="en-US" sz="1400" dirty="0">
              <a:solidFill>
                <a:srgbClr val="400BD9"/>
              </a:solidFill>
              <a:latin typeface="Consolas"/>
            </a:endParaRPr>
          </a:p>
          <a:p>
            <a:r>
              <a:rPr lang="en-US" sz="1400" dirty="0">
                <a:latin typeface="Consolas"/>
              </a:rPr>
              <a:t>    </a:t>
            </a:r>
            <a:r>
              <a:rPr lang="en-US" sz="1400" dirty="0" err="1">
                <a:solidFill>
                  <a:srgbClr val="C1651C"/>
                </a:solidFill>
                <a:latin typeface="Consolas"/>
              </a:rPr>
              <a:t>scf.for</a:t>
            </a:r>
            <a:r>
              <a:rPr lang="en-US" sz="1400" dirty="0">
                <a:latin typeface="Consolas"/>
              </a:rPr>
              <a:t> </a:t>
            </a:r>
            <a:r>
              <a:rPr lang="en-US" sz="1400" dirty="0">
                <a:solidFill>
                  <a:srgbClr val="2EAEBB"/>
                </a:solidFill>
                <a:latin typeface="Consolas"/>
              </a:rPr>
              <a:t>%arg2</a:t>
            </a:r>
            <a:r>
              <a:rPr lang="en-US" sz="1400" dirty="0">
                <a:latin typeface="Consolas"/>
              </a:rPr>
              <a:t> = </a:t>
            </a:r>
            <a:r>
              <a:rPr lang="en-US" sz="1400" dirty="0">
                <a:solidFill>
                  <a:srgbClr val="2EAEBB"/>
                </a:solidFill>
                <a:latin typeface="Consolas"/>
              </a:rPr>
              <a:t>%c0_i32</a:t>
            </a:r>
            <a:r>
              <a:rPr lang="en-US" sz="1400" dirty="0">
                <a:latin typeface="Consolas"/>
              </a:rPr>
              <a:t> </a:t>
            </a:r>
            <a:r>
              <a:rPr lang="en-US" sz="1400" dirty="0">
                <a:solidFill>
                  <a:srgbClr val="C1651C"/>
                </a:solidFill>
                <a:latin typeface="Consolas"/>
              </a:rPr>
              <a:t>to</a:t>
            </a:r>
            <a:r>
              <a:rPr lang="en-US" sz="1400" dirty="0">
                <a:latin typeface="Consolas"/>
              </a:rPr>
              <a:t> </a:t>
            </a:r>
            <a:r>
              <a:rPr lang="en-US" sz="1400" dirty="0">
                <a:solidFill>
                  <a:srgbClr val="2EAEBB"/>
                </a:solidFill>
                <a:latin typeface="Consolas"/>
              </a:rPr>
              <a:t>%2</a:t>
            </a:r>
            <a:r>
              <a:rPr lang="en-US" sz="1400" dirty="0">
                <a:latin typeface="Consolas"/>
              </a:rPr>
              <a:t> {</a:t>
            </a:r>
            <a:endParaRPr lang="en-US" sz="1400" dirty="0">
              <a:solidFill>
                <a:srgbClr val="400BD9"/>
              </a:solidFill>
              <a:latin typeface="Consolas"/>
            </a:endParaRPr>
          </a:p>
          <a:p>
            <a:r>
              <a:rPr lang="en-US" sz="1400" dirty="0">
                <a:latin typeface="Consolas"/>
              </a:rPr>
              <a:t>      </a:t>
            </a:r>
            <a:r>
              <a:rPr lang="en-US" sz="1400" dirty="0">
                <a:solidFill>
                  <a:srgbClr val="2EAEBB"/>
                </a:solidFill>
                <a:latin typeface="Consolas"/>
              </a:rPr>
              <a:t>%3</a:t>
            </a:r>
            <a:r>
              <a:rPr lang="en-US" sz="1400" dirty="0">
                <a:latin typeface="Consolas"/>
              </a:rPr>
              <a:t> = </a:t>
            </a:r>
            <a:r>
              <a:rPr lang="en-US" sz="1400" dirty="0" err="1">
                <a:latin typeface="Consolas"/>
              </a:rPr>
              <a:t>index_cast</a:t>
            </a:r>
            <a:r>
              <a:rPr lang="en-US" sz="1400" dirty="0">
                <a:latin typeface="Consolas"/>
              </a:rPr>
              <a:t> </a:t>
            </a:r>
            <a:r>
              <a:rPr lang="en-US" sz="1400" dirty="0">
                <a:solidFill>
                  <a:srgbClr val="2EAEBB"/>
                </a:solidFill>
                <a:latin typeface="Consolas"/>
              </a:rPr>
              <a:t>%arg2</a:t>
            </a:r>
            <a:r>
              <a:rPr lang="en-US" sz="1400" dirty="0">
                <a:latin typeface="Consolas"/>
              </a:rPr>
              <a:t> : </a:t>
            </a:r>
            <a:r>
              <a:rPr lang="en-US" sz="1400" dirty="0">
                <a:solidFill>
                  <a:srgbClr val="2FB41D"/>
                </a:solidFill>
                <a:latin typeface="Consolas"/>
              </a:rPr>
              <a:t>index</a:t>
            </a:r>
            <a:r>
              <a:rPr lang="en-US" sz="1400" dirty="0">
                <a:latin typeface="Consolas"/>
              </a:rPr>
              <a:t> </a:t>
            </a:r>
            <a:r>
              <a:rPr lang="en-US" sz="1400" dirty="0">
                <a:solidFill>
                  <a:srgbClr val="C1651C"/>
                </a:solidFill>
                <a:latin typeface="Consolas"/>
              </a:rPr>
              <a:t>to</a:t>
            </a:r>
            <a:r>
              <a:rPr lang="en-US" sz="1400" dirty="0">
                <a:latin typeface="Consolas"/>
              </a:rPr>
              <a:t> </a:t>
            </a:r>
            <a:r>
              <a:rPr lang="en-US" sz="1400" dirty="0">
                <a:solidFill>
                  <a:srgbClr val="2FB41D"/>
                </a:solidFill>
                <a:latin typeface="Consolas"/>
              </a:rPr>
              <a:t>i32</a:t>
            </a:r>
            <a:endParaRPr lang="en-US" sz="1400" dirty="0">
              <a:solidFill>
                <a:srgbClr val="400BD9"/>
              </a:solidFill>
              <a:latin typeface="Consolas"/>
            </a:endParaRPr>
          </a:p>
          <a:p>
            <a:r>
              <a:rPr lang="en-US" sz="1400" dirty="0">
                <a:latin typeface="Consolas"/>
              </a:rPr>
              <a:t>      </a:t>
            </a:r>
            <a:r>
              <a:rPr lang="en-US" sz="1400" dirty="0">
                <a:solidFill>
                  <a:srgbClr val="2EAEBB"/>
                </a:solidFill>
                <a:latin typeface="Consolas"/>
              </a:rPr>
              <a:t>%4</a:t>
            </a:r>
            <a:r>
              <a:rPr lang="en-US" sz="1400" dirty="0">
                <a:latin typeface="Consolas"/>
              </a:rPr>
              <a:t> = </a:t>
            </a:r>
            <a:r>
              <a:rPr lang="en-US" sz="1400" dirty="0" err="1">
                <a:latin typeface="Consolas"/>
              </a:rPr>
              <a:t>alloca</a:t>
            </a:r>
            <a:r>
              <a:rPr lang="en-US" sz="1400" dirty="0">
                <a:latin typeface="Consolas"/>
              </a:rPr>
              <a:t>() : </a:t>
            </a:r>
            <a:r>
              <a:rPr lang="en-US" sz="1400" dirty="0" err="1">
                <a:solidFill>
                  <a:srgbClr val="2FB41D"/>
                </a:solidFill>
                <a:latin typeface="Consolas"/>
              </a:rPr>
              <a:t>memref</a:t>
            </a:r>
            <a:r>
              <a:rPr lang="en-US" sz="1400" dirty="0">
                <a:latin typeface="Consolas"/>
              </a:rPr>
              <a:t>&lt;</a:t>
            </a:r>
            <a:r>
              <a:rPr lang="en-US" sz="1400" dirty="0">
                <a:solidFill>
                  <a:srgbClr val="B42419"/>
                </a:solidFill>
                <a:latin typeface="Consolas"/>
              </a:rPr>
              <a:t>1</a:t>
            </a:r>
            <a:r>
              <a:rPr lang="en-US" sz="1400" dirty="0">
                <a:latin typeface="Consolas"/>
              </a:rPr>
              <a:t>x</a:t>
            </a:r>
            <a:r>
              <a:rPr lang="en-US" sz="1400" dirty="0">
                <a:solidFill>
                  <a:srgbClr val="2FB41D"/>
                </a:solidFill>
                <a:latin typeface="Consolas"/>
              </a:rPr>
              <a:t>i32</a:t>
            </a:r>
            <a:r>
              <a:rPr lang="en-US" sz="1400" dirty="0">
                <a:latin typeface="Consolas"/>
              </a:rPr>
              <a:t>&gt;</a:t>
            </a:r>
            <a:endParaRPr lang="en-US" sz="1400" dirty="0">
              <a:solidFill>
                <a:srgbClr val="400BD9"/>
              </a:solidFill>
              <a:latin typeface="Consolas"/>
            </a:endParaRPr>
          </a:p>
          <a:p>
            <a:r>
              <a:rPr lang="en-US" sz="1400" dirty="0">
                <a:latin typeface="Consolas"/>
              </a:rPr>
              <a:t>      </a:t>
            </a:r>
            <a:r>
              <a:rPr lang="en-US" sz="1400" dirty="0">
                <a:solidFill>
                  <a:srgbClr val="C1651C"/>
                </a:solidFill>
                <a:latin typeface="Consolas"/>
              </a:rPr>
              <a:t>store</a:t>
            </a:r>
            <a:r>
              <a:rPr lang="en-US" sz="1400" dirty="0">
                <a:latin typeface="Consolas"/>
              </a:rPr>
              <a:t> </a:t>
            </a:r>
            <a:r>
              <a:rPr lang="en-US" sz="1400" dirty="0">
                <a:solidFill>
                  <a:srgbClr val="2EAEBB"/>
                </a:solidFill>
                <a:latin typeface="Consolas"/>
              </a:rPr>
              <a:t>%3</a:t>
            </a:r>
            <a:r>
              <a:rPr lang="en-US" sz="1400" dirty="0">
                <a:latin typeface="Consolas"/>
              </a:rPr>
              <a:t>, </a:t>
            </a:r>
            <a:r>
              <a:rPr lang="en-US" sz="1400" dirty="0">
                <a:solidFill>
                  <a:srgbClr val="2EAEBB"/>
                </a:solidFill>
                <a:latin typeface="Consolas"/>
              </a:rPr>
              <a:t>%4</a:t>
            </a:r>
            <a:r>
              <a:rPr lang="en-US" sz="1400" dirty="0">
                <a:latin typeface="Consolas"/>
              </a:rPr>
              <a:t>[</a:t>
            </a:r>
            <a:r>
              <a:rPr lang="en-US" sz="1400" dirty="0">
                <a:solidFill>
                  <a:srgbClr val="2EAEBB"/>
                </a:solidFill>
                <a:latin typeface="Consolas"/>
              </a:rPr>
              <a:t>%c0</a:t>
            </a:r>
            <a:r>
              <a:rPr lang="en-US" sz="1400" dirty="0">
                <a:latin typeface="Consolas"/>
              </a:rPr>
              <a:t>] : </a:t>
            </a:r>
            <a:r>
              <a:rPr lang="en-US" sz="1400" dirty="0" err="1">
                <a:solidFill>
                  <a:srgbClr val="2FB41D"/>
                </a:solidFill>
                <a:latin typeface="Consolas"/>
              </a:rPr>
              <a:t>memref</a:t>
            </a:r>
            <a:r>
              <a:rPr lang="en-US" sz="1400" dirty="0">
                <a:latin typeface="Consolas"/>
              </a:rPr>
              <a:t>&lt;</a:t>
            </a:r>
            <a:r>
              <a:rPr lang="en-US" sz="1400" dirty="0">
                <a:solidFill>
                  <a:srgbClr val="B42419"/>
                </a:solidFill>
                <a:latin typeface="Consolas"/>
              </a:rPr>
              <a:t>1</a:t>
            </a:r>
            <a:r>
              <a:rPr lang="en-US" sz="1400" dirty="0">
                <a:latin typeface="Consolas"/>
              </a:rPr>
              <a:t>x</a:t>
            </a:r>
            <a:r>
              <a:rPr lang="en-US" sz="1400" dirty="0">
                <a:solidFill>
                  <a:srgbClr val="2FB41D"/>
                </a:solidFill>
                <a:latin typeface="Consolas"/>
              </a:rPr>
              <a:t>i32</a:t>
            </a:r>
            <a:r>
              <a:rPr lang="en-US" sz="1400" dirty="0">
                <a:latin typeface="Consolas"/>
              </a:rPr>
              <a:t>&gt;</a:t>
            </a:r>
            <a:endParaRPr lang="en-US" sz="1400" dirty="0">
              <a:solidFill>
                <a:srgbClr val="400BD9"/>
              </a:solidFill>
              <a:latin typeface="Consolas"/>
            </a:endParaRPr>
          </a:p>
          <a:p>
            <a:r>
              <a:rPr lang="en-US" sz="1400" dirty="0">
                <a:latin typeface="Consolas"/>
              </a:rPr>
              <a:t>      </a:t>
            </a:r>
            <a:r>
              <a:rPr lang="en-US" sz="1400" dirty="0">
                <a:solidFill>
                  <a:srgbClr val="2EAEBB"/>
                </a:solidFill>
                <a:latin typeface="Consolas"/>
              </a:rPr>
              <a:t>%5</a:t>
            </a:r>
            <a:r>
              <a:rPr lang="en-US" sz="1400" dirty="0">
                <a:latin typeface="Consolas"/>
              </a:rPr>
              <a:t> = </a:t>
            </a:r>
            <a:r>
              <a:rPr lang="en-US" sz="1400" dirty="0">
                <a:solidFill>
                  <a:srgbClr val="C1651C"/>
                </a:solidFill>
                <a:latin typeface="Consolas"/>
              </a:rPr>
              <a:t>load</a:t>
            </a:r>
            <a:r>
              <a:rPr lang="en-US" sz="1400" dirty="0">
                <a:latin typeface="Consolas"/>
              </a:rPr>
              <a:t> </a:t>
            </a:r>
            <a:r>
              <a:rPr lang="en-US" sz="1400" dirty="0">
                <a:solidFill>
                  <a:srgbClr val="2EAEBB"/>
                </a:solidFill>
                <a:latin typeface="Consolas"/>
              </a:rPr>
              <a:t>%0</a:t>
            </a:r>
            <a:r>
              <a:rPr lang="en-US" sz="1400" dirty="0">
                <a:latin typeface="Consolas"/>
              </a:rPr>
              <a:t>[</a:t>
            </a:r>
            <a:r>
              <a:rPr lang="en-US" sz="1400" dirty="0">
                <a:solidFill>
                  <a:srgbClr val="2EAEBB"/>
                </a:solidFill>
                <a:latin typeface="Consolas"/>
              </a:rPr>
              <a:t>%c0</a:t>
            </a:r>
            <a:r>
              <a:rPr lang="en-US" sz="1400" dirty="0">
                <a:latin typeface="Consolas"/>
              </a:rPr>
              <a:t>] : </a:t>
            </a:r>
            <a:r>
              <a:rPr lang="en-US" sz="1400" dirty="0" err="1">
                <a:solidFill>
                  <a:srgbClr val="2FB41D"/>
                </a:solidFill>
                <a:latin typeface="Consolas"/>
              </a:rPr>
              <a:t>memref</a:t>
            </a:r>
            <a:r>
              <a:rPr lang="en-US" sz="1400" dirty="0">
                <a:latin typeface="Consolas"/>
              </a:rPr>
              <a:t>&lt;</a:t>
            </a:r>
            <a:r>
              <a:rPr lang="en-US" sz="1400" dirty="0">
                <a:solidFill>
                  <a:srgbClr val="B42419"/>
                </a:solidFill>
                <a:latin typeface="Consolas"/>
              </a:rPr>
              <a:t>1</a:t>
            </a:r>
            <a:r>
              <a:rPr lang="en-US" sz="1400" dirty="0">
                <a:latin typeface="Consolas"/>
              </a:rPr>
              <a:t>xmemref&lt;?x</a:t>
            </a:r>
            <a:r>
              <a:rPr lang="en-US" sz="1400" dirty="0">
                <a:solidFill>
                  <a:srgbClr val="2FB41D"/>
                </a:solidFill>
                <a:latin typeface="Consolas"/>
              </a:rPr>
              <a:t>i32</a:t>
            </a:r>
            <a:r>
              <a:rPr lang="en-US" sz="1400" dirty="0">
                <a:latin typeface="Consolas"/>
              </a:rPr>
              <a:t>&gt;&gt;</a:t>
            </a:r>
            <a:endParaRPr lang="en-US" sz="1400" dirty="0">
              <a:solidFill>
                <a:srgbClr val="400BD9"/>
              </a:solidFill>
              <a:latin typeface="Consolas"/>
            </a:endParaRPr>
          </a:p>
          <a:p>
            <a:r>
              <a:rPr lang="en-US" sz="1400" dirty="0">
                <a:latin typeface="Consolas"/>
              </a:rPr>
              <a:t>      </a:t>
            </a:r>
            <a:r>
              <a:rPr lang="en-US" sz="1400" dirty="0">
                <a:solidFill>
                  <a:srgbClr val="2EAEBB"/>
                </a:solidFill>
                <a:latin typeface="Consolas"/>
              </a:rPr>
              <a:t>%c2_i32</a:t>
            </a:r>
            <a:r>
              <a:rPr lang="en-US" sz="1400" dirty="0">
                <a:latin typeface="Consolas"/>
              </a:rPr>
              <a:t> = </a:t>
            </a:r>
            <a:r>
              <a:rPr lang="en-US" sz="1400" dirty="0">
                <a:solidFill>
                  <a:srgbClr val="C1651C"/>
                </a:solidFill>
                <a:latin typeface="Consolas"/>
              </a:rPr>
              <a:t>constant</a:t>
            </a:r>
            <a:r>
              <a:rPr lang="en-US" sz="1400" dirty="0">
                <a:latin typeface="Consolas"/>
              </a:rPr>
              <a:t> </a:t>
            </a:r>
            <a:r>
              <a:rPr lang="en-US" sz="1400" dirty="0">
                <a:solidFill>
                  <a:srgbClr val="B42419"/>
                </a:solidFill>
                <a:latin typeface="Consolas"/>
              </a:rPr>
              <a:t>2</a:t>
            </a:r>
            <a:r>
              <a:rPr lang="en-US" sz="1400" dirty="0">
                <a:latin typeface="Consolas"/>
              </a:rPr>
              <a:t> : </a:t>
            </a:r>
            <a:r>
              <a:rPr lang="en-US" sz="1400" dirty="0">
                <a:solidFill>
                  <a:srgbClr val="2FB41D"/>
                </a:solidFill>
                <a:latin typeface="Consolas"/>
              </a:rPr>
              <a:t>i32</a:t>
            </a:r>
            <a:endParaRPr lang="en-US" sz="1400" dirty="0">
              <a:solidFill>
                <a:srgbClr val="400BD9"/>
              </a:solidFill>
              <a:latin typeface="Consolas"/>
            </a:endParaRPr>
          </a:p>
          <a:p>
            <a:r>
              <a:rPr lang="en-US" sz="1400" dirty="0">
                <a:latin typeface="Consolas"/>
              </a:rPr>
              <a:t>      </a:t>
            </a:r>
            <a:r>
              <a:rPr lang="en-US" sz="1400" dirty="0">
                <a:solidFill>
                  <a:srgbClr val="2EAEBB"/>
                </a:solidFill>
                <a:latin typeface="Consolas"/>
              </a:rPr>
              <a:t>%6</a:t>
            </a:r>
            <a:r>
              <a:rPr lang="en-US" sz="1400" dirty="0">
                <a:latin typeface="Consolas"/>
              </a:rPr>
              <a:t> = </a:t>
            </a:r>
            <a:r>
              <a:rPr lang="en-US" sz="1400" dirty="0">
                <a:solidFill>
                  <a:srgbClr val="C1651C"/>
                </a:solidFill>
                <a:latin typeface="Consolas"/>
              </a:rPr>
              <a:t>load</a:t>
            </a:r>
            <a:r>
              <a:rPr lang="en-US" sz="1400" dirty="0">
                <a:latin typeface="Consolas"/>
              </a:rPr>
              <a:t> </a:t>
            </a:r>
            <a:r>
              <a:rPr lang="en-US" sz="1400" dirty="0">
                <a:solidFill>
                  <a:srgbClr val="2EAEBB"/>
                </a:solidFill>
                <a:latin typeface="Consolas"/>
              </a:rPr>
              <a:t>%4</a:t>
            </a:r>
            <a:r>
              <a:rPr lang="en-US" sz="1400" dirty="0">
                <a:latin typeface="Consolas"/>
              </a:rPr>
              <a:t>[</a:t>
            </a:r>
            <a:r>
              <a:rPr lang="en-US" sz="1400" dirty="0">
                <a:solidFill>
                  <a:srgbClr val="2EAEBB"/>
                </a:solidFill>
                <a:latin typeface="Consolas"/>
              </a:rPr>
              <a:t>%c0</a:t>
            </a:r>
            <a:r>
              <a:rPr lang="en-US" sz="1400" dirty="0">
                <a:latin typeface="Consolas"/>
              </a:rPr>
              <a:t>] : </a:t>
            </a:r>
            <a:r>
              <a:rPr lang="en-US" sz="1400" dirty="0" err="1">
                <a:solidFill>
                  <a:srgbClr val="2FB41D"/>
                </a:solidFill>
                <a:latin typeface="Consolas"/>
              </a:rPr>
              <a:t>memref</a:t>
            </a:r>
            <a:r>
              <a:rPr lang="en-US" sz="1400" dirty="0">
                <a:latin typeface="Consolas"/>
              </a:rPr>
              <a:t>&lt;</a:t>
            </a:r>
            <a:r>
              <a:rPr lang="en-US" sz="1400" dirty="0">
                <a:solidFill>
                  <a:srgbClr val="B42419"/>
                </a:solidFill>
                <a:latin typeface="Consolas"/>
              </a:rPr>
              <a:t>1</a:t>
            </a:r>
            <a:r>
              <a:rPr lang="en-US" sz="1400" dirty="0">
                <a:latin typeface="Consolas"/>
              </a:rPr>
              <a:t>x</a:t>
            </a:r>
            <a:r>
              <a:rPr lang="en-US" sz="1400" dirty="0">
                <a:solidFill>
                  <a:srgbClr val="2FB41D"/>
                </a:solidFill>
                <a:latin typeface="Consolas"/>
              </a:rPr>
              <a:t>i32</a:t>
            </a:r>
            <a:r>
              <a:rPr lang="en-US" sz="1400" dirty="0">
                <a:latin typeface="Consolas"/>
              </a:rPr>
              <a:t>&gt;</a:t>
            </a:r>
            <a:endParaRPr lang="en-US" sz="1400" dirty="0">
              <a:solidFill>
                <a:srgbClr val="400BD9"/>
              </a:solidFill>
              <a:latin typeface="Consolas"/>
            </a:endParaRPr>
          </a:p>
          <a:p>
            <a:r>
              <a:rPr lang="en-US" sz="1400" dirty="0">
                <a:latin typeface="Consolas"/>
              </a:rPr>
              <a:t>      </a:t>
            </a:r>
            <a:r>
              <a:rPr lang="en-US" sz="1400" dirty="0">
                <a:solidFill>
                  <a:srgbClr val="2EAEBB"/>
                </a:solidFill>
                <a:latin typeface="Consolas"/>
              </a:rPr>
              <a:t>%7</a:t>
            </a:r>
            <a:r>
              <a:rPr lang="en-US" sz="1400" dirty="0">
                <a:latin typeface="Consolas"/>
              </a:rPr>
              <a:t> = </a:t>
            </a:r>
            <a:r>
              <a:rPr lang="en-US" sz="1400" dirty="0" err="1">
                <a:solidFill>
                  <a:srgbClr val="C1651C"/>
                </a:solidFill>
                <a:latin typeface="Consolas"/>
              </a:rPr>
              <a:t>muli</a:t>
            </a:r>
            <a:r>
              <a:rPr lang="en-US" sz="1400" dirty="0">
                <a:latin typeface="Consolas"/>
              </a:rPr>
              <a:t> </a:t>
            </a:r>
            <a:r>
              <a:rPr lang="en-US" sz="1400" dirty="0">
                <a:solidFill>
                  <a:srgbClr val="2EAEBB"/>
                </a:solidFill>
                <a:latin typeface="Consolas"/>
              </a:rPr>
              <a:t>%c2_i32</a:t>
            </a:r>
            <a:r>
              <a:rPr lang="en-US" sz="1400" dirty="0">
                <a:latin typeface="Consolas"/>
              </a:rPr>
              <a:t>, </a:t>
            </a:r>
            <a:r>
              <a:rPr lang="en-US" sz="1400" dirty="0">
                <a:solidFill>
                  <a:srgbClr val="2EAEBB"/>
                </a:solidFill>
                <a:latin typeface="Consolas"/>
              </a:rPr>
              <a:t>%6</a:t>
            </a:r>
            <a:r>
              <a:rPr lang="en-US" sz="1400" dirty="0">
                <a:latin typeface="Consolas"/>
              </a:rPr>
              <a:t> : </a:t>
            </a:r>
            <a:r>
              <a:rPr lang="en-US" sz="1400" dirty="0">
                <a:solidFill>
                  <a:srgbClr val="2FB41D"/>
                </a:solidFill>
                <a:latin typeface="Consolas"/>
              </a:rPr>
              <a:t>i32</a:t>
            </a:r>
            <a:endParaRPr lang="en-US" sz="1400" dirty="0">
              <a:solidFill>
                <a:srgbClr val="400BD9"/>
              </a:solidFill>
              <a:latin typeface="Consolas"/>
            </a:endParaRPr>
          </a:p>
          <a:p>
            <a:r>
              <a:rPr lang="en-US" sz="1400" dirty="0">
                <a:latin typeface="Consolas"/>
              </a:rPr>
              <a:t>      </a:t>
            </a:r>
            <a:r>
              <a:rPr lang="en-US" sz="1400" dirty="0">
                <a:solidFill>
                  <a:srgbClr val="2EAEBB"/>
                </a:solidFill>
                <a:latin typeface="Consolas"/>
              </a:rPr>
              <a:t>%8</a:t>
            </a:r>
            <a:r>
              <a:rPr lang="en-US" sz="1400" dirty="0">
                <a:latin typeface="Consolas"/>
              </a:rPr>
              <a:t> = </a:t>
            </a:r>
            <a:r>
              <a:rPr lang="en-US" sz="1400" dirty="0" err="1">
                <a:latin typeface="Consolas"/>
              </a:rPr>
              <a:t>index_cast</a:t>
            </a:r>
            <a:r>
              <a:rPr lang="en-US" sz="1400" dirty="0">
                <a:latin typeface="Consolas"/>
              </a:rPr>
              <a:t> </a:t>
            </a:r>
            <a:r>
              <a:rPr lang="en-US" sz="1400" dirty="0">
                <a:solidFill>
                  <a:srgbClr val="2EAEBB"/>
                </a:solidFill>
                <a:latin typeface="Consolas"/>
              </a:rPr>
              <a:t>%7</a:t>
            </a:r>
            <a:r>
              <a:rPr lang="en-US" sz="1400" dirty="0">
                <a:latin typeface="Consolas"/>
              </a:rPr>
              <a:t> : </a:t>
            </a:r>
            <a:r>
              <a:rPr lang="en-US" sz="1400" dirty="0">
                <a:solidFill>
                  <a:srgbClr val="2FB41D"/>
                </a:solidFill>
                <a:latin typeface="Consolas"/>
              </a:rPr>
              <a:t>i32</a:t>
            </a:r>
            <a:r>
              <a:rPr lang="en-US" sz="1400" dirty="0">
                <a:latin typeface="Consolas"/>
              </a:rPr>
              <a:t> </a:t>
            </a:r>
            <a:r>
              <a:rPr lang="en-US" sz="1400" dirty="0">
                <a:solidFill>
                  <a:srgbClr val="C1651C"/>
                </a:solidFill>
                <a:latin typeface="Consolas"/>
              </a:rPr>
              <a:t>to</a:t>
            </a:r>
            <a:r>
              <a:rPr lang="en-US" sz="1400" dirty="0">
                <a:latin typeface="Consolas"/>
              </a:rPr>
              <a:t> </a:t>
            </a:r>
            <a:r>
              <a:rPr lang="en-US" sz="1400" dirty="0">
                <a:solidFill>
                  <a:srgbClr val="2FB41D"/>
                </a:solidFill>
                <a:latin typeface="Consolas"/>
              </a:rPr>
              <a:t>index</a:t>
            </a:r>
            <a:endParaRPr lang="en-US" sz="1400" dirty="0">
              <a:solidFill>
                <a:srgbClr val="400BD9"/>
              </a:solidFill>
              <a:latin typeface="Consolas"/>
            </a:endParaRPr>
          </a:p>
          <a:p>
            <a:r>
              <a:rPr lang="en-US" sz="1400" dirty="0">
                <a:latin typeface="Consolas"/>
              </a:rPr>
              <a:t>      </a:t>
            </a:r>
            <a:r>
              <a:rPr lang="en-US" sz="1400" dirty="0">
                <a:solidFill>
                  <a:srgbClr val="2EAEBB"/>
                </a:solidFill>
                <a:latin typeface="Consolas"/>
              </a:rPr>
              <a:t>%9</a:t>
            </a:r>
            <a:r>
              <a:rPr lang="en-US" sz="1400" dirty="0">
                <a:latin typeface="Consolas"/>
              </a:rPr>
              <a:t> = </a:t>
            </a:r>
            <a:r>
              <a:rPr lang="en-US" sz="1400" dirty="0">
                <a:solidFill>
                  <a:srgbClr val="C1651C"/>
                </a:solidFill>
                <a:latin typeface="Consolas"/>
              </a:rPr>
              <a:t>load</a:t>
            </a:r>
            <a:r>
              <a:rPr lang="en-US" sz="1400" dirty="0">
                <a:latin typeface="Consolas"/>
              </a:rPr>
              <a:t> </a:t>
            </a:r>
            <a:r>
              <a:rPr lang="en-US" sz="1400" dirty="0">
                <a:solidFill>
                  <a:srgbClr val="2EAEBB"/>
                </a:solidFill>
                <a:latin typeface="Consolas"/>
              </a:rPr>
              <a:t>%1</a:t>
            </a:r>
            <a:r>
              <a:rPr lang="en-US" sz="1400" dirty="0">
                <a:latin typeface="Consolas"/>
              </a:rPr>
              <a:t>[</a:t>
            </a:r>
            <a:r>
              <a:rPr lang="en-US" sz="1400" dirty="0">
                <a:solidFill>
                  <a:srgbClr val="2EAEBB"/>
                </a:solidFill>
                <a:latin typeface="Consolas"/>
              </a:rPr>
              <a:t>%c0</a:t>
            </a:r>
            <a:r>
              <a:rPr lang="en-US" sz="1400" dirty="0">
                <a:latin typeface="Consolas"/>
              </a:rPr>
              <a:t>] : </a:t>
            </a:r>
            <a:r>
              <a:rPr lang="en-US" sz="1400" dirty="0" err="1">
                <a:solidFill>
                  <a:srgbClr val="2FB41D"/>
                </a:solidFill>
                <a:latin typeface="Consolas"/>
              </a:rPr>
              <a:t>memref</a:t>
            </a:r>
            <a:r>
              <a:rPr lang="en-US" sz="1400" dirty="0">
                <a:latin typeface="Consolas"/>
              </a:rPr>
              <a:t>&lt;</a:t>
            </a:r>
            <a:r>
              <a:rPr lang="en-US" sz="1400" dirty="0">
                <a:solidFill>
                  <a:srgbClr val="B42419"/>
                </a:solidFill>
                <a:latin typeface="Consolas"/>
              </a:rPr>
              <a:t>1</a:t>
            </a:r>
            <a:r>
              <a:rPr lang="en-US" sz="1400" dirty="0">
                <a:latin typeface="Consolas"/>
              </a:rPr>
              <a:t>x</a:t>
            </a:r>
            <a:r>
              <a:rPr lang="en-US" sz="1400" dirty="0">
                <a:solidFill>
                  <a:srgbClr val="2FB41D"/>
                </a:solidFill>
                <a:latin typeface="Consolas"/>
              </a:rPr>
              <a:t>i32</a:t>
            </a:r>
            <a:r>
              <a:rPr lang="en-US" sz="1400" dirty="0">
                <a:solidFill>
                  <a:srgbClr val="000000"/>
                </a:solidFill>
                <a:latin typeface="Consolas"/>
              </a:rPr>
              <a:t>&gt;</a:t>
            </a:r>
          </a:p>
          <a:p>
            <a:r>
              <a:rPr lang="en-US" sz="1400" dirty="0">
                <a:latin typeface="Consolas"/>
              </a:rPr>
              <a:t>      </a:t>
            </a:r>
            <a:r>
              <a:rPr lang="en-US" sz="1400" dirty="0">
                <a:solidFill>
                  <a:srgbClr val="C1651C"/>
                </a:solidFill>
                <a:latin typeface="Consolas"/>
              </a:rPr>
              <a:t>store</a:t>
            </a:r>
            <a:r>
              <a:rPr lang="en-US" sz="1400" dirty="0">
                <a:latin typeface="Consolas"/>
              </a:rPr>
              <a:t> </a:t>
            </a:r>
            <a:r>
              <a:rPr lang="en-US" sz="1400" dirty="0">
                <a:solidFill>
                  <a:srgbClr val="2EAEBB"/>
                </a:solidFill>
                <a:latin typeface="Consolas"/>
              </a:rPr>
              <a:t>%9</a:t>
            </a:r>
            <a:r>
              <a:rPr lang="en-US" sz="1400" dirty="0">
                <a:latin typeface="Consolas"/>
              </a:rPr>
              <a:t>, </a:t>
            </a:r>
            <a:r>
              <a:rPr lang="en-US" sz="1400" dirty="0">
                <a:solidFill>
                  <a:srgbClr val="2EAEBB"/>
                </a:solidFill>
                <a:latin typeface="Consolas"/>
              </a:rPr>
              <a:t>%5</a:t>
            </a:r>
            <a:r>
              <a:rPr lang="en-US" sz="1400" dirty="0">
                <a:latin typeface="Consolas"/>
              </a:rPr>
              <a:t>[</a:t>
            </a:r>
            <a:r>
              <a:rPr lang="en-US" sz="1400" dirty="0">
                <a:solidFill>
                  <a:srgbClr val="2EAEBB"/>
                </a:solidFill>
                <a:latin typeface="Consolas"/>
              </a:rPr>
              <a:t>%8</a:t>
            </a:r>
            <a:r>
              <a:rPr lang="en-US" sz="1400" dirty="0">
                <a:latin typeface="Consolas"/>
              </a:rPr>
              <a:t>] : </a:t>
            </a:r>
            <a:r>
              <a:rPr lang="en-US" sz="1400" dirty="0" err="1">
                <a:solidFill>
                  <a:srgbClr val="2FB41D"/>
                </a:solidFill>
                <a:latin typeface="Consolas"/>
              </a:rPr>
              <a:t>memref</a:t>
            </a:r>
            <a:r>
              <a:rPr lang="en-US" sz="1400" dirty="0">
                <a:latin typeface="Consolas"/>
              </a:rPr>
              <a:t>&lt;?x</a:t>
            </a:r>
            <a:r>
              <a:rPr lang="en-US" sz="1400" dirty="0">
                <a:solidFill>
                  <a:srgbClr val="2FB41D"/>
                </a:solidFill>
                <a:latin typeface="Consolas"/>
              </a:rPr>
              <a:t>i32</a:t>
            </a:r>
            <a:r>
              <a:rPr lang="en-US" sz="1400" dirty="0">
                <a:solidFill>
                  <a:srgbClr val="000000"/>
                </a:solidFill>
                <a:latin typeface="Consolas"/>
              </a:rPr>
              <a:t>&gt;</a:t>
            </a:r>
          </a:p>
          <a:p>
            <a:r>
              <a:rPr lang="en-US" sz="1400" dirty="0">
                <a:latin typeface="Consolas"/>
              </a:rPr>
              <a:t>    }</a:t>
            </a:r>
            <a:endParaRPr lang="en-US" sz="1400" dirty="0">
              <a:solidFill>
                <a:srgbClr val="400BD9"/>
              </a:solidFill>
              <a:latin typeface="Consolas"/>
            </a:endParaRPr>
          </a:p>
          <a:p>
            <a:r>
              <a:rPr lang="en-US" sz="1400" dirty="0">
                <a:latin typeface="Consolas"/>
              </a:rPr>
              <a:t>    </a:t>
            </a:r>
            <a:r>
              <a:rPr lang="en-US" sz="1400" dirty="0">
                <a:solidFill>
                  <a:srgbClr val="C1651C"/>
                </a:solidFill>
                <a:latin typeface="Consolas"/>
              </a:rPr>
              <a:t>return</a:t>
            </a:r>
            <a:endParaRPr lang="en-US" sz="1400" dirty="0">
              <a:solidFill>
                <a:srgbClr val="400BD9"/>
              </a:solidFill>
              <a:latin typeface="Consolas"/>
            </a:endParaRPr>
          </a:p>
          <a:p>
            <a:r>
              <a:rPr lang="en-US" sz="1400" dirty="0">
                <a:latin typeface="Consolas"/>
              </a:rPr>
              <a:t>  }</a:t>
            </a:r>
          </a:p>
        </p:txBody>
      </p:sp>
      <p:sp>
        <p:nvSpPr>
          <p:cNvPr id="9" name="TextBox 8">
            <a:extLst>
              <a:ext uri="{FF2B5EF4-FFF2-40B4-BE49-F238E27FC236}">
                <a16:creationId xmlns:a16="http://schemas.microsoft.com/office/drawing/2014/main" id="{4251CFC3-F297-4D4E-8297-556CCC85F563}"/>
              </a:ext>
            </a:extLst>
          </p:cNvPr>
          <p:cNvSpPr txBox="1"/>
          <p:nvPr/>
        </p:nvSpPr>
        <p:spPr>
          <a:xfrm>
            <a:off x="837576" y="1490329"/>
            <a:ext cx="5177640" cy="5047536"/>
          </a:xfrm>
          <a:prstGeom prst="rect">
            <a:avLst/>
          </a:pr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err="1">
                <a:solidFill>
                  <a:srgbClr val="C1651C"/>
                </a:solidFill>
                <a:latin typeface="Consolas"/>
              </a:rPr>
              <a:t>func</a:t>
            </a:r>
            <a:r>
              <a:rPr lang="en-US" sz="1400" dirty="0">
                <a:latin typeface="Consolas"/>
              </a:rPr>
              <a:t> </a:t>
            </a:r>
            <a:r>
              <a:rPr lang="en-US" sz="1400" dirty="0">
                <a:solidFill>
                  <a:srgbClr val="2EAEBB"/>
                </a:solidFill>
                <a:latin typeface="Consolas"/>
              </a:rPr>
              <a:t>@set</a:t>
            </a:r>
            <a:r>
              <a:rPr lang="en-US" sz="1400" dirty="0">
                <a:latin typeface="Consolas"/>
              </a:rPr>
              <a:t>(</a:t>
            </a:r>
            <a:r>
              <a:rPr lang="en-US" sz="1400" dirty="0">
                <a:solidFill>
                  <a:srgbClr val="2EAEBB"/>
                </a:solidFill>
                <a:latin typeface="Consolas"/>
              </a:rPr>
              <a:t>%arg0</a:t>
            </a:r>
            <a:r>
              <a:rPr lang="en-US" sz="1400" dirty="0">
                <a:latin typeface="Consolas"/>
              </a:rPr>
              <a:t>: </a:t>
            </a:r>
            <a:r>
              <a:rPr lang="en-US" sz="1400" dirty="0" err="1">
                <a:solidFill>
                  <a:srgbClr val="2FB41D"/>
                </a:solidFill>
                <a:latin typeface="Consolas"/>
              </a:rPr>
              <a:t>memref</a:t>
            </a:r>
            <a:r>
              <a:rPr lang="en-US" sz="1400" dirty="0">
                <a:latin typeface="Consolas"/>
              </a:rPr>
              <a:t>&lt;?x</a:t>
            </a:r>
            <a:r>
              <a:rPr lang="en-US" sz="1400" dirty="0">
                <a:solidFill>
                  <a:srgbClr val="2FB41D"/>
                </a:solidFill>
                <a:latin typeface="Consolas"/>
              </a:rPr>
              <a:t>i32</a:t>
            </a:r>
            <a:r>
              <a:rPr lang="en-US" sz="1400" dirty="0">
                <a:latin typeface="Consolas"/>
              </a:rPr>
              <a:t>&gt;, </a:t>
            </a:r>
            <a:r>
              <a:rPr lang="en-US" sz="1400" dirty="0">
                <a:solidFill>
                  <a:srgbClr val="2EAEBB"/>
                </a:solidFill>
                <a:latin typeface="Consolas"/>
              </a:rPr>
              <a:t>%arg1</a:t>
            </a:r>
            <a:r>
              <a:rPr lang="en-US" sz="1400" dirty="0">
                <a:latin typeface="Consolas"/>
              </a:rPr>
              <a:t>: </a:t>
            </a:r>
            <a:r>
              <a:rPr lang="en-US" sz="1400" dirty="0">
                <a:solidFill>
                  <a:srgbClr val="2FB41D"/>
                </a:solidFill>
                <a:latin typeface="Consolas"/>
              </a:rPr>
              <a:t>i32</a:t>
            </a:r>
            <a:r>
              <a:rPr lang="en-US" sz="1400" dirty="0">
                <a:latin typeface="Consolas"/>
              </a:rPr>
              <a:t>) {</a:t>
            </a:r>
            <a:endParaRPr lang="en-US" sz="1400" dirty="0">
              <a:solidFill>
                <a:srgbClr val="400BD9"/>
              </a:solidFill>
              <a:latin typeface="Consolas"/>
            </a:endParaRPr>
          </a:p>
          <a:p>
            <a:endParaRPr lang="en-US" sz="1400" dirty="0">
              <a:solidFill>
                <a:srgbClr val="400BD9"/>
              </a:solidFill>
              <a:latin typeface="Consolas"/>
            </a:endParaRPr>
          </a:p>
          <a:p>
            <a:endParaRPr lang="en-US" sz="1400" dirty="0">
              <a:solidFill>
                <a:srgbClr val="400BD9"/>
              </a:solidFill>
              <a:latin typeface="Consolas"/>
            </a:endParaRPr>
          </a:p>
          <a:p>
            <a:endParaRPr lang="en-US" sz="1400" dirty="0">
              <a:solidFill>
                <a:srgbClr val="400BD9"/>
              </a:solidFill>
              <a:latin typeface="Consolas"/>
            </a:endParaRPr>
          </a:p>
          <a:p>
            <a:endParaRPr lang="en-US" sz="1400" dirty="0">
              <a:solidFill>
                <a:srgbClr val="400BD9"/>
              </a:solidFill>
              <a:latin typeface="Consolas"/>
            </a:endParaRPr>
          </a:p>
          <a:p>
            <a:endParaRPr lang="en-US" sz="1400" dirty="0">
              <a:latin typeface="Consolas"/>
            </a:endParaRPr>
          </a:p>
          <a:p>
            <a:endParaRPr lang="en-US" sz="1400" dirty="0">
              <a:latin typeface="Consolas"/>
            </a:endParaRPr>
          </a:p>
          <a:p>
            <a:endParaRPr lang="en-US" sz="1400" dirty="0">
              <a:latin typeface="Consolas"/>
            </a:endParaRPr>
          </a:p>
          <a:p>
            <a:endParaRPr lang="en-US" sz="1400" dirty="0">
              <a:latin typeface="Consolas"/>
            </a:endParaRPr>
          </a:p>
          <a:p>
            <a:r>
              <a:rPr lang="en-US" sz="1400" dirty="0">
                <a:latin typeface="Consolas"/>
              </a:rPr>
              <a:t>    </a:t>
            </a:r>
            <a:r>
              <a:rPr lang="en-US" sz="1400" dirty="0" err="1">
                <a:solidFill>
                  <a:srgbClr val="C1651C"/>
                </a:solidFill>
                <a:latin typeface="Consolas"/>
              </a:rPr>
              <a:t>affine.for</a:t>
            </a:r>
            <a:r>
              <a:rPr lang="en-US" sz="1400" dirty="0">
                <a:latin typeface="Consolas"/>
              </a:rPr>
              <a:t> </a:t>
            </a:r>
            <a:r>
              <a:rPr lang="en-US" sz="1400" dirty="0">
                <a:solidFill>
                  <a:srgbClr val="2EAEBB"/>
                </a:solidFill>
                <a:latin typeface="Consolas"/>
              </a:rPr>
              <a:t>%arg2</a:t>
            </a:r>
            <a:r>
              <a:rPr lang="en-US" sz="1400" dirty="0">
                <a:latin typeface="Consolas"/>
              </a:rPr>
              <a:t> = </a:t>
            </a:r>
            <a:r>
              <a:rPr lang="en-US" sz="1400" dirty="0">
                <a:solidFill>
                  <a:srgbClr val="B42419"/>
                </a:solidFill>
                <a:latin typeface="Consolas"/>
              </a:rPr>
              <a:t>0</a:t>
            </a:r>
            <a:r>
              <a:rPr lang="en-US" sz="1400" dirty="0">
                <a:latin typeface="Consolas"/>
              </a:rPr>
              <a:t> </a:t>
            </a:r>
            <a:r>
              <a:rPr lang="en-US" sz="1400" dirty="0">
                <a:solidFill>
                  <a:srgbClr val="C1651C"/>
                </a:solidFill>
                <a:latin typeface="Consolas"/>
              </a:rPr>
              <a:t>to</a:t>
            </a:r>
            <a:r>
              <a:rPr lang="en-US" sz="1400" dirty="0">
                <a:latin typeface="Consolas"/>
              </a:rPr>
              <a:t> </a:t>
            </a:r>
            <a:r>
              <a:rPr lang="en-US" sz="1400" dirty="0">
                <a:solidFill>
                  <a:srgbClr val="B42419"/>
                </a:solidFill>
                <a:latin typeface="Consolas"/>
              </a:rPr>
              <a:t>10</a:t>
            </a:r>
            <a:r>
              <a:rPr lang="en-US" sz="1400" dirty="0">
                <a:latin typeface="Consolas"/>
              </a:rPr>
              <a:t> {</a:t>
            </a:r>
            <a:endParaRPr lang="en-US" sz="1400" dirty="0">
              <a:solidFill>
                <a:srgbClr val="400BD9"/>
              </a:solidFill>
              <a:latin typeface="Consolas"/>
            </a:endParaRPr>
          </a:p>
          <a:p>
            <a:endParaRPr lang="en-US" sz="1400" dirty="0">
              <a:latin typeface="Consolas"/>
            </a:endParaRPr>
          </a:p>
          <a:p>
            <a:endParaRPr lang="en-US" sz="1400" dirty="0">
              <a:latin typeface="Consolas"/>
            </a:endParaRPr>
          </a:p>
          <a:p>
            <a:endParaRPr lang="en-US" sz="1400" dirty="0">
              <a:latin typeface="Consolas"/>
            </a:endParaRPr>
          </a:p>
          <a:p>
            <a:endParaRPr lang="en-US" sz="1400" dirty="0">
              <a:latin typeface="Consolas"/>
            </a:endParaRPr>
          </a:p>
          <a:p>
            <a:endParaRPr lang="en-US" sz="1400" dirty="0">
              <a:latin typeface="Consolas"/>
            </a:endParaRPr>
          </a:p>
          <a:p>
            <a:endParaRPr lang="en-US" sz="1400" dirty="0">
              <a:latin typeface="Consolas"/>
            </a:endParaRPr>
          </a:p>
          <a:p>
            <a:endParaRPr lang="en-US" sz="1400" dirty="0">
              <a:latin typeface="Consolas"/>
            </a:endParaRPr>
          </a:p>
          <a:p>
            <a:endParaRPr lang="en-US" sz="1400" dirty="0">
              <a:latin typeface="Consolas"/>
            </a:endParaRPr>
          </a:p>
          <a:p>
            <a:r>
              <a:rPr lang="en-US" sz="1400" dirty="0">
                <a:latin typeface="Consolas"/>
              </a:rPr>
              <a:t>      </a:t>
            </a:r>
            <a:r>
              <a:rPr lang="en-US" sz="1400" dirty="0" err="1">
                <a:solidFill>
                  <a:srgbClr val="C1651C"/>
                </a:solidFill>
                <a:latin typeface="Consolas"/>
              </a:rPr>
              <a:t>affine.store</a:t>
            </a:r>
            <a:r>
              <a:rPr lang="en-US" sz="1400" dirty="0">
                <a:latin typeface="Consolas"/>
              </a:rPr>
              <a:t> </a:t>
            </a:r>
            <a:r>
              <a:rPr lang="en-US" sz="1400" dirty="0">
                <a:solidFill>
                  <a:srgbClr val="2EAEBB"/>
                </a:solidFill>
                <a:latin typeface="Consolas"/>
              </a:rPr>
              <a:t>%arg1</a:t>
            </a:r>
            <a:r>
              <a:rPr lang="en-US" sz="1400" dirty="0">
                <a:latin typeface="Consolas"/>
              </a:rPr>
              <a:t>, </a:t>
            </a:r>
            <a:r>
              <a:rPr lang="en-US" sz="1400" dirty="0">
                <a:solidFill>
                  <a:srgbClr val="2EAEBB"/>
                </a:solidFill>
                <a:latin typeface="Consolas"/>
              </a:rPr>
              <a:t>%arg0</a:t>
            </a:r>
            <a:r>
              <a:rPr lang="en-US" sz="1400" dirty="0">
                <a:solidFill>
                  <a:srgbClr val="B42419"/>
                </a:solidFill>
                <a:latin typeface="Consolas"/>
              </a:rPr>
              <a:t> </a:t>
            </a:r>
            <a:r>
              <a:rPr lang="en-US" sz="1400" dirty="0">
                <a:latin typeface="Consolas"/>
              </a:rPr>
              <a:t>[</a:t>
            </a:r>
            <a:r>
              <a:rPr lang="en-US" sz="1400" dirty="0">
                <a:solidFill>
                  <a:srgbClr val="B42419"/>
                </a:solidFill>
                <a:latin typeface="Consolas"/>
              </a:rPr>
              <a:t>2 </a:t>
            </a:r>
            <a:r>
              <a:rPr lang="en-US" sz="1400" dirty="0">
                <a:latin typeface="Consolas"/>
              </a:rPr>
              <a:t>* </a:t>
            </a:r>
            <a:r>
              <a:rPr lang="en-US" sz="1400" dirty="0">
                <a:solidFill>
                  <a:srgbClr val="2EAEBB"/>
                </a:solidFill>
                <a:latin typeface="Consolas"/>
              </a:rPr>
              <a:t>%arg2</a:t>
            </a:r>
            <a:r>
              <a:rPr lang="en-US" sz="1400" dirty="0">
                <a:latin typeface="Consolas"/>
              </a:rPr>
              <a:t>] :</a:t>
            </a:r>
            <a:br>
              <a:rPr lang="en-US" sz="1400" dirty="0">
                <a:latin typeface="Consolas"/>
              </a:rPr>
            </a:br>
            <a:r>
              <a:rPr lang="en-US" sz="1400" dirty="0">
                <a:latin typeface="Consolas"/>
              </a:rPr>
              <a:t>                                     </a:t>
            </a:r>
            <a:r>
              <a:rPr lang="en-US" sz="1400" dirty="0" err="1">
                <a:solidFill>
                  <a:srgbClr val="2FB41D"/>
                </a:solidFill>
                <a:latin typeface="Consolas"/>
              </a:rPr>
              <a:t>memref</a:t>
            </a:r>
            <a:r>
              <a:rPr lang="en-US" sz="1400" dirty="0">
                <a:latin typeface="Consolas"/>
              </a:rPr>
              <a:t>&lt;?x</a:t>
            </a:r>
            <a:r>
              <a:rPr lang="en-US" sz="1400" dirty="0">
                <a:solidFill>
                  <a:srgbClr val="2FB41D"/>
                </a:solidFill>
                <a:latin typeface="Consolas"/>
              </a:rPr>
              <a:t>i32</a:t>
            </a:r>
            <a:r>
              <a:rPr lang="en-US" sz="1400" dirty="0">
                <a:solidFill>
                  <a:srgbClr val="000000"/>
                </a:solidFill>
                <a:latin typeface="Consolas"/>
              </a:rPr>
              <a:t>&gt;</a:t>
            </a:r>
          </a:p>
          <a:p>
            <a:r>
              <a:rPr lang="en-US" sz="1400" dirty="0">
                <a:latin typeface="Consolas"/>
              </a:rPr>
              <a:t>    }</a:t>
            </a:r>
            <a:endParaRPr lang="en-US" sz="1400" dirty="0">
              <a:solidFill>
                <a:srgbClr val="400BD9"/>
              </a:solidFill>
              <a:latin typeface="Consolas"/>
            </a:endParaRPr>
          </a:p>
          <a:p>
            <a:r>
              <a:rPr lang="en-US" sz="1400" dirty="0">
                <a:latin typeface="Consolas"/>
              </a:rPr>
              <a:t>    </a:t>
            </a:r>
            <a:r>
              <a:rPr lang="en-US" sz="1400" dirty="0">
                <a:solidFill>
                  <a:srgbClr val="C1651C"/>
                </a:solidFill>
                <a:latin typeface="Consolas"/>
              </a:rPr>
              <a:t>return</a:t>
            </a:r>
            <a:endParaRPr lang="en-US" sz="1400" dirty="0">
              <a:solidFill>
                <a:srgbClr val="400BD9"/>
              </a:solidFill>
              <a:latin typeface="Consolas"/>
            </a:endParaRPr>
          </a:p>
          <a:p>
            <a:r>
              <a:rPr lang="en-US" sz="1400" dirty="0">
                <a:latin typeface="Consolas"/>
              </a:rPr>
              <a:t>  }</a:t>
            </a:r>
          </a:p>
        </p:txBody>
      </p:sp>
      <p:sp>
        <p:nvSpPr>
          <p:cNvPr id="10" name="Content Placeholder 2">
            <a:extLst>
              <a:ext uri="{FF2B5EF4-FFF2-40B4-BE49-F238E27FC236}">
                <a16:creationId xmlns:a16="http://schemas.microsoft.com/office/drawing/2014/main" id="{01085157-1834-4AE3-87E8-AC841E5C90DE}"/>
              </a:ext>
            </a:extLst>
          </p:cNvPr>
          <p:cNvSpPr>
            <a:spLocks noGrp="1"/>
          </p:cNvSpPr>
          <p:nvPr>
            <p:ph idx="1"/>
          </p:nvPr>
        </p:nvSpPr>
        <p:spPr>
          <a:xfrm>
            <a:off x="7389525" y="2387361"/>
            <a:ext cx="3128319" cy="3055294"/>
          </a:xfrm>
        </p:spPr>
        <p:txBody>
          <a:bodyPr vert="horz" lIns="91440" tIns="45720" rIns="91440" bIns="45720" rtlCol="0" anchor="t">
            <a:normAutofit/>
          </a:bodyPr>
          <a:lstStyle/>
          <a:p>
            <a:pPr marL="514350" indent="-514350">
              <a:buFont typeface="+mj-lt"/>
              <a:buAutoNum type="arabicPeriod"/>
            </a:pPr>
            <a:r>
              <a:rPr lang="en-US" dirty="0">
                <a:cs typeface="Calibri"/>
              </a:rPr>
              <a:t>Mem2Reg</a:t>
            </a:r>
            <a:endParaRPr lang="en-US" sz="2800" dirty="0">
              <a:cs typeface="Calibri"/>
            </a:endParaRPr>
          </a:p>
          <a:p>
            <a:pPr marL="514350" indent="-514350">
              <a:buFont typeface="+mj-lt"/>
              <a:buAutoNum type="arabicPeriod"/>
            </a:pPr>
            <a:r>
              <a:rPr lang="en-US" dirty="0">
                <a:cs typeface="Calibri"/>
              </a:rPr>
              <a:t>Canonicalize</a:t>
            </a:r>
          </a:p>
          <a:p>
            <a:pPr marL="514350" indent="-514350">
              <a:buFont typeface="+mj-lt"/>
              <a:buAutoNum type="arabicPeriod"/>
            </a:pPr>
            <a:r>
              <a:rPr lang="en-US" dirty="0">
                <a:cs typeface="Calibri"/>
              </a:rPr>
              <a:t>Raise to Affine</a:t>
            </a:r>
          </a:p>
        </p:txBody>
      </p:sp>
    </p:spTree>
    <p:extLst>
      <p:ext uri="{BB962C8B-B14F-4D97-AF65-F5344CB8AC3E}">
        <p14:creationId xmlns:p14="http://schemas.microsoft.com/office/powerpoint/2010/main" val="37033917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1DCBCE-62EB-4DB8-84A1-4152D860770E}"/>
              </a:ext>
            </a:extLst>
          </p:cNvPr>
          <p:cNvSpPr>
            <a:spLocks noGrp="1"/>
          </p:cNvSpPr>
          <p:nvPr>
            <p:ph type="title"/>
          </p:nvPr>
        </p:nvSpPr>
        <p:spPr/>
        <p:txBody>
          <a:bodyPr/>
          <a:lstStyle/>
          <a:p>
            <a:r>
              <a:rPr lang="en-US" dirty="0" err="1">
                <a:cs typeface="Calibri Light"/>
              </a:rPr>
              <a:t>Polygeist</a:t>
            </a:r>
            <a:r>
              <a:rPr lang="en-US" dirty="0">
                <a:cs typeface="Calibri Light"/>
              </a:rPr>
              <a:t> </a:t>
            </a:r>
            <a:r>
              <a:rPr lang="en-US">
                <a:cs typeface="Calibri Light"/>
              </a:rPr>
              <a:t>Raising</a:t>
            </a:r>
            <a:endParaRPr lang="en-US" dirty="0"/>
          </a:p>
        </p:txBody>
      </p:sp>
      <p:sp>
        <p:nvSpPr>
          <p:cNvPr id="4" name="Slide Number Placeholder 3">
            <a:extLst>
              <a:ext uri="{FF2B5EF4-FFF2-40B4-BE49-F238E27FC236}">
                <a16:creationId xmlns:a16="http://schemas.microsoft.com/office/drawing/2014/main" id="{9315977E-5045-45F2-AEBF-71D34BBD21BE}"/>
              </a:ext>
            </a:extLst>
          </p:cNvPr>
          <p:cNvSpPr>
            <a:spLocks noGrp="1"/>
          </p:cNvSpPr>
          <p:nvPr>
            <p:ph type="sldNum" sz="quarter" idx="12"/>
          </p:nvPr>
        </p:nvSpPr>
        <p:spPr/>
        <p:txBody>
          <a:bodyPr/>
          <a:lstStyle/>
          <a:p>
            <a:fld id="{330EA680-D336-4FF7-8B7A-9848BB0A1C32}" type="slidenum">
              <a:rPr lang="en-US" smtClean="0"/>
              <a:t>12</a:t>
            </a:fld>
            <a:endParaRPr lang="en-US"/>
          </a:p>
        </p:txBody>
      </p:sp>
      <p:sp>
        <p:nvSpPr>
          <p:cNvPr id="9" name="TextBox 8">
            <a:extLst>
              <a:ext uri="{FF2B5EF4-FFF2-40B4-BE49-F238E27FC236}">
                <a16:creationId xmlns:a16="http://schemas.microsoft.com/office/drawing/2014/main" id="{4251CFC3-F297-4D4E-8297-556CCC85F563}"/>
              </a:ext>
            </a:extLst>
          </p:cNvPr>
          <p:cNvSpPr txBox="1"/>
          <p:nvPr/>
        </p:nvSpPr>
        <p:spPr>
          <a:xfrm>
            <a:off x="838200" y="1845929"/>
            <a:ext cx="5177640" cy="1600438"/>
          </a:xfrm>
          <a:prstGeom prst="rect">
            <a:avLst/>
          </a:pr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err="1">
                <a:solidFill>
                  <a:srgbClr val="C1651C"/>
                </a:solidFill>
                <a:latin typeface="Consolas"/>
              </a:rPr>
              <a:t>func</a:t>
            </a:r>
            <a:r>
              <a:rPr lang="en-US" sz="1400" dirty="0">
                <a:latin typeface="Consolas"/>
              </a:rPr>
              <a:t> </a:t>
            </a:r>
            <a:r>
              <a:rPr lang="en-US" sz="1400" dirty="0">
                <a:solidFill>
                  <a:srgbClr val="2EAEBB"/>
                </a:solidFill>
                <a:latin typeface="Consolas"/>
              </a:rPr>
              <a:t>@set</a:t>
            </a:r>
            <a:r>
              <a:rPr lang="en-US" sz="1400" dirty="0">
                <a:latin typeface="Consolas"/>
              </a:rPr>
              <a:t>(</a:t>
            </a:r>
            <a:r>
              <a:rPr lang="en-US" sz="1400" dirty="0">
                <a:solidFill>
                  <a:srgbClr val="2EAEBB"/>
                </a:solidFill>
                <a:latin typeface="Consolas"/>
              </a:rPr>
              <a:t>%arg0</a:t>
            </a:r>
            <a:r>
              <a:rPr lang="en-US" sz="1400" dirty="0">
                <a:latin typeface="Consolas"/>
              </a:rPr>
              <a:t>: </a:t>
            </a:r>
            <a:r>
              <a:rPr lang="en-US" sz="1400" dirty="0" err="1">
                <a:solidFill>
                  <a:srgbClr val="2FB41D"/>
                </a:solidFill>
                <a:latin typeface="Consolas"/>
              </a:rPr>
              <a:t>memref</a:t>
            </a:r>
            <a:r>
              <a:rPr lang="en-US" sz="1400" dirty="0">
                <a:latin typeface="Consolas"/>
              </a:rPr>
              <a:t>&lt;?x</a:t>
            </a:r>
            <a:r>
              <a:rPr lang="en-US" sz="1400" dirty="0">
                <a:solidFill>
                  <a:srgbClr val="2FB41D"/>
                </a:solidFill>
                <a:latin typeface="Consolas"/>
              </a:rPr>
              <a:t>i32</a:t>
            </a:r>
            <a:r>
              <a:rPr lang="en-US" sz="1400" dirty="0">
                <a:latin typeface="Consolas"/>
              </a:rPr>
              <a:t>&gt;, </a:t>
            </a:r>
            <a:r>
              <a:rPr lang="en-US" sz="1400" dirty="0">
                <a:solidFill>
                  <a:srgbClr val="2EAEBB"/>
                </a:solidFill>
                <a:latin typeface="Consolas"/>
              </a:rPr>
              <a:t>%arg1</a:t>
            </a:r>
            <a:r>
              <a:rPr lang="en-US" sz="1400" dirty="0">
                <a:latin typeface="Consolas"/>
              </a:rPr>
              <a:t>: </a:t>
            </a:r>
            <a:r>
              <a:rPr lang="en-US" sz="1400" dirty="0">
                <a:solidFill>
                  <a:srgbClr val="2FB41D"/>
                </a:solidFill>
                <a:latin typeface="Consolas"/>
              </a:rPr>
              <a:t>i32</a:t>
            </a:r>
            <a:r>
              <a:rPr lang="en-US" sz="1400" dirty="0">
                <a:latin typeface="Consolas"/>
              </a:rPr>
              <a:t>) {</a:t>
            </a:r>
          </a:p>
          <a:p>
            <a:r>
              <a:rPr lang="en-US" sz="1400" dirty="0">
                <a:latin typeface="Consolas"/>
              </a:rPr>
              <a:t>    </a:t>
            </a:r>
            <a:r>
              <a:rPr lang="en-US" sz="1400" dirty="0" err="1">
                <a:solidFill>
                  <a:srgbClr val="C1651C"/>
                </a:solidFill>
                <a:latin typeface="Consolas"/>
              </a:rPr>
              <a:t>affine.for</a:t>
            </a:r>
            <a:r>
              <a:rPr lang="en-US" sz="1400" dirty="0">
                <a:latin typeface="Consolas"/>
              </a:rPr>
              <a:t> </a:t>
            </a:r>
            <a:r>
              <a:rPr lang="en-US" sz="1400" dirty="0">
                <a:solidFill>
                  <a:srgbClr val="2EAEBB"/>
                </a:solidFill>
                <a:latin typeface="Consolas"/>
              </a:rPr>
              <a:t>%arg2</a:t>
            </a:r>
            <a:r>
              <a:rPr lang="en-US" sz="1400" dirty="0">
                <a:latin typeface="Consolas"/>
              </a:rPr>
              <a:t> = </a:t>
            </a:r>
            <a:r>
              <a:rPr lang="en-US" sz="1400" dirty="0">
                <a:solidFill>
                  <a:srgbClr val="B42419"/>
                </a:solidFill>
                <a:latin typeface="Consolas"/>
              </a:rPr>
              <a:t>0</a:t>
            </a:r>
            <a:r>
              <a:rPr lang="en-US" sz="1400" dirty="0">
                <a:latin typeface="Consolas"/>
              </a:rPr>
              <a:t> </a:t>
            </a:r>
            <a:r>
              <a:rPr lang="en-US" sz="1400" dirty="0">
                <a:solidFill>
                  <a:srgbClr val="C1651C"/>
                </a:solidFill>
                <a:latin typeface="Consolas"/>
              </a:rPr>
              <a:t>to</a:t>
            </a:r>
            <a:r>
              <a:rPr lang="en-US" sz="1400" dirty="0">
                <a:latin typeface="Consolas"/>
              </a:rPr>
              <a:t> </a:t>
            </a:r>
            <a:r>
              <a:rPr lang="en-US" sz="1400" dirty="0">
                <a:solidFill>
                  <a:srgbClr val="B42419"/>
                </a:solidFill>
                <a:latin typeface="Consolas"/>
              </a:rPr>
              <a:t>10</a:t>
            </a:r>
            <a:r>
              <a:rPr lang="en-US" sz="1400" dirty="0">
                <a:latin typeface="Consolas"/>
              </a:rPr>
              <a:t> {</a:t>
            </a:r>
          </a:p>
          <a:p>
            <a:r>
              <a:rPr lang="en-US" sz="1400" dirty="0">
                <a:latin typeface="Consolas"/>
              </a:rPr>
              <a:t>      </a:t>
            </a:r>
            <a:r>
              <a:rPr lang="en-US" sz="1400" dirty="0" err="1">
                <a:solidFill>
                  <a:srgbClr val="C1651C"/>
                </a:solidFill>
                <a:latin typeface="Consolas"/>
              </a:rPr>
              <a:t>affine.store</a:t>
            </a:r>
            <a:r>
              <a:rPr lang="en-US" sz="1400" dirty="0">
                <a:latin typeface="Consolas"/>
              </a:rPr>
              <a:t> </a:t>
            </a:r>
            <a:r>
              <a:rPr lang="en-US" sz="1400" dirty="0">
                <a:solidFill>
                  <a:srgbClr val="2EAEBB"/>
                </a:solidFill>
                <a:latin typeface="Consolas"/>
              </a:rPr>
              <a:t>%arg1</a:t>
            </a:r>
            <a:r>
              <a:rPr lang="en-US" sz="1400" dirty="0">
                <a:latin typeface="Consolas"/>
              </a:rPr>
              <a:t>, </a:t>
            </a:r>
            <a:r>
              <a:rPr lang="en-US" sz="1400" dirty="0">
                <a:solidFill>
                  <a:srgbClr val="2EAEBB"/>
                </a:solidFill>
                <a:latin typeface="Consolas"/>
              </a:rPr>
              <a:t>%arg0</a:t>
            </a:r>
            <a:r>
              <a:rPr lang="en-US" sz="1400" dirty="0">
                <a:solidFill>
                  <a:srgbClr val="B42419"/>
                </a:solidFill>
                <a:latin typeface="Consolas"/>
              </a:rPr>
              <a:t> </a:t>
            </a:r>
            <a:r>
              <a:rPr lang="en-US" sz="1400" dirty="0">
                <a:latin typeface="Consolas"/>
              </a:rPr>
              <a:t>[</a:t>
            </a:r>
            <a:r>
              <a:rPr lang="en-US" sz="1400" dirty="0">
                <a:solidFill>
                  <a:srgbClr val="B42419"/>
                </a:solidFill>
                <a:latin typeface="Consolas"/>
              </a:rPr>
              <a:t>2 </a:t>
            </a:r>
            <a:r>
              <a:rPr lang="en-US" sz="1400" dirty="0">
                <a:latin typeface="Consolas"/>
              </a:rPr>
              <a:t>* </a:t>
            </a:r>
            <a:r>
              <a:rPr lang="en-US" sz="1400" dirty="0">
                <a:solidFill>
                  <a:srgbClr val="2EAEBB"/>
                </a:solidFill>
                <a:latin typeface="Consolas"/>
              </a:rPr>
              <a:t>%arg2</a:t>
            </a:r>
            <a:r>
              <a:rPr lang="en-US" sz="1400" dirty="0">
                <a:latin typeface="Consolas"/>
              </a:rPr>
              <a:t>] :</a:t>
            </a:r>
            <a:br>
              <a:rPr lang="en-US" sz="1400" dirty="0">
                <a:latin typeface="Consolas"/>
              </a:rPr>
            </a:br>
            <a:r>
              <a:rPr lang="en-US" sz="1400" dirty="0">
                <a:latin typeface="Consolas"/>
              </a:rPr>
              <a:t>                                     </a:t>
            </a:r>
            <a:r>
              <a:rPr lang="en-US" sz="1400" dirty="0" err="1">
                <a:solidFill>
                  <a:srgbClr val="2FB41D"/>
                </a:solidFill>
                <a:latin typeface="Consolas"/>
              </a:rPr>
              <a:t>memref</a:t>
            </a:r>
            <a:r>
              <a:rPr lang="en-US" sz="1400" dirty="0">
                <a:latin typeface="Consolas"/>
              </a:rPr>
              <a:t>&lt;?x</a:t>
            </a:r>
            <a:r>
              <a:rPr lang="en-US" sz="1400" dirty="0">
                <a:solidFill>
                  <a:srgbClr val="2FB41D"/>
                </a:solidFill>
                <a:latin typeface="Consolas"/>
              </a:rPr>
              <a:t>i32</a:t>
            </a:r>
            <a:r>
              <a:rPr lang="en-US" sz="1400" dirty="0">
                <a:solidFill>
                  <a:srgbClr val="000000"/>
                </a:solidFill>
                <a:latin typeface="Consolas"/>
              </a:rPr>
              <a:t>&gt;</a:t>
            </a:r>
          </a:p>
          <a:p>
            <a:r>
              <a:rPr lang="en-US" sz="1400" dirty="0">
                <a:latin typeface="Consolas"/>
              </a:rPr>
              <a:t>    }</a:t>
            </a:r>
            <a:endParaRPr lang="en-US" sz="1400" dirty="0">
              <a:solidFill>
                <a:srgbClr val="400BD9"/>
              </a:solidFill>
              <a:latin typeface="Consolas"/>
            </a:endParaRPr>
          </a:p>
          <a:p>
            <a:r>
              <a:rPr lang="en-US" sz="1400" dirty="0">
                <a:latin typeface="Consolas"/>
              </a:rPr>
              <a:t>    </a:t>
            </a:r>
            <a:r>
              <a:rPr lang="en-US" sz="1400" dirty="0">
                <a:solidFill>
                  <a:srgbClr val="C1651C"/>
                </a:solidFill>
                <a:latin typeface="Consolas"/>
              </a:rPr>
              <a:t>return</a:t>
            </a:r>
            <a:endParaRPr lang="en-US" sz="1400" dirty="0">
              <a:solidFill>
                <a:srgbClr val="400BD9"/>
              </a:solidFill>
              <a:latin typeface="Consolas"/>
            </a:endParaRPr>
          </a:p>
          <a:p>
            <a:r>
              <a:rPr lang="en-US" sz="1400" dirty="0">
                <a:latin typeface="Consolas"/>
              </a:rPr>
              <a:t>  }</a:t>
            </a:r>
          </a:p>
        </p:txBody>
      </p:sp>
      <p:sp>
        <p:nvSpPr>
          <p:cNvPr id="3" name="TextBox 2">
            <a:extLst>
              <a:ext uri="{FF2B5EF4-FFF2-40B4-BE49-F238E27FC236}">
                <a16:creationId xmlns:a16="http://schemas.microsoft.com/office/drawing/2014/main" id="{12BED35C-0A5A-63F0-DABD-85F91A698970}"/>
              </a:ext>
            </a:extLst>
          </p:cNvPr>
          <p:cNvSpPr txBox="1"/>
          <p:nvPr/>
        </p:nvSpPr>
        <p:spPr>
          <a:xfrm>
            <a:off x="7518400" y="1845929"/>
            <a:ext cx="3835400" cy="1169551"/>
          </a:xfrm>
          <a:prstGeom prst="rect">
            <a:avLst/>
          </a:pr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rgbClr val="00979D"/>
                </a:solidFill>
                <a:latin typeface="Consolas"/>
              </a:rPr>
              <a:t>void</a:t>
            </a:r>
            <a:r>
              <a:rPr lang="en-US" sz="1400" dirty="0">
                <a:solidFill>
                  <a:srgbClr val="728E00"/>
                </a:solidFill>
                <a:latin typeface="Consolas"/>
              </a:rPr>
              <a:t> </a:t>
            </a:r>
            <a:r>
              <a:rPr lang="en-US" sz="1400" b="1" dirty="0">
                <a:solidFill>
                  <a:srgbClr val="880000"/>
                </a:solidFill>
                <a:latin typeface="Consolas"/>
              </a:rPr>
              <a:t>set</a:t>
            </a:r>
            <a:r>
              <a:rPr lang="en-US" sz="1400" dirty="0">
                <a:solidFill>
                  <a:srgbClr val="728E00"/>
                </a:solidFill>
                <a:latin typeface="Consolas"/>
              </a:rPr>
              <a:t>(</a:t>
            </a:r>
            <a:r>
              <a:rPr lang="en-US" sz="1400" dirty="0">
                <a:solidFill>
                  <a:srgbClr val="00979D"/>
                </a:solidFill>
                <a:latin typeface="Consolas"/>
              </a:rPr>
              <a:t>int</a:t>
            </a:r>
            <a:r>
              <a:rPr lang="en-US" sz="1400" dirty="0">
                <a:solidFill>
                  <a:srgbClr val="728E00"/>
                </a:solidFill>
                <a:latin typeface="Consolas"/>
              </a:rPr>
              <a:t> *</a:t>
            </a:r>
            <a:r>
              <a:rPr lang="en-US" sz="1400" dirty="0" err="1">
                <a:solidFill>
                  <a:srgbClr val="728E00"/>
                </a:solidFill>
                <a:latin typeface="Consolas"/>
              </a:rPr>
              <a:t>arr</a:t>
            </a:r>
            <a:r>
              <a:rPr lang="en-US" sz="1400" dirty="0">
                <a:solidFill>
                  <a:srgbClr val="728E00"/>
                </a:solidFill>
                <a:latin typeface="Consolas"/>
              </a:rPr>
              <a:t>, </a:t>
            </a:r>
            <a:r>
              <a:rPr lang="en-US" sz="1400" dirty="0">
                <a:solidFill>
                  <a:srgbClr val="00979D"/>
                </a:solidFill>
                <a:latin typeface="Consolas"/>
              </a:rPr>
              <a:t>int</a:t>
            </a:r>
            <a:r>
              <a:rPr lang="en-US" sz="1400" dirty="0">
                <a:solidFill>
                  <a:srgbClr val="728E00"/>
                </a:solidFill>
                <a:latin typeface="Consolas"/>
              </a:rPr>
              <a:t> </a:t>
            </a:r>
            <a:r>
              <a:rPr lang="en-US" sz="1400" dirty="0" err="1">
                <a:solidFill>
                  <a:srgbClr val="728E00"/>
                </a:solidFill>
                <a:latin typeface="Consolas"/>
              </a:rPr>
              <a:t>val</a:t>
            </a:r>
            <a:r>
              <a:rPr lang="en-US" sz="1400" dirty="0">
                <a:solidFill>
                  <a:srgbClr val="728E00"/>
                </a:solidFill>
                <a:latin typeface="Consolas"/>
              </a:rPr>
              <a:t>) </a:t>
            </a:r>
            <a:r>
              <a:rPr lang="en-US" sz="1400" dirty="0">
                <a:solidFill>
                  <a:srgbClr val="434F54"/>
                </a:solidFill>
                <a:latin typeface="Consolas"/>
              </a:rPr>
              <a:t>{</a:t>
            </a:r>
            <a:br>
              <a:rPr lang="en-US" sz="1400" dirty="0">
                <a:solidFill>
                  <a:srgbClr val="434F54"/>
                </a:solidFill>
                <a:latin typeface="Consolas"/>
              </a:rPr>
            </a:br>
            <a:r>
              <a:rPr lang="en-US" sz="1400" dirty="0">
                <a:solidFill>
                  <a:srgbClr val="00979D"/>
                </a:solidFill>
                <a:latin typeface="Consolas"/>
              </a:rPr>
              <a:t>  for</a:t>
            </a:r>
            <a:r>
              <a:rPr lang="en-US" sz="1400" dirty="0">
                <a:solidFill>
                  <a:srgbClr val="434F54"/>
                </a:solidFill>
                <a:latin typeface="Consolas"/>
              </a:rPr>
              <a:t>(</a:t>
            </a:r>
            <a:r>
              <a:rPr lang="en-US" sz="1400" dirty="0">
                <a:solidFill>
                  <a:srgbClr val="00979D"/>
                </a:solidFill>
                <a:latin typeface="Consolas"/>
              </a:rPr>
              <a:t>int</a:t>
            </a:r>
            <a:r>
              <a:rPr lang="en-US" sz="1400" dirty="0">
                <a:solidFill>
                  <a:srgbClr val="434F54"/>
                </a:solidFill>
                <a:latin typeface="Consolas"/>
              </a:rPr>
              <a:t> </a:t>
            </a:r>
            <a:r>
              <a:rPr lang="en-US" sz="1400" dirty="0" err="1">
                <a:solidFill>
                  <a:srgbClr val="434F54"/>
                </a:solidFill>
                <a:latin typeface="Consolas"/>
              </a:rPr>
              <a:t>i</a:t>
            </a:r>
            <a:r>
              <a:rPr lang="en-US" sz="1400" dirty="0">
                <a:solidFill>
                  <a:srgbClr val="434F54"/>
                </a:solidFill>
                <a:latin typeface="Consolas"/>
              </a:rPr>
              <a:t>=</a:t>
            </a:r>
            <a:r>
              <a:rPr lang="en-US" sz="1400" dirty="0">
                <a:solidFill>
                  <a:srgbClr val="8A7B52"/>
                </a:solidFill>
                <a:latin typeface="Consolas"/>
              </a:rPr>
              <a:t>0</a:t>
            </a:r>
            <a:r>
              <a:rPr lang="en-US" sz="1400" dirty="0">
                <a:solidFill>
                  <a:srgbClr val="434F54"/>
                </a:solidFill>
                <a:latin typeface="Consolas"/>
              </a:rPr>
              <a:t>; </a:t>
            </a:r>
            <a:r>
              <a:rPr lang="en-US" sz="1400" dirty="0" err="1">
                <a:solidFill>
                  <a:srgbClr val="434F54"/>
                </a:solidFill>
                <a:latin typeface="Consolas"/>
              </a:rPr>
              <a:t>i</a:t>
            </a:r>
            <a:r>
              <a:rPr lang="en-US" sz="1400" dirty="0">
                <a:solidFill>
                  <a:srgbClr val="434F54"/>
                </a:solidFill>
                <a:latin typeface="Consolas"/>
              </a:rPr>
              <a:t>&lt;</a:t>
            </a:r>
            <a:r>
              <a:rPr lang="en-US" sz="1400" dirty="0">
                <a:solidFill>
                  <a:srgbClr val="8A7B52"/>
                </a:solidFill>
                <a:latin typeface="Consolas"/>
              </a:rPr>
              <a:t>10</a:t>
            </a:r>
            <a:r>
              <a:rPr lang="en-US" sz="1400" dirty="0">
                <a:solidFill>
                  <a:srgbClr val="434F54"/>
                </a:solidFill>
                <a:latin typeface="Consolas"/>
              </a:rPr>
              <a:t>; </a:t>
            </a:r>
            <a:r>
              <a:rPr lang="en-US" sz="1400" dirty="0" err="1">
                <a:solidFill>
                  <a:srgbClr val="434F54"/>
                </a:solidFill>
                <a:latin typeface="Consolas"/>
              </a:rPr>
              <a:t>i</a:t>
            </a:r>
            <a:r>
              <a:rPr lang="en-US" sz="1400" dirty="0">
                <a:solidFill>
                  <a:srgbClr val="434F54"/>
                </a:solidFill>
                <a:latin typeface="Consolas"/>
              </a:rPr>
              <a:t>++){</a:t>
            </a:r>
            <a:br>
              <a:rPr lang="en-US" sz="1400" dirty="0">
                <a:latin typeface="Consolas"/>
              </a:rPr>
            </a:br>
            <a:r>
              <a:rPr lang="en-US" sz="1400" dirty="0">
                <a:solidFill>
                  <a:srgbClr val="434F54"/>
                </a:solidFill>
                <a:latin typeface="Consolas"/>
              </a:rPr>
              <a:t>    </a:t>
            </a:r>
            <a:r>
              <a:rPr lang="en-US" sz="1400" dirty="0" err="1">
                <a:solidFill>
                  <a:srgbClr val="434F54"/>
                </a:solidFill>
                <a:latin typeface="Consolas"/>
              </a:rPr>
              <a:t>arr</a:t>
            </a:r>
            <a:r>
              <a:rPr lang="en-US" sz="1400" dirty="0">
                <a:solidFill>
                  <a:srgbClr val="434F54"/>
                </a:solidFill>
                <a:latin typeface="Consolas"/>
                <a:ea typeface="+mn-lt"/>
                <a:cs typeface="+mn-lt"/>
              </a:rPr>
              <a:t>[</a:t>
            </a:r>
            <a:r>
              <a:rPr lang="en-US" sz="1400" dirty="0">
                <a:solidFill>
                  <a:srgbClr val="8A7B52"/>
                </a:solidFill>
                <a:latin typeface="Consolas"/>
                <a:ea typeface="+mn-lt"/>
                <a:cs typeface="+mn-lt"/>
              </a:rPr>
              <a:t>2</a:t>
            </a:r>
            <a:r>
              <a:rPr lang="en-US" sz="1400" dirty="0">
                <a:solidFill>
                  <a:srgbClr val="434F54"/>
                </a:solidFill>
                <a:latin typeface="Consolas"/>
                <a:ea typeface="+mn-lt"/>
                <a:cs typeface="+mn-lt"/>
              </a:rPr>
              <a:t>*</a:t>
            </a:r>
            <a:r>
              <a:rPr lang="en-US" sz="1400" dirty="0" err="1">
                <a:solidFill>
                  <a:srgbClr val="434F54"/>
                </a:solidFill>
                <a:latin typeface="Consolas"/>
                <a:ea typeface="+mn-lt"/>
                <a:cs typeface="+mn-lt"/>
              </a:rPr>
              <a:t>i</a:t>
            </a:r>
            <a:r>
              <a:rPr lang="en-US" sz="1400" dirty="0">
                <a:solidFill>
                  <a:srgbClr val="434F54"/>
                </a:solidFill>
                <a:latin typeface="Consolas"/>
                <a:ea typeface="+mn-lt"/>
                <a:cs typeface="+mn-lt"/>
              </a:rPr>
              <a:t>]</a:t>
            </a:r>
            <a:r>
              <a:rPr lang="en-US" sz="1400" dirty="0">
                <a:solidFill>
                  <a:srgbClr val="434F54"/>
                </a:solidFill>
                <a:latin typeface="Consolas"/>
              </a:rPr>
              <a:t> = </a:t>
            </a:r>
            <a:r>
              <a:rPr lang="en-US" sz="1400" dirty="0" err="1">
                <a:solidFill>
                  <a:srgbClr val="434F54"/>
                </a:solidFill>
                <a:latin typeface="Consolas"/>
              </a:rPr>
              <a:t>val</a:t>
            </a:r>
            <a:r>
              <a:rPr lang="en-US" sz="1400" dirty="0">
                <a:solidFill>
                  <a:srgbClr val="434F54"/>
                </a:solidFill>
                <a:latin typeface="Consolas"/>
              </a:rPr>
              <a:t>;</a:t>
            </a:r>
            <a:br>
              <a:rPr lang="en-US" sz="1400" dirty="0">
                <a:latin typeface="Consolas"/>
              </a:rPr>
            </a:br>
            <a:r>
              <a:rPr lang="en-US" sz="1400" dirty="0">
                <a:solidFill>
                  <a:srgbClr val="434F54"/>
                </a:solidFill>
                <a:latin typeface="Consolas"/>
              </a:rPr>
              <a:t>  }</a:t>
            </a:r>
            <a:br>
              <a:rPr lang="en-US" sz="1400" dirty="0">
                <a:latin typeface="Consolas"/>
              </a:rPr>
            </a:br>
            <a:r>
              <a:rPr lang="en-US" sz="1400" dirty="0">
                <a:solidFill>
                  <a:srgbClr val="434F54"/>
                </a:solidFill>
                <a:latin typeface="Consolas"/>
              </a:rPr>
              <a:t>}</a:t>
            </a:r>
          </a:p>
        </p:txBody>
      </p:sp>
    </p:spTree>
    <p:extLst>
      <p:ext uri="{BB962C8B-B14F-4D97-AF65-F5344CB8AC3E}">
        <p14:creationId xmlns:p14="http://schemas.microsoft.com/office/powerpoint/2010/main" val="2565767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BCD9DF-ACC2-4CFC-9518-2463438B8A09}"/>
              </a:ext>
            </a:extLst>
          </p:cNvPr>
          <p:cNvSpPr>
            <a:spLocks noGrp="1"/>
          </p:cNvSpPr>
          <p:nvPr>
            <p:ph type="title"/>
          </p:nvPr>
        </p:nvSpPr>
        <p:spPr/>
        <p:txBody>
          <a:bodyPr/>
          <a:lstStyle/>
          <a:p>
            <a:r>
              <a:rPr lang="en-US" dirty="0">
                <a:cs typeface="Calibri Light"/>
              </a:rPr>
              <a:t>Two Case Studies</a:t>
            </a:r>
            <a:endParaRPr lang="en-US" dirty="0"/>
          </a:p>
        </p:txBody>
      </p:sp>
      <p:sp>
        <p:nvSpPr>
          <p:cNvPr id="7" name="Slide Number Placeholder 6">
            <a:extLst>
              <a:ext uri="{FF2B5EF4-FFF2-40B4-BE49-F238E27FC236}">
                <a16:creationId xmlns:a16="http://schemas.microsoft.com/office/drawing/2014/main" id="{E49408FC-6D56-41E7-B6FB-AEB86B9C113B}"/>
              </a:ext>
            </a:extLst>
          </p:cNvPr>
          <p:cNvSpPr>
            <a:spLocks noGrp="1"/>
          </p:cNvSpPr>
          <p:nvPr>
            <p:ph type="sldNum" sz="quarter" idx="12"/>
          </p:nvPr>
        </p:nvSpPr>
        <p:spPr/>
        <p:txBody>
          <a:bodyPr/>
          <a:lstStyle/>
          <a:p>
            <a:fld id="{330EA680-D336-4FF7-8B7A-9848BB0A1C32}" type="slidenum">
              <a:rPr lang="en-US" smtClean="0"/>
              <a:t>13</a:t>
            </a:fld>
            <a:endParaRPr lang="en-US"/>
          </a:p>
        </p:txBody>
      </p:sp>
      <p:pic>
        <p:nvPicPr>
          <p:cNvPr id="3074" name="Picture 2" descr="Polytope model - Wikipedia">
            <a:extLst>
              <a:ext uri="{FF2B5EF4-FFF2-40B4-BE49-F238E27FC236}">
                <a16:creationId xmlns:a16="http://schemas.microsoft.com/office/drawing/2014/main" id="{AEA9D029-9D68-FB5F-21A6-B6C42214F9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28704" y="1690688"/>
            <a:ext cx="2794000" cy="204470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Graphic Card, 2080 Graphics Card">
            <a:extLst>
              <a:ext uri="{FF2B5EF4-FFF2-40B4-BE49-F238E27FC236}">
                <a16:creationId xmlns:a16="http://schemas.microsoft.com/office/drawing/2014/main" id="{A0845BB4-1AFB-1FE1-5F3E-8670D964B3B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870133">
            <a:off x="8197852" y="4236244"/>
            <a:ext cx="3238500" cy="1619250"/>
          </a:xfrm>
          <a:prstGeom prst="rect">
            <a:avLst/>
          </a:prstGeom>
          <a:noFill/>
          <a:extLst>
            <a:ext uri="{909E8E84-426E-40DD-AFC4-6F175D3DCCD1}">
              <a14:hiddenFill xmlns:a14="http://schemas.microsoft.com/office/drawing/2010/main">
                <a:solidFill>
                  <a:srgbClr val="FFFFFF"/>
                </a:solidFill>
              </a14:hiddenFill>
            </a:ext>
          </a:extLst>
        </p:spPr>
      </p:pic>
      <p:sp>
        <p:nvSpPr>
          <p:cNvPr id="23" name="Content Placeholder 2">
            <a:extLst>
              <a:ext uri="{FF2B5EF4-FFF2-40B4-BE49-F238E27FC236}">
                <a16:creationId xmlns:a16="http://schemas.microsoft.com/office/drawing/2014/main" id="{4462E88F-A660-1E0A-8C10-8B3FB28F3C5F}"/>
              </a:ext>
            </a:extLst>
          </p:cNvPr>
          <p:cNvSpPr>
            <a:spLocks noGrp="1"/>
          </p:cNvSpPr>
          <p:nvPr>
            <p:ph idx="1"/>
          </p:nvPr>
        </p:nvSpPr>
        <p:spPr>
          <a:xfrm>
            <a:off x="838200" y="1825625"/>
            <a:ext cx="7390504" cy="4667250"/>
          </a:xfrm>
        </p:spPr>
        <p:txBody>
          <a:bodyPr vert="horz" lIns="91440" tIns="45720" rIns="91440" bIns="45720" rtlCol="0" anchor="t">
            <a:normAutofit/>
          </a:bodyPr>
          <a:lstStyle/>
          <a:p>
            <a:r>
              <a:rPr lang="en-US" dirty="0"/>
              <a:t>Demonstrate the benefits of a compiler-based IR with multiple abstraction levels by two case studies in </a:t>
            </a:r>
            <a:r>
              <a:rPr lang="en-US" dirty="0" err="1"/>
              <a:t>Polygeist</a:t>
            </a:r>
            <a:r>
              <a:rPr lang="en-US" dirty="0"/>
              <a:t>/MLIR</a:t>
            </a:r>
          </a:p>
          <a:p>
            <a:pPr lvl="1"/>
            <a:r>
              <a:rPr lang="en-US" sz="2800" dirty="0"/>
              <a:t>Polyhedral optimization [1]</a:t>
            </a:r>
          </a:p>
          <a:p>
            <a:pPr lvl="1"/>
            <a:r>
              <a:rPr lang="en-US" sz="2800" dirty="0"/>
              <a:t>GPU optimization and </a:t>
            </a:r>
            <a:r>
              <a:rPr lang="en-US" sz="2800" dirty="0" err="1"/>
              <a:t>transpilation</a:t>
            </a:r>
            <a:r>
              <a:rPr lang="en-US" sz="2800" dirty="0"/>
              <a:t> to the CPU [2]</a:t>
            </a:r>
          </a:p>
        </p:txBody>
      </p:sp>
      <p:sp>
        <p:nvSpPr>
          <p:cNvPr id="24" name="TextBox 23">
            <a:extLst>
              <a:ext uri="{FF2B5EF4-FFF2-40B4-BE49-F238E27FC236}">
                <a16:creationId xmlns:a16="http://schemas.microsoft.com/office/drawing/2014/main" id="{5DF87FF6-5596-5800-4A43-4B455AEAC7E1}"/>
              </a:ext>
            </a:extLst>
          </p:cNvPr>
          <p:cNvSpPr txBox="1"/>
          <p:nvPr/>
        </p:nvSpPr>
        <p:spPr>
          <a:xfrm>
            <a:off x="323307" y="5960873"/>
            <a:ext cx="9525941" cy="923330"/>
          </a:xfrm>
          <a:prstGeom prst="rect">
            <a:avLst/>
          </a:prstGeom>
          <a:noFill/>
        </p:spPr>
        <p:txBody>
          <a:bodyPr wrap="none" rtlCol="0">
            <a:spAutoFit/>
          </a:bodyPr>
          <a:lstStyle/>
          <a:p>
            <a:r>
              <a:rPr lang="en-US" dirty="0"/>
              <a:t>[1] </a:t>
            </a:r>
            <a:r>
              <a:rPr lang="en-US" dirty="0" err="1"/>
              <a:t>Polygeist</a:t>
            </a:r>
            <a:r>
              <a:rPr lang="en-US" dirty="0"/>
              <a:t>: Raising C to Polyhedral MLIR; Moses, </a:t>
            </a:r>
            <a:r>
              <a:rPr lang="en-US" dirty="0" err="1"/>
              <a:t>Chelini</a:t>
            </a:r>
            <a:r>
              <a:rPr lang="en-US" dirty="0"/>
              <a:t>, Zhao, and </a:t>
            </a:r>
            <a:r>
              <a:rPr lang="en-US" dirty="0" err="1"/>
              <a:t>Zinenko</a:t>
            </a:r>
            <a:r>
              <a:rPr lang="en-US" dirty="0"/>
              <a:t>. PACT ’21.</a:t>
            </a:r>
          </a:p>
          <a:p>
            <a:r>
              <a:rPr lang="en-US" dirty="0"/>
              <a:t>[2] High-Performance GPU-to-CPU </a:t>
            </a:r>
            <a:r>
              <a:rPr lang="en-US" dirty="0" err="1"/>
              <a:t>Transpilation</a:t>
            </a:r>
            <a:r>
              <a:rPr lang="en-US" dirty="0"/>
              <a:t> and Optimization via High-Level Parallel Constructs;</a:t>
            </a:r>
            <a:br>
              <a:rPr lang="en-US" dirty="0"/>
            </a:br>
            <a:r>
              <a:rPr lang="en-US" dirty="0"/>
              <a:t>      Moses, Ivanov, </a:t>
            </a:r>
            <a:r>
              <a:rPr lang="en-US" dirty="0" err="1"/>
              <a:t>Domke</a:t>
            </a:r>
            <a:r>
              <a:rPr lang="en-US" dirty="0"/>
              <a:t>, Endo, </a:t>
            </a:r>
            <a:r>
              <a:rPr lang="en-US" dirty="0" err="1"/>
              <a:t>Doerfert</a:t>
            </a:r>
            <a:r>
              <a:rPr lang="en-US" dirty="0"/>
              <a:t>, and </a:t>
            </a:r>
            <a:r>
              <a:rPr lang="en-US" dirty="0" err="1"/>
              <a:t>Zinenko</a:t>
            </a:r>
            <a:r>
              <a:rPr lang="en-US" dirty="0"/>
              <a:t>. </a:t>
            </a:r>
            <a:r>
              <a:rPr lang="en-US" dirty="0" err="1"/>
              <a:t>PPoPP</a:t>
            </a:r>
            <a:r>
              <a:rPr lang="en-US" dirty="0"/>
              <a:t> ‘23</a:t>
            </a:r>
          </a:p>
        </p:txBody>
      </p:sp>
    </p:spTree>
    <p:extLst>
      <p:ext uri="{BB962C8B-B14F-4D97-AF65-F5344CB8AC3E}">
        <p14:creationId xmlns:p14="http://schemas.microsoft.com/office/powerpoint/2010/main" val="8227740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02CFE9-8810-4755-942A-DFD7E33E0871}"/>
              </a:ext>
            </a:extLst>
          </p:cNvPr>
          <p:cNvSpPr>
            <a:spLocks noGrp="1"/>
          </p:cNvSpPr>
          <p:nvPr>
            <p:ph type="title"/>
          </p:nvPr>
        </p:nvSpPr>
        <p:spPr/>
        <p:txBody>
          <a:bodyPr/>
          <a:lstStyle/>
          <a:p>
            <a:r>
              <a:rPr lang="en-US" dirty="0">
                <a:cs typeface="Calibri Light"/>
              </a:rPr>
              <a:t>Case Study 1: The Polyhedral Model</a:t>
            </a:r>
            <a:endParaRPr lang="en-US" dirty="0"/>
          </a:p>
        </p:txBody>
      </p:sp>
      <p:sp>
        <p:nvSpPr>
          <p:cNvPr id="3" name="Content Placeholder 2">
            <a:extLst>
              <a:ext uri="{FF2B5EF4-FFF2-40B4-BE49-F238E27FC236}">
                <a16:creationId xmlns:a16="http://schemas.microsoft.com/office/drawing/2014/main" id="{4ED262A3-7850-4F33-B96F-9B11574E017A}"/>
              </a:ext>
            </a:extLst>
          </p:cNvPr>
          <p:cNvSpPr>
            <a:spLocks noGrp="1"/>
          </p:cNvSpPr>
          <p:nvPr>
            <p:ph idx="1"/>
          </p:nvPr>
        </p:nvSpPr>
        <p:spPr>
          <a:xfrm>
            <a:off x="838200" y="1825624"/>
            <a:ext cx="10515600" cy="3114675"/>
          </a:xfrm>
        </p:spPr>
        <p:txBody>
          <a:bodyPr vert="horz" lIns="91440" tIns="45720" rIns="91440" bIns="45720" rtlCol="0" anchor="t">
            <a:normAutofit fontScale="92500" lnSpcReduction="20000"/>
          </a:bodyPr>
          <a:lstStyle/>
          <a:p>
            <a:r>
              <a:rPr lang="en-US" dirty="0">
                <a:cs typeface="Calibri"/>
              </a:rPr>
              <a:t>Represent programs as a collection of computations and constraints on a multi-dimensional grid (polyhedron)</a:t>
            </a:r>
          </a:p>
          <a:p>
            <a:r>
              <a:rPr lang="en-US" dirty="0">
                <a:cs typeface="Calibri"/>
              </a:rPr>
              <a:t>Makes it easy to analyze and specify program transformations best exploit the available hardware</a:t>
            </a:r>
          </a:p>
          <a:p>
            <a:pPr lvl="1"/>
            <a:r>
              <a:rPr lang="en-US" sz="2800" dirty="0">
                <a:cs typeface="Calibri"/>
              </a:rPr>
              <a:t>Loop restructuring for spatial/temporal locality, automatic parallelization, etc.</a:t>
            </a:r>
          </a:p>
          <a:p>
            <a:r>
              <a:rPr lang="en-US" dirty="0">
                <a:cs typeface="Calibri"/>
              </a:rPr>
              <a:t>One of the best frameworks for optimizing compute-intensive programs like machine learning kernels or scientific simulations as well as for programming accelerators.</a:t>
            </a:r>
          </a:p>
        </p:txBody>
      </p:sp>
      <p:sp>
        <p:nvSpPr>
          <p:cNvPr id="4" name="Slide Number Placeholder 3">
            <a:extLst>
              <a:ext uri="{FF2B5EF4-FFF2-40B4-BE49-F238E27FC236}">
                <a16:creationId xmlns:a16="http://schemas.microsoft.com/office/drawing/2014/main" id="{0CF6E0F4-CF88-4F6C-AC51-F7B879FECC04}"/>
              </a:ext>
            </a:extLst>
          </p:cNvPr>
          <p:cNvSpPr>
            <a:spLocks noGrp="1"/>
          </p:cNvSpPr>
          <p:nvPr>
            <p:ph type="sldNum" sz="quarter" idx="12"/>
          </p:nvPr>
        </p:nvSpPr>
        <p:spPr/>
        <p:txBody>
          <a:bodyPr/>
          <a:lstStyle/>
          <a:p>
            <a:fld id="{330EA680-D336-4FF7-8B7A-9848BB0A1C32}" type="slidenum">
              <a:rPr lang="en-US" smtClean="0"/>
              <a:t>14</a:t>
            </a:fld>
            <a:endParaRPr lang="en-US"/>
          </a:p>
        </p:txBody>
      </p:sp>
      <p:pic>
        <p:nvPicPr>
          <p:cNvPr id="2050" name="Picture 2" descr="Dimm Ram Memory - Free vector graphic on Pixabay">
            <a:extLst>
              <a:ext uri="{FF2B5EF4-FFF2-40B4-BE49-F238E27FC236}">
                <a16:creationId xmlns:a16="http://schemas.microsoft.com/office/drawing/2014/main" id="{A003CB23-EC15-A0C4-CB41-AC600C0D25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574772">
            <a:off x="6323297" y="4911799"/>
            <a:ext cx="3464012" cy="173200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Polytope model - Wikipedia">
            <a:extLst>
              <a:ext uri="{FF2B5EF4-FFF2-40B4-BE49-F238E27FC236}">
                <a16:creationId xmlns:a16="http://schemas.microsoft.com/office/drawing/2014/main" id="{BAAC734E-F991-2069-706B-18D3F2E9348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75504" y="4813300"/>
            <a:ext cx="2794000" cy="2044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87512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02CFE9-8810-4755-942A-DFD7E33E0871}"/>
              </a:ext>
            </a:extLst>
          </p:cNvPr>
          <p:cNvSpPr>
            <a:spLocks noGrp="1"/>
          </p:cNvSpPr>
          <p:nvPr>
            <p:ph type="title"/>
          </p:nvPr>
        </p:nvSpPr>
        <p:spPr/>
        <p:txBody>
          <a:bodyPr/>
          <a:lstStyle/>
          <a:p>
            <a:r>
              <a:rPr lang="en-US" dirty="0">
                <a:cs typeface="Calibri Light"/>
              </a:rPr>
              <a:t>Polyhedral Compilation Today</a:t>
            </a:r>
            <a:endParaRPr lang="en-US" dirty="0"/>
          </a:p>
        </p:txBody>
      </p:sp>
      <p:sp>
        <p:nvSpPr>
          <p:cNvPr id="4" name="Slide Number Placeholder 3">
            <a:extLst>
              <a:ext uri="{FF2B5EF4-FFF2-40B4-BE49-F238E27FC236}">
                <a16:creationId xmlns:a16="http://schemas.microsoft.com/office/drawing/2014/main" id="{0CF6E0F4-CF88-4F6C-AC51-F7B879FECC04}"/>
              </a:ext>
            </a:extLst>
          </p:cNvPr>
          <p:cNvSpPr>
            <a:spLocks noGrp="1"/>
          </p:cNvSpPr>
          <p:nvPr>
            <p:ph type="sldNum" sz="quarter" idx="12"/>
          </p:nvPr>
        </p:nvSpPr>
        <p:spPr/>
        <p:txBody>
          <a:bodyPr/>
          <a:lstStyle/>
          <a:p>
            <a:fld id="{330EA680-D336-4FF7-8B7A-9848BB0A1C32}" type="slidenum">
              <a:rPr lang="en-US" smtClean="0"/>
              <a:t>15</a:t>
            </a:fld>
            <a:endParaRPr lang="en-US"/>
          </a:p>
        </p:txBody>
      </p:sp>
      <p:pic>
        <p:nvPicPr>
          <p:cNvPr id="33" name="Image" descr="Image">
            <a:extLst>
              <a:ext uri="{FF2B5EF4-FFF2-40B4-BE49-F238E27FC236}">
                <a16:creationId xmlns:a16="http://schemas.microsoft.com/office/drawing/2014/main" id="{A5DBC44D-4942-48E3-AC21-B3A8A88C2407}"/>
              </a:ext>
            </a:extLst>
          </p:cNvPr>
          <p:cNvPicPr>
            <a:picLocks noChangeAspect="1"/>
          </p:cNvPicPr>
          <p:nvPr/>
        </p:nvPicPr>
        <p:blipFill>
          <a:blip r:embed="rId3"/>
          <a:stretch>
            <a:fillRect/>
          </a:stretch>
        </p:blipFill>
        <p:spPr>
          <a:xfrm>
            <a:off x="836753" y="2505916"/>
            <a:ext cx="643915" cy="723868"/>
          </a:xfrm>
          <a:prstGeom prst="rect">
            <a:avLst/>
          </a:prstGeom>
          <a:ln w="12700">
            <a:miter lim="400000"/>
          </a:ln>
        </p:spPr>
      </p:pic>
      <p:pic>
        <p:nvPicPr>
          <p:cNvPr id="1026" name="Picture 2" descr="https://upload.wikimedia.org/wikipedia/commons/thumb/1/18/C_Programming_Language.svg/800px-C_Programming_Language.svg.png">
            <a:extLst>
              <a:ext uri="{FF2B5EF4-FFF2-40B4-BE49-F238E27FC236}">
                <a16:creationId xmlns:a16="http://schemas.microsoft.com/office/drawing/2014/main" id="{2CA20C02-DF28-4855-990E-86DA1E83889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5500" y="1642315"/>
            <a:ext cx="655168" cy="723868"/>
          </a:xfrm>
          <a:prstGeom prst="rect">
            <a:avLst/>
          </a:prstGeom>
          <a:noFill/>
          <a:extLst>
            <a:ext uri="{909E8E84-426E-40DD-AFC4-6F175D3DCCD1}">
              <a14:hiddenFill xmlns:a14="http://schemas.microsoft.com/office/drawing/2010/main">
                <a:solidFill>
                  <a:srgbClr val="FFFFFF"/>
                </a:solidFill>
              </a14:hiddenFill>
            </a:ext>
          </a:extLst>
        </p:spPr>
      </p:pic>
      <p:sp>
        <p:nvSpPr>
          <p:cNvPr id="35" name="Lower">
            <a:extLst>
              <a:ext uri="{FF2B5EF4-FFF2-40B4-BE49-F238E27FC236}">
                <a16:creationId xmlns:a16="http://schemas.microsoft.com/office/drawing/2014/main" id="{A1B7D510-F901-41AF-A2F3-4E04B967D654}"/>
              </a:ext>
            </a:extLst>
          </p:cNvPr>
          <p:cNvSpPr/>
          <p:nvPr/>
        </p:nvSpPr>
        <p:spPr>
          <a:xfrm>
            <a:off x="1821215" y="1992756"/>
            <a:ext cx="1714147" cy="1026319"/>
          </a:xfrm>
          <a:prstGeom prst="rightArrow">
            <a:avLst>
              <a:gd name="adj1" fmla="val 53054"/>
              <a:gd name="adj2" fmla="val 45960"/>
            </a:avLst>
          </a:prstGeom>
          <a:solidFill>
            <a:srgbClr val="9ED4BF"/>
          </a:solidFill>
          <a:ln w="12700">
            <a:solidFill>
              <a:srgbClr val="9A9A9A"/>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a:defRPr sz="4200"/>
            </a:lvl1pPr>
          </a:lstStyle>
          <a:p>
            <a:pPr algn="ctr"/>
            <a:r>
              <a:rPr lang="en-US" sz="2800" dirty="0"/>
              <a:t>Lower</a:t>
            </a:r>
            <a:endParaRPr sz="2800" dirty="0"/>
          </a:p>
        </p:txBody>
      </p:sp>
      <p:pic>
        <p:nvPicPr>
          <p:cNvPr id="36" name="Group" descr="Group">
            <a:extLst>
              <a:ext uri="{FF2B5EF4-FFF2-40B4-BE49-F238E27FC236}">
                <a16:creationId xmlns:a16="http://schemas.microsoft.com/office/drawing/2014/main" id="{2FF2D940-6210-4D1B-8098-5D4A1FA25143}"/>
              </a:ext>
            </a:extLst>
          </p:cNvPr>
          <p:cNvPicPr>
            <a:picLocks noChangeAspect="1"/>
          </p:cNvPicPr>
          <p:nvPr/>
        </p:nvPicPr>
        <p:blipFill>
          <a:blip r:embed="rId5"/>
          <a:srcRect b="8577"/>
          <a:stretch>
            <a:fillRect/>
          </a:stretch>
        </p:blipFill>
        <p:spPr>
          <a:xfrm>
            <a:off x="3749371" y="1902739"/>
            <a:ext cx="1343149" cy="1206352"/>
          </a:xfrm>
          <a:prstGeom prst="rect">
            <a:avLst/>
          </a:prstGeom>
          <a:ln w="12700">
            <a:miter lim="400000"/>
          </a:ln>
        </p:spPr>
      </p:pic>
      <p:sp>
        <p:nvSpPr>
          <p:cNvPr id="38" name="Lower">
            <a:extLst>
              <a:ext uri="{FF2B5EF4-FFF2-40B4-BE49-F238E27FC236}">
                <a16:creationId xmlns:a16="http://schemas.microsoft.com/office/drawing/2014/main" id="{112D82DD-4DBD-4866-AECA-EA2745D2D90C}"/>
              </a:ext>
            </a:extLst>
          </p:cNvPr>
          <p:cNvSpPr/>
          <p:nvPr/>
        </p:nvSpPr>
        <p:spPr>
          <a:xfrm>
            <a:off x="5338762" y="1992756"/>
            <a:ext cx="1714147" cy="1026319"/>
          </a:xfrm>
          <a:prstGeom prst="rightArrow">
            <a:avLst>
              <a:gd name="adj1" fmla="val 53054"/>
              <a:gd name="adj2" fmla="val 45960"/>
            </a:avLst>
          </a:prstGeom>
          <a:solidFill>
            <a:srgbClr val="9ED4BF"/>
          </a:solidFill>
          <a:ln w="12700">
            <a:solidFill>
              <a:srgbClr val="9A9A9A"/>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a:defRPr sz="4200"/>
            </a:lvl1pPr>
          </a:lstStyle>
          <a:p>
            <a:pPr algn="ctr"/>
            <a:r>
              <a:rPr lang="en-US" sz="2800" dirty="0"/>
              <a:t>Optimize</a:t>
            </a:r>
            <a:endParaRPr sz="2800" dirty="0"/>
          </a:p>
        </p:txBody>
      </p:sp>
      <p:pic>
        <p:nvPicPr>
          <p:cNvPr id="39" name="Group" descr="Group">
            <a:extLst>
              <a:ext uri="{FF2B5EF4-FFF2-40B4-BE49-F238E27FC236}">
                <a16:creationId xmlns:a16="http://schemas.microsoft.com/office/drawing/2014/main" id="{231064AE-3474-4323-BB69-D0B5FCBA8410}"/>
              </a:ext>
            </a:extLst>
          </p:cNvPr>
          <p:cNvPicPr>
            <a:picLocks noChangeAspect="1"/>
          </p:cNvPicPr>
          <p:nvPr/>
        </p:nvPicPr>
        <p:blipFill>
          <a:blip r:embed="rId5"/>
          <a:srcRect b="8577"/>
          <a:stretch>
            <a:fillRect/>
          </a:stretch>
        </p:blipFill>
        <p:spPr>
          <a:xfrm>
            <a:off x="7273751" y="1953539"/>
            <a:ext cx="1343149" cy="1206352"/>
          </a:xfrm>
          <a:prstGeom prst="rect">
            <a:avLst/>
          </a:prstGeom>
          <a:ln w="12700">
            <a:miter lim="400000"/>
          </a:ln>
        </p:spPr>
      </p:pic>
      <p:sp>
        <p:nvSpPr>
          <p:cNvPr id="40" name="Lower">
            <a:extLst>
              <a:ext uri="{FF2B5EF4-FFF2-40B4-BE49-F238E27FC236}">
                <a16:creationId xmlns:a16="http://schemas.microsoft.com/office/drawing/2014/main" id="{D5C74D56-63B8-4719-901C-06034F16FD4F}"/>
              </a:ext>
            </a:extLst>
          </p:cNvPr>
          <p:cNvSpPr/>
          <p:nvPr/>
        </p:nvSpPr>
        <p:spPr>
          <a:xfrm>
            <a:off x="8837742" y="2004249"/>
            <a:ext cx="1714147" cy="1026319"/>
          </a:xfrm>
          <a:prstGeom prst="rightArrow">
            <a:avLst>
              <a:gd name="adj1" fmla="val 53054"/>
              <a:gd name="adj2" fmla="val 45960"/>
            </a:avLst>
          </a:prstGeom>
          <a:solidFill>
            <a:srgbClr val="9ED4BF"/>
          </a:solidFill>
          <a:ln w="12700">
            <a:solidFill>
              <a:srgbClr val="9A9A9A"/>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a:defRPr sz="4200"/>
            </a:lvl1pPr>
          </a:lstStyle>
          <a:p>
            <a:pPr algn="ctr"/>
            <a:r>
              <a:rPr lang="en-US" sz="2800" dirty="0" err="1"/>
              <a:t>CodeGen</a:t>
            </a:r>
            <a:endParaRPr sz="2800" dirty="0"/>
          </a:p>
        </p:txBody>
      </p:sp>
      <p:pic>
        <p:nvPicPr>
          <p:cNvPr id="41" name="Image" descr="Image">
            <a:extLst>
              <a:ext uri="{FF2B5EF4-FFF2-40B4-BE49-F238E27FC236}">
                <a16:creationId xmlns:a16="http://schemas.microsoft.com/office/drawing/2014/main" id="{6F74A3CC-393F-4EB8-9F09-17EB6AF24A80}"/>
              </a:ext>
            </a:extLst>
          </p:cNvPr>
          <p:cNvPicPr>
            <a:picLocks noChangeAspect="1"/>
          </p:cNvPicPr>
          <p:nvPr/>
        </p:nvPicPr>
        <p:blipFill>
          <a:blip r:embed="rId6"/>
          <a:srcRect l="16376" t="3737" r="12326" b="8066"/>
          <a:stretch>
            <a:fillRect/>
          </a:stretch>
        </p:blipFill>
        <p:spPr>
          <a:xfrm>
            <a:off x="10885603" y="1992755"/>
            <a:ext cx="816066" cy="102631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280"/>
                </a:lnTo>
                <a:cubicBezTo>
                  <a:pt x="32" y="21432"/>
                  <a:pt x="88" y="21486"/>
                  <a:pt x="371" y="21505"/>
                </a:cubicBezTo>
                <a:cubicBezTo>
                  <a:pt x="567" y="21518"/>
                  <a:pt x="655" y="21543"/>
                  <a:pt x="704" y="21600"/>
                </a:cubicBezTo>
                <a:lnTo>
                  <a:pt x="20757" y="21600"/>
                </a:lnTo>
                <a:cubicBezTo>
                  <a:pt x="20809" y="21524"/>
                  <a:pt x="20917" y="21490"/>
                  <a:pt x="21185" y="21490"/>
                </a:cubicBezTo>
                <a:lnTo>
                  <a:pt x="21600" y="21490"/>
                </a:lnTo>
                <a:lnTo>
                  <a:pt x="21600" y="13220"/>
                </a:lnTo>
                <a:lnTo>
                  <a:pt x="21600" y="4955"/>
                </a:lnTo>
                <a:lnTo>
                  <a:pt x="20814" y="4930"/>
                </a:lnTo>
                <a:lnTo>
                  <a:pt x="20034" y="4905"/>
                </a:lnTo>
                <a:lnTo>
                  <a:pt x="20003" y="4610"/>
                </a:lnTo>
                <a:cubicBezTo>
                  <a:pt x="19974" y="4331"/>
                  <a:pt x="19944" y="4313"/>
                  <a:pt x="19594" y="4290"/>
                </a:cubicBezTo>
                <a:cubicBezTo>
                  <a:pt x="19244" y="4267"/>
                  <a:pt x="19221" y="4249"/>
                  <a:pt x="19192" y="3970"/>
                </a:cubicBezTo>
                <a:cubicBezTo>
                  <a:pt x="19162" y="3691"/>
                  <a:pt x="19140" y="3668"/>
                  <a:pt x="18789" y="3645"/>
                </a:cubicBezTo>
                <a:cubicBezTo>
                  <a:pt x="18439" y="3622"/>
                  <a:pt x="18416" y="3604"/>
                  <a:pt x="18387" y="3325"/>
                </a:cubicBezTo>
                <a:cubicBezTo>
                  <a:pt x="18358" y="3046"/>
                  <a:pt x="18335" y="3028"/>
                  <a:pt x="17984" y="3005"/>
                </a:cubicBezTo>
                <a:cubicBezTo>
                  <a:pt x="17634" y="2982"/>
                  <a:pt x="17605" y="2964"/>
                  <a:pt x="17576" y="2685"/>
                </a:cubicBezTo>
                <a:cubicBezTo>
                  <a:pt x="17546" y="2406"/>
                  <a:pt x="17524" y="2383"/>
                  <a:pt x="17173" y="2360"/>
                </a:cubicBezTo>
                <a:cubicBezTo>
                  <a:pt x="16823" y="2337"/>
                  <a:pt x="16800" y="2319"/>
                  <a:pt x="16771" y="2040"/>
                </a:cubicBezTo>
                <a:cubicBezTo>
                  <a:pt x="16742" y="1761"/>
                  <a:pt x="16719" y="1743"/>
                  <a:pt x="16368" y="1720"/>
                </a:cubicBezTo>
                <a:cubicBezTo>
                  <a:pt x="16018" y="1697"/>
                  <a:pt x="15989" y="1679"/>
                  <a:pt x="15959" y="1400"/>
                </a:cubicBezTo>
                <a:cubicBezTo>
                  <a:pt x="15930" y="1121"/>
                  <a:pt x="15907" y="1098"/>
                  <a:pt x="15557" y="1075"/>
                </a:cubicBezTo>
                <a:cubicBezTo>
                  <a:pt x="15207" y="1052"/>
                  <a:pt x="15184" y="1034"/>
                  <a:pt x="15155" y="755"/>
                </a:cubicBezTo>
                <a:cubicBezTo>
                  <a:pt x="15125" y="476"/>
                  <a:pt x="15103" y="458"/>
                  <a:pt x="14752" y="435"/>
                </a:cubicBezTo>
                <a:cubicBezTo>
                  <a:pt x="14401" y="412"/>
                  <a:pt x="14373" y="394"/>
                  <a:pt x="14343" y="110"/>
                </a:cubicBezTo>
                <a:lnTo>
                  <a:pt x="14331" y="0"/>
                </a:lnTo>
                <a:lnTo>
                  <a:pt x="0" y="0"/>
                </a:lnTo>
                <a:close/>
                <a:moveTo>
                  <a:pt x="21166" y="5140"/>
                </a:moveTo>
                <a:cubicBezTo>
                  <a:pt x="21194" y="5145"/>
                  <a:pt x="21219" y="5159"/>
                  <a:pt x="21235" y="5180"/>
                </a:cubicBezTo>
                <a:cubicBezTo>
                  <a:pt x="21268" y="5222"/>
                  <a:pt x="21256" y="5279"/>
                  <a:pt x="21204" y="5305"/>
                </a:cubicBezTo>
                <a:cubicBezTo>
                  <a:pt x="21151" y="5331"/>
                  <a:pt x="21079" y="5317"/>
                  <a:pt x="21047" y="5275"/>
                </a:cubicBezTo>
                <a:cubicBezTo>
                  <a:pt x="21014" y="5233"/>
                  <a:pt x="21032" y="5176"/>
                  <a:pt x="21084" y="5150"/>
                </a:cubicBezTo>
                <a:cubicBezTo>
                  <a:pt x="21111" y="5137"/>
                  <a:pt x="21138" y="5135"/>
                  <a:pt x="21166" y="5140"/>
                </a:cubicBezTo>
                <a:close/>
              </a:path>
            </a:pathLst>
          </a:custGeom>
          <a:ln w="12700">
            <a:miter lim="400000"/>
          </a:ln>
        </p:spPr>
      </p:pic>
      <p:sp>
        <p:nvSpPr>
          <p:cNvPr id="34" name="Arrow: Up-Down 33">
            <a:extLst>
              <a:ext uri="{FF2B5EF4-FFF2-40B4-BE49-F238E27FC236}">
                <a16:creationId xmlns:a16="http://schemas.microsoft.com/office/drawing/2014/main" id="{3B5B5E14-537A-427F-85FB-3A36660E060A}"/>
              </a:ext>
            </a:extLst>
          </p:cNvPr>
          <p:cNvSpPr/>
          <p:nvPr/>
        </p:nvSpPr>
        <p:spPr>
          <a:xfrm>
            <a:off x="856921" y="3660868"/>
            <a:ext cx="643915" cy="1325563"/>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Box 44">
            <a:extLst>
              <a:ext uri="{FF2B5EF4-FFF2-40B4-BE49-F238E27FC236}">
                <a16:creationId xmlns:a16="http://schemas.microsoft.com/office/drawing/2014/main" id="{2E90AA2A-0595-4781-A59C-32ACF9B71F5A}"/>
              </a:ext>
            </a:extLst>
          </p:cNvPr>
          <p:cNvSpPr txBox="1"/>
          <p:nvPr/>
        </p:nvSpPr>
        <p:spPr>
          <a:xfrm>
            <a:off x="8391484" y="3838927"/>
            <a:ext cx="2606661" cy="954107"/>
          </a:xfrm>
          <a:prstGeom prst="rect">
            <a:avLst/>
          </a:prstGeom>
          <a:noFill/>
        </p:spPr>
        <p:txBody>
          <a:bodyPr wrap="square" rtlCol="0">
            <a:spAutoFit/>
          </a:bodyPr>
          <a:lstStyle/>
          <a:p>
            <a:r>
              <a:rPr lang="en-US" sz="2800" dirty="0">
                <a:solidFill>
                  <a:schemeClr val="bg1">
                    <a:lumMod val="65000"/>
                  </a:schemeClr>
                </a:solidFill>
              </a:rPr>
              <a:t>Compiler-Based Transformation</a:t>
            </a:r>
          </a:p>
        </p:txBody>
      </p:sp>
      <p:sp>
        <p:nvSpPr>
          <p:cNvPr id="46" name="TextBox 45">
            <a:extLst>
              <a:ext uri="{FF2B5EF4-FFF2-40B4-BE49-F238E27FC236}">
                <a16:creationId xmlns:a16="http://schemas.microsoft.com/office/drawing/2014/main" id="{12B6C6AE-23DD-4E94-BD57-849609633ED5}"/>
              </a:ext>
            </a:extLst>
          </p:cNvPr>
          <p:cNvSpPr txBox="1"/>
          <p:nvPr/>
        </p:nvSpPr>
        <p:spPr>
          <a:xfrm>
            <a:off x="1613378" y="3846595"/>
            <a:ext cx="2606661" cy="954107"/>
          </a:xfrm>
          <a:prstGeom prst="rect">
            <a:avLst/>
          </a:prstGeom>
          <a:noFill/>
        </p:spPr>
        <p:txBody>
          <a:bodyPr wrap="square" rtlCol="0">
            <a:spAutoFit/>
          </a:bodyPr>
          <a:lstStyle/>
          <a:p>
            <a:r>
              <a:rPr lang="en-US" sz="2800" dirty="0"/>
              <a:t>Source-Based</a:t>
            </a:r>
            <a:br>
              <a:rPr lang="en-US" sz="2800" dirty="0"/>
            </a:br>
            <a:r>
              <a:rPr lang="en-US" sz="2800" dirty="0"/>
              <a:t>Transformation</a:t>
            </a:r>
          </a:p>
        </p:txBody>
      </p:sp>
      <p:sp>
        <p:nvSpPr>
          <p:cNvPr id="19" name="TextBox 18">
            <a:extLst>
              <a:ext uri="{FF2B5EF4-FFF2-40B4-BE49-F238E27FC236}">
                <a16:creationId xmlns:a16="http://schemas.microsoft.com/office/drawing/2014/main" id="{1B865FB4-4274-4090-9CEF-99D3F7F791CF}"/>
              </a:ext>
            </a:extLst>
          </p:cNvPr>
          <p:cNvSpPr txBox="1"/>
          <p:nvPr/>
        </p:nvSpPr>
        <p:spPr>
          <a:xfrm>
            <a:off x="321073" y="5130477"/>
            <a:ext cx="4771447" cy="1815882"/>
          </a:xfrm>
          <a:prstGeom prst="rect">
            <a:avLst/>
          </a:prstGeom>
          <a:noFill/>
        </p:spPr>
        <p:txBody>
          <a:bodyPr wrap="square" rtlCol="0">
            <a:spAutoFit/>
          </a:bodyPr>
          <a:lstStyle/>
          <a:p>
            <a:r>
              <a:rPr lang="en-US" sz="2800" dirty="0"/>
              <a:t>Pluto, PPCG</a:t>
            </a:r>
          </a:p>
          <a:p>
            <a:endParaRPr lang="en-US" sz="2800" dirty="0"/>
          </a:p>
          <a:p>
            <a:r>
              <a:rPr lang="en-US" sz="2800" dirty="0"/>
              <a:t>Keeps High Level Info;</a:t>
            </a:r>
            <a:br>
              <a:rPr lang="en-US" sz="2800" dirty="0"/>
            </a:br>
            <a:r>
              <a:rPr lang="en-US" sz="2800" dirty="0"/>
              <a:t>Fails On Unoptimized Code </a:t>
            </a:r>
          </a:p>
        </p:txBody>
      </p:sp>
      <p:sp>
        <p:nvSpPr>
          <p:cNvPr id="20" name="TextBox 19">
            <a:extLst>
              <a:ext uri="{FF2B5EF4-FFF2-40B4-BE49-F238E27FC236}">
                <a16:creationId xmlns:a16="http://schemas.microsoft.com/office/drawing/2014/main" id="{469F7050-B790-42CA-91FE-306CA929D5C5}"/>
              </a:ext>
            </a:extLst>
          </p:cNvPr>
          <p:cNvSpPr txBox="1"/>
          <p:nvPr/>
        </p:nvSpPr>
        <p:spPr>
          <a:xfrm>
            <a:off x="7011954" y="5097638"/>
            <a:ext cx="4858972" cy="1815882"/>
          </a:xfrm>
          <a:prstGeom prst="rect">
            <a:avLst/>
          </a:prstGeom>
          <a:noFill/>
        </p:spPr>
        <p:txBody>
          <a:bodyPr wrap="square" rtlCol="0">
            <a:spAutoFit/>
          </a:bodyPr>
          <a:lstStyle/>
          <a:p>
            <a:r>
              <a:rPr lang="en-US" sz="2800" dirty="0">
                <a:solidFill>
                  <a:schemeClr val="bg1">
                    <a:lumMod val="65000"/>
                  </a:schemeClr>
                </a:solidFill>
              </a:rPr>
              <a:t>Polly (LLVM), Graphite (GCC)</a:t>
            </a:r>
          </a:p>
          <a:p>
            <a:endParaRPr lang="en-US" sz="2800" dirty="0">
              <a:solidFill>
                <a:schemeClr val="bg1">
                  <a:lumMod val="65000"/>
                </a:schemeClr>
              </a:solidFill>
            </a:endParaRPr>
          </a:p>
          <a:p>
            <a:r>
              <a:rPr lang="en-US" sz="2800" dirty="0">
                <a:solidFill>
                  <a:schemeClr val="bg1">
                    <a:lumMod val="65000"/>
                  </a:schemeClr>
                </a:solidFill>
              </a:rPr>
              <a:t>Runs Optimizations First</a:t>
            </a:r>
          </a:p>
          <a:p>
            <a:r>
              <a:rPr lang="en-US" sz="2800" dirty="0">
                <a:solidFill>
                  <a:schemeClr val="bg1">
                    <a:lumMod val="65000"/>
                  </a:schemeClr>
                </a:solidFill>
              </a:rPr>
              <a:t>Attempts to Recover Structure</a:t>
            </a:r>
          </a:p>
        </p:txBody>
      </p:sp>
      <p:sp>
        <p:nvSpPr>
          <p:cNvPr id="18" name="Arrow: Up-Down 17">
            <a:extLst>
              <a:ext uri="{FF2B5EF4-FFF2-40B4-BE49-F238E27FC236}">
                <a16:creationId xmlns:a16="http://schemas.microsoft.com/office/drawing/2014/main" id="{893A8A60-3165-44FD-8ECD-18760439D36C}"/>
              </a:ext>
            </a:extLst>
          </p:cNvPr>
          <p:cNvSpPr/>
          <p:nvPr/>
        </p:nvSpPr>
        <p:spPr>
          <a:xfrm>
            <a:off x="7623367" y="3660868"/>
            <a:ext cx="643915" cy="1325563"/>
          </a:xfrm>
          <a:prstGeom prst="upDownArrow">
            <a:avLst/>
          </a:prstGeom>
          <a:solidFill>
            <a:schemeClr val="bg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438687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02CFE9-8810-4755-942A-DFD7E33E0871}"/>
              </a:ext>
            </a:extLst>
          </p:cNvPr>
          <p:cNvSpPr>
            <a:spLocks noGrp="1"/>
          </p:cNvSpPr>
          <p:nvPr>
            <p:ph type="title"/>
          </p:nvPr>
        </p:nvSpPr>
        <p:spPr/>
        <p:txBody>
          <a:bodyPr/>
          <a:lstStyle/>
          <a:p>
            <a:r>
              <a:rPr lang="en-US" dirty="0">
                <a:cs typeface="Calibri Light"/>
              </a:rPr>
              <a:t>Polyhedral Compilation Today</a:t>
            </a:r>
            <a:endParaRPr lang="en-US" dirty="0"/>
          </a:p>
        </p:txBody>
      </p:sp>
      <p:sp>
        <p:nvSpPr>
          <p:cNvPr id="4" name="Slide Number Placeholder 3">
            <a:extLst>
              <a:ext uri="{FF2B5EF4-FFF2-40B4-BE49-F238E27FC236}">
                <a16:creationId xmlns:a16="http://schemas.microsoft.com/office/drawing/2014/main" id="{0CF6E0F4-CF88-4F6C-AC51-F7B879FECC04}"/>
              </a:ext>
            </a:extLst>
          </p:cNvPr>
          <p:cNvSpPr>
            <a:spLocks noGrp="1"/>
          </p:cNvSpPr>
          <p:nvPr>
            <p:ph type="sldNum" sz="quarter" idx="12"/>
          </p:nvPr>
        </p:nvSpPr>
        <p:spPr/>
        <p:txBody>
          <a:bodyPr/>
          <a:lstStyle/>
          <a:p>
            <a:fld id="{330EA680-D336-4FF7-8B7A-9848BB0A1C32}" type="slidenum">
              <a:rPr lang="en-US" smtClean="0"/>
              <a:t>16</a:t>
            </a:fld>
            <a:endParaRPr lang="en-US"/>
          </a:p>
        </p:txBody>
      </p:sp>
      <p:pic>
        <p:nvPicPr>
          <p:cNvPr id="33" name="Image" descr="Image">
            <a:extLst>
              <a:ext uri="{FF2B5EF4-FFF2-40B4-BE49-F238E27FC236}">
                <a16:creationId xmlns:a16="http://schemas.microsoft.com/office/drawing/2014/main" id="{A5DBC44D-4942-48E3-AC21-B3A8A88C2407}"/>
              </a:ext>
            </a:extLst>
          </p:cNvPr>
          <p:cNvPicPr>
            <a:picLocks noChangeAspect="1"/>
          </p:cNvPicPr>
          <p:nvPr/>
        </p:nvPicPr>
        <p:blipFill>
          <a:blip r:embed="rId3"/>
          <a:stretch>
            <a:fillRect/>
          </a:stretch>
        </p:blipFill>
        <p:spPr>
          <a:xfrm>
            <a:off x="836753" y="2505916"/>
            <a:ext cx="643915" cy="723868"/>
          </a:xfrm>
          <a:prstGeom prst="rect">
            <a:avLst/>
          </a:prstGeom>
          <a:ln w="12700">
            <a:miter lim="400000"/>
          </a:ln>
        </p:spPr>
      </p:pic>
      <p:pic>
        <p:nvPicPr>
          <p:cNvPr id="1026" name="Picture 2" descr="https://upload.wikimedia.org/wikipedia/commons/thumb/1/18/C_Programming_Language.svg/800px-C_Programming_Language.svg.png">
            <a:extLst>
              <a:ext uri="{FF2B5EF4-FFF2-40B4-BE49-F238E27FC236}">
                <a16:creationId xmlns:a16="http://schemas.microsoft.com/office/drawing/2014/main" id="{2CA20C02-DF28-4855-990E-86DA1E83889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5500" y="1642315"/>
            <a:ext cx="655168" cy="723868"/>
          </a:xfrm>
          <a:prstGeom prst="rect">
            <a:avLst/>
          </a:prstGeom>
          <a:noFill/>
          <a:extLst>
            <a:ext uri="{909E8E84-426E-40DD-AFC4-6F175D3DCCD1}">
              <a14:hiddenFill xmlns:a14="http://schemas.microsoft.com/office/drawing/2010/main">
                <a:solidFill>
                  <a:srgbClr val="FFFFFF"/>
                </a:solidFill>
              </a14:hiddenFill>
            </a:ext>
          </a:extLst>
        </p:spPr>
      </p:pic>
      <p:sp>
        <p:nvSpPr>
          <p:cNvPr id="35" name="Lower">
            <a:extLst>
              <a:ext uri="{FF2B5EF4-FFF2-40B4-BE49-F238E27FC236}">
                <a16:creationId xmlns:a16="http://schemas.microsoft.com/office/drawing/2014/main" id="{A1B7D510-F901-41AF-A2F3-4E04B967D654}"/>
              </a:ext>
            </a:extLst>
          </p:cNvPr>
          <p:cNvSpPr/>
          <p:nvPr/>
        </p:nvSpPr>
        <p:spPr>
          <a:xfrm>
            <a:off x="1821215" y="1992756"/>
            <a:ext cx="1714147" cy="1026319"/>
          </a:xfrm>
          <a:prstGeom prst="rightArrow">
            <a:avLst>
              <a:gd name="adj1" fmla="val 53054"/>
              <a:gd name="adj2" fmla="val 45960"/>
            </a:avLst>
          </a:prstGeom>
          <a:solidFill>
            <a:srgbClr val="9ED4BF"/>
          </a:solidFill>
          <a:ln w="12700">
            <a:solidFill>
              <a:srgbClr val="9A9A9A"/>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a:defRPr sz="4200"/>
            </a:lvl1pPr>
          </a:lstStyle>
          <a:p>
            <a:pPr algn="ctr"/>
            <a:r>
              <a:rPr lang="en-US" sz="2800" dirty="0"/>
              <a:t>Lower</a:t>
            </a:r>
            <a:endParaRPr sz="2800" dirty="0"/>
          </a:p>
        </p:txBody>
      </p:sp>
      <p:pic>
        <p:nvPicPr>
          <p:cNvPr id="36" name="Group" descr="Group">
            <a:extLst>
              <a:ext uri="{FF2B5EF4-FFF2-40B4-BE49-F238E27FC236}">
                <a16:creationId xmlns:a16="http://schemas.microsoft.com/office/drawing/2014/main" id="{2FF2D940-6210-4D1B-8098-5D4A1FA25143}"/>
              </a:ext>
            </a:extLst>
          </p:cNvPr>
          <p:cNvPicPr>
            <a:picLocks noChangeAspect="1"/>
          </p:cNvPicPr>
          <p:nvPr/>
        </p:nvPicPr>
        <p:blipFill>
          <a:blip r:embed="rId5"/>
          <a:srcRect b="8577"/>
          <a:stretch>
            <a:fillRect/>
          </a:stretch>
        </p:blipFill>
        <p:spPr>
          <a:xfrm>
            <a:off x="3749371" y="1902739"/>
            <a:ext cx="1343149" cy="1206352"/>
          </a:xfrm>
          <a:prstGeom prst="rect">
            <a:avLst/>
          </a:prstGeom>
          <a:ln w="12700">
            <a:miter lim="400000"/>
          </a:ln>
        </p:spPr>
      </p:pic>
      <p:sp>
        <p:nvSpPr>
          <p:cNvPr id="38" name="Lower">
            <a:extLst>
              <a:ext uri="{FF2B5EF4-FFF2-40B4-BE49-F238E27FC236}">
                <a16:creationId xmlns:a16="http://schemas.microsoft.com/office/drawing/2014/main" id="{112D82DD-4DBD-4866-AECA-EA2745D2D90C}"/>
              </a:ext>
            </a:extLst>
          </p:cNvPr>
          <p:cNvSpPr/>
          <p:nvPr/>
        </p:nvSpPr>
        <p:spPr>
          <a:xfrm>
            <a:off x="5338762" y="1992756"/>
            <a:ext cx="1714147" cy="1026319"/>
          </a:xfrm>
          <a:prstGeom prst="rightArrow">
            <a:avLst>
              <a:gd name="adj1" fmla="val 53054"/>
              <a:gd name="adj2" fmla="val 45960"/>
            </a:avLst>
          </a:prstGeom>
          <a:solidFill>
            <a:srgbClr val="9ED4BF"/>
          </a:solidFill>
          <a:ln w="12700">
            <a:solidFill>
              <a:srgbClr val="9A9A9A"/>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a:defRPr sz="4200"/>
            </a:lvl1pPr>
          </a:lstStyle>
          <a:p>
            <a:pPr algn="ctr"/>
            <a:r>
              <a:rPr lang="en-US" sz="2800" dirty="0"/>
              <a:t>Optimize</a:t>
            </a:r>
            <a:endParaRPr sz="2800" dirty="0"/>
          </a:p>
        </p:txBody>
      </p:sp>
      <p:pic>
        <p:nvPicPr>
          <p:cNvPr id="39" name="Group" descr="Group">
            <a:extLst>
              <a:ext uri="{FF2B5EF4-FFF2-40B4-BE49-F238E27FC236}">
                <a16:creationId xmlns:a16="http://schemas.microsoft.com/office/drawing/2014/main" id="{231064AE-3474-4323-BB69-D0B5FCBA8410}"/>
              </a:ext>
            </a:extLst>
          </p:cNvPr>
          <p:cNvPicPr>
            <a:picLocks noChangeAspect="1"/>
          </p:cNvPicPr>
          <p:nvPr/>
        </p:nvPicPr>
        <p:blipFill>
          <a:blip r:embed="rId5"/>
          <a:srcRect b="8577"/>
          <a:stretch>
            <a:fillRect/>
          </a:stretch>
        </p:blipFill>
        <p:spPr>
          <a:xfrm>
            <a:off x="7273751" y="1953539"/>
            <a:ext cx="1343149" cy="1206352"/>
          </a:xfrm>
          <a:prstGeom prst="rect">
            <a:avLst/>
          </a:prstGeom>
          <a:ln w="12700">
            <a:miter lim="400000"/>
          </a:ln>
        </p:spPr>
      </p:pic>
      <p:sp>
        <p:nvSpPr>
          <p:cNvPr id="40" name="Lower">
            <a:extLst>
              <a:ext uri="{FF2B5EF4-FFF2-40B4-BE49-F238E27FC236}">
                <a16:creationId xmlns:a16="http://schemas.microsoft.com/office/drawing/2014/main" id="{D5C74D56-63B8-4719-901C-06034F16FD4F}"/>
              </a:ext>
            </a:extLst>
          </p:cNvPr>
          <p:cNvSpPr/>
          <p:nvPr/>
        </p:nvSpPr>
        <p:spPr>
          <a:xfrm>
            <a:off x="8837742" y="2004249"/>
            <a:ext cx="1714147" cy="1026319"/>
          </a:xfrm>
          <a:prstGeom prst="rightArrow">
            <a:avLst>
              <a:gd name="adj1" fmla="val 53054"/>
              <a:gd name="adj2" fmla="val 45960"/>
            </a:avLst>
          </a:prstGeom>
          <a:solidFill>
            <a:srgbClr val="9ED4BF"/>
          </a:solidFill>
          <a:ln w="12700">
            <a:solidFill>
              <a:srgbClr val="9A9A9A"/>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a:defRPr sz="4200"/>
            </a:lvl1pPr>
          </a:lstStyle>
          <a:p>
            <a:pPr algn="ctr"/>
            <a:r>
              <a:rPr lang="en-US" sz="2800" dirty="0" err="1"/>
              <a:t>CodeGen</a:t>
            </a:r>
            <a:endParaRPr sz="2800" dirty="0"/>
          </a:p>
        </p:txBody>
      </p:sp>
      <p:pic>
        <p:nvPicPr>
          <p:cNvPr id="41" name="Image" descr="Image">
            <a:extLst>
              <a:ext uri="{FF2B5EF4-FFF2-40B4-BE49-F238E27FC236}">
                <a16:creationId xmlns:a16="http://schemas.microsoft.com/office/drawing/2014/main" id="{6F74A3CC-393F-4EB8-9F09-17EB6AF24A80}"/>
              </a:ext>
            </a:extLst>
          </p:cNvPr>
          <p:cNvPicPr>
            <a:picLocks noChangeAspect="1"/>
          </p:cNvPicPr>
          <p:nvPr/>
        </p:nvPicPr>
        <p:blipFill>
          <a:blip r:embed="rId6"/>
          <a:srcRect l="16376" t="3737" r="12326" b="8066"/>
          <a:stretch>
            <a:fillRect/>
          </a:stretch>
        </p:blipFill>
        <p:spPr>
          <a:xfrm>
            <a:off x="10885603" y="1992755"/>
            <a:ext cx="816066" cy="102631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280"/>
                </a:lnTo>
                <a:cubicBezTo>
                  <a:pt x="32" y="21432"/>
                  <a:pt x="88" y="21486"/>
                  <a:pt x="371" y="21505"/>
                </a:cubicBezTo>
                <a:cubicBezTo>
                  <a:pt x="567" y="21518"/>
                  <a:pt x="655" y="21543"/>
                  <a:pt x="704" y="21600"/>
                </a:cubicBezTo>
                <a:lnTo>
                  <a:pt x="20757" y="21600"/>
                </a:lnTo>
                <a:cubicBezTo>
                  <a:pt x="20809" y="21524"/>
                  <a:pt x="20917" y="21490"/>
                  <a:pt x="21185" y="21490"/>
                </a:cubicBezTo>
                <a:lnTo>
                  <a:pt x="21600" y="21490"/>
                </a:lnTo>
                <a:lnTo>
                  <a:pt x="21600" y="13220"/>
                </a:lnTo>
                <a:lnTo>
                  <a:pt x="21600" y="4955"/>
                </a:lnTo>
                <a:lnTo>
                  <a:pt x="20814" y="4930"/>
                </a:lnTo>
                <a:lnTo>
                  <a:pt x="20034" y="4905"/>
                </a:lnTo>
                <a:lnTo>
                  <a:pt x="20003" y="4610"/>
                </a:lnTo>
                <a:cubicBezTo>
                  <a:pt x="19974" y="4331"/>
                  <a:pt x="19944" y="4313"/>
                  <a:pt x="19594" y="4290"/>
                </a:cubicBezTo>
                <a:cubicBezTo>
                  <a:pt x="19244" y="4267"/>
                  <a:pt x="19221" y="4249"/>
                  <a:pt x="19192" y="3970"/>
                </a:cubicBezTo>
                <a:cubicBezTo>
                  <a:pt x="19162" y="3691"/>
                  <a:pt x="19140" y="3668"/>
                  <a:pt x="18789" y="3645"/>
                </a:cubicBezTo>
                <a:cubicBezTo>
                  <a:pt x="18439" y="3622"/>
                  <a:pt x="18416" y="3604"/>
                  <a:pt x="18387" y="3325"/>
                </a:cubicBezTo>
                <a:cubicBezTo>
                  <a:pt x="18358" y="3046"/>
                  <a:pt x="18335" y="3028"/>
                  <a:pt x="17984" y="3005"/>
                </a:cubicBezTo>
                <a:cubicBezTo>
                  <a:pt x="17634" y="2982"/>
                  <a:pt x="17605" y="2964"/>
                  <a:pt x="17576" y="2685"/>
                </a:cubicBezTo>
                <a:cubicBezTo>
                  <a:pt x="17546" y="2406"/>
                  <a:pt x="17524" y="2383"/>
                  <a:pt x="17173" y="2360"/>
                </a:cubicBezTo>
                <a:cubicBezTo>
                  <a:pt x="16823" y="2337"/>
                  <a:pt x="16800" y="2319"/>
                  <a:pt x="16771" y="2040"/>
                </a:cubicBezTo>
                <a:cubicBezTo>
                  <a:pt x="16742" y="1761"/>
                  <a:pt x="16719" y="1743"/>
                  <a:pt x="16368" y="1720"/>
                </a:cubicBezTo>
                <a:cubicBezTo>
                  <a:pt x="16018" y="1697"/>
                  <a:pt x="15989" y="1679"/>
                  <a:pt x="15959" y="1400"/>
                </a:cubicBezTo>
                <a:cubicBezTo>
                  <a:pt x="15930" y="1121"/>
                  <a:pt x="15907" y="1098"/>
                  <a:pt x="15557" y="1075"/>
                </a:cubicBezTo>
                <a:cubicBezTo>
                  <a:pt x="15207" y="1052"/>
                  <a:pt x="15184" y="1034"/>
                  <a:pt x="15155" y="755"/>
                </a:cubicBezTo>
                <a:cubicBezTo>
                  <a:pt x="15125" y="476"/>
                  <a:pt x="15103" y="458"/>
                  <a:pt x="14752" y="435"/>
                </a:cubicBezTo>
                <a:cubicBezTo>
                  <a:pt x="14401" y="412"/>
                  <a:pt x="14373" y="394"/>
                  <a:pt x="14343" y="110"/>
                </a:cubicBezTo>
                <a:lnTo>
                  <a:pt x="14331" y="0"/>
                </a:lnTo>
                <a:lnTo>
                  <a:pt x="0" y="0"/>
                </a:lnTo>
                <a:close/>
                <a:moveTo>
                  <a:pt x="21166" y="5140"/>
                </a:moveTo>
                <a:cubicBezTo>
                  <a:pt x="21194" y="5145"/>
                  <a:pt x="21219" y="5159"/>
                  <a:pt x="21235" y="5180"/>
                </a:cubicBezTo>
                <a:cubicBezTo>
                  <a:pt x="21268" y="5222"/>
                  <a:pt x="21256" y="5279"/>
                  <a:pt x="21204" y="5305"/>
                </a:cubicBezTo>
                <a:cubicBezTo>
                  <a:pt x="21151" y="5331"/>
                  <a:pt x="21079" y="5317"/>
                  <a:pt x="21047" y="5275"/>
                </a:cubicBezTo>
                <a:cubicBezTo>
                  <a:pt x="21014" y="5233"/>
                  <a:pt x="21032" y="5176"/>
                  <a:pt x="21084" y="5150"/>
                </a:cubicBezTo>
                <a:cubicBezTo>
                  <a:pt x="21111" y="5137"/>
                  <a:pt x="21138" y="5135"/>
                  <a:pt x="21166" y="5140"/>
                </a:cubicBezTo>
                <a:close/>
              </a:path>
            </a:pathLst>
          </a:custGeom>
          <a:ln w="12700">
            <a:miter lim="400000"/>
          </a:ln>
        </p:spPr>
      </p:pic>
      <p:sp>
        <p:nvSpPr>
          <p:cNvPr id="34" name="Arrow: Up-Down 33">
            <a:extLst>
              <a:ext uri="{FF2B5EF4-FFF2-40B4-BE49-F238E27FC236}">
                <a16:creationId xmlns:a16="http://schemas.microsoft.com/office/drawing/2014/main" id="{3B5B5E14-537A-427F-85FB-3A36660E060A}"/>
              </a:ext>
            </a:extLst>
          </p:cNvPr>
          <p:cNvSpPr/>
          <p:nvPr/>
        </p:nvSpPr>
        <p:spPr>
          <a:xfrm>
            <a:off x="856921" y="3660868"/>
            <a:ext cx="643915" cy="1325563"/>
          </a:xfrm>
          <a:prstGeom prst="upDownArrow">
            <a:avLst/>
          </a:prstGeom>
          <a:solidFill>
            <a:schemeClr val="bg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Arrow: Up-Down 42">
            <a:extLst>
              <a:ext uri="{FF2B5EF4-FFF2-40B4-BE49-F238E27FC236}">
                <a16:creationId xmlns:a16="http://schemas.microsoft.com/office/drawing/2014/main" id="{47D34CA1-B5CD-428B-A242-8C85C68BC9E1}"/>
              </a:ext>
            </a:extLst>
          </p:cNvPr>
          <p:cNvSpPr/>
          <p:nvPr/>
        </p:nvSpPr>
        <p:spPr>
          <a:xfrm>
            <a:off x="7635027" y="3660868"/>
            <a:ext cx="643915" cy="1325563"/>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Box 44">
            <a:extLst>
              <a:ext uri="{FF2B5EF4-FFF2-40B4-BE49-F238E27FC236}">
                <a16:creationId xmlns:a16="http://schemas.microsoft.com/office/drawing/2014/main" id="{2E90AA2A-0595-4781-A59C-32ACF9B71F5A}"/>
              </a:ext>
            </a:extLst>
          </p:cNvPr>
          <p:cNvSpPr txBox="1"/>
          <p:nvPr/>
        </p:nvSpPr>
        <p:spPr>
          <a:xfrm>
            <a:off x="8391484" y="3838927"/>
            <a:ext cx="2606661" cy="954107"/>
          </a:xfrm>
          <a:prstGeom prst="rect">
            <a:avLst/>
          </a:prstGeom>
          <a:noFill/>
        </p:spPr>
        <p:txBody>
          <a:bodyPr wrap="square" rtlCol="0">
            <a:spAutoFit/>
          </a:bodyPr>
          <a:lstStyle/>
          <a:p>
            <a:r>
              <a:rPr lang="en-US" sz="2800" dirty="0"/>
              <a:t>Compiler-Based Transformation</a:t>
            </a:r>
          </a:p>
        </p:txBody>
      </p:sp>
      <p:sp>
        <p:nvSpPr>
          <p:cNvPr id="46" name="TextBox 45">
            <a:extLst>
              <a:ext uri="{FF2B5EF4-FFF2-40B4-BE49-F238E27FC236}">
                <a16:creationId xmlns:a16="http://schemas.microsoft.com/office/drawing/2014/main" id="{12B6C6AE-23DD-4E94-BD57-849609633ED5}"/>
              </a:ext>
            </a:extLst>
          </p:cNvPr>
          <p:cNvSpPr txBox="1"/>
          <p:nvPr/>
        </p:nvSpPr>
        <p:spPr>
          <a:xfrm>
            <a:off x="1613378" y="3846595"/>
            <a:ext cx="2606661" cy="954107"/>
          </a:xfrm>
          <a:prstGeom prst="rect">
            <a:avLst/>
          </a:prstGeom>
          <a:noFill/>
        </p:spPr>
        <p:txBody>
          <a:bodyPr wrap="square" rtlCol="0">
            <a:spAutoFit/>
          </a:bodyPr>
          <a:lstStyle/>
          <a:p>
            <a:r>
              <a:rPr lang="en-US" sz="2800" dirty="0">
                <a:solidFill>
                  <a:schemeClr val="bg1">
                    <a:lumMod val="65000"/>
                  </a:schemeClr>
                </a:solidFill>
              </a:rPr>
              <a:t>Source-Based</a:t>
            </a:r>
            <a:br>
              <a:rPr lang="en-US" sz="2800" dirty="0">
                <a:solidFill>
                  <a:schemeClr val="bg1">
                    <a:lumMod val="65000"/>
                  </a:schemeClr>
                </a:solidFill>
              </a:rPr>
            </a:br>
            <a:r>
              <a:rPr lang="en-US" sz="2800" dirty="0">
                <a:solidFill>
                  <a:schemeClr val="bg1">
                    <a:lumMod val="65000"/>
                  </a:schemeClr>
                </a:solidFill>
              </a:rPr>
              <a:t>Transformation</a:t>
            </a:r>
          </a:p>
        </p:txBody>
      </p:sp>
      <p:sp>
        <p:nvSpPr>
          <p:cNvPr id="19" name="TextBox 18">
            <a:extLst>
              <a:ext uri="{FF2B5EF4-FFF2-40B4-BE49-F238E27FC236}">
                <a16:creationId xmlns:a16="http://schemas.microsoft.com/office/drawing/2014/main" id="{1B865FB4-4274-4090-9CEF-99D3F7F791CF}"/>
              </a:ext>
            </a:extLst>
          </p:cNvPr>
          <p:cNvSpPr txBox="1"/>
          <p:nvPr/>
        </p:nvSpPr>
        <p:spPr>
          <a:xfrm>
            <a:off x="321074" y="5130477"/>
            <a:ext cx="5165326" cy="1815882"/>
          </a:xfrm>
          <a:prstGeom prst="rect">
            <a:avLst/>
          </a:prstGeom>
          <a:noFill/>
        </p:spPr>
        <p:txBody>
          <a:bodyPr wrap="square" rtlCol="0">
            <a:spAutoFit/>
          </a:bodyPr>
          <a:lstStyle/>
          <a:p>
            <a:r>
              <a:rPr lang="en-US" sz="2800" dirty="0">
                <a:solidFill>
                  <a:schemeClr val="bg1">
                    <a:lumMod val="65000"/>
                  </a:schemeClr>
                </a:solidFill>
              </a:rPr>
              <a:t>Pluto, PPCG</a:t>
            </a:r>
          </a:p>
          <a:p>
            <a:endParaRPr lang="en-US" sz="2800" dirty="0">
              <a:solidFill>
                <a:schemeClr val="bg1">
                  <a:lumMod val="65000"/>
                </a:schemeClr>
              </a:solidFill>
            </a:endParaRPr>
          </a:p>
          <a:p>
            <a:r>
              <a:rPr lang="en-US" sz="2800" dirty="0">
                <a:solidFill>
                  <a:schemeClr val="bg1">
                    <a:lumMod val="65000"/>
                  </a:schemeClr>
                </a:solidFill>
              </a:rPr>
              <a:t>Keeps High Level Info;</a:t>
            </a:r>
            <a:br>
              <a:rPr lang="en-US" sz="2800" dirty="0">
                <a:solidFill>
                  <a:schemeClr val="bg1">
                    <a:lumMod val="65000"/>
                  </a:schemeClr>
                </a:solidFill>
              </a:rPr>
            </a:br>
            <a:r>
              <a:rPr lang="en-US" sz="2800" dirty="0">
                <a:solidFill>
                  <a:schemeClr val="bg1">
                    <a:lumMod val="65000"/>
                  </a:schemeClr>
                </a:solidFill>
              </a:rPr>
              <a:t>Fails On Unoptimized Code </a:t>
            </a:r>
          </a:p>
        </p:txBody>
      </p:sp>
      <p:sp>
        <p:nvSpPr>
          <p:cNvPr id="20" name="TextBox 19">
            <a:extLst>
              <a:ext uri="{FF2B5EF4-FFF2-40B4-BE49-F238E27FC236}">
                <a16:creationId xmlns:a16="http://schemas.microsoft.com/office/drawing/2014/main" id="{469F7050-B790-42CA-91FE-306CA929D5C5}"/>
              </a:ext>
            </a:extLst>
          </p:cNvPr>
          <p:cNvSpPr txBox="1"/>
          <p:nvPr/>
        </p:nvSpPr>
        <p:spPr>
          <a:xfrm>
            <a:off x="7011954" y="5097638"/>
            <a:ext cx="4989546" cy="1815882"/>
          </a:xfrm>
          <a:prstGeom prst="rect">
            <a:avLst/>
          </a:prstGeom>
          <a:noFill/>
        </p:spPr>
        <p:txBody>
          <a:bodyPr wrap="square" rtlCol="0">
            <a:spAutoFit/>
          </a:bodyPr>
          <a:lstStyle/>
          <a:p>
            <a:r>
              <a:rPr lang="en-US" sz="2800" dirty="0"/>
              <a:t>Polly (LLVM), Graphite (GCC)</a:t>
            </a:r>
          </a:p>
          <a:p>
            <a:endParaRPr lang="en-US" sz="2800" dirty="0"/>
          </a:p>
          <a:p>
            <a:r>
              <a:rPr lang="en-US" sz="2800" dirty="0"/>
              <a:t>Runs Optimizations First</a:t>
            </a:r>
          </a:p>
          <a:p>
            <a:r>
              <a:rPr lang="en-US" sz="2800" dirty="0"/>
              <a:t>Attempts to Recover Structure</a:t>
            </a:r>
          </a:p>
        </p:txBody>
      </p:sp>
    </p:spTree>
    <p:extLst>
      <p:ext uri="{BB962C8B-B14F-4D97-AF65-F5344CB8AC3E}">
        <p14:creationId xmlns:p14="http://schemas.microsoft.com/office/powerpoint/2010/main" val="15020584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1DCBCE-62EB-4DB8-84A1-4152D860770E}"/>
              </a:ext>
            </a:extLst>
          </p:cNvPr>
          <p:cNvSpPr>
            <a:spLocks noGrp="1"/>
          </p:cNvSpPr>
          <p:nvPr>
            <p:ph type="title"/>
          </p:nvPr>
        </p:nvSpPr>
        <p:spPr/>
        <p:txBody>
          <a:bodyPr/>
          <a:lstStyle/>
          <a:p>
            <a:r>
              <a:rPr lang="en-US" dirty="0" err="1">
                <a:cs typeface="Calibri Light"/>
              </a:rPr>
              <a:t>Polygeist</a:t>
            </a:r>
            <a:r>
              <a:rPr lang="en-US" dirty="0">
                <a:cs typeface="Calibri Light"/>
              </a:rPr>
              <a:t> + Polyhedral</a:t>
            </a:r>
            <a:endParaRPr lang="en-US" dirty="0"/>
          </a:p>
        </p:txBody>
      </p:sp>
      <p:sp>
        <p:nvSpPr>
          <p:cNvPr id="4" name="Slide Number Placeholder 3">
            <a:extLst>
              <a:ext uri="{FF2B5EF4-FFF2-40B4-BE49-F238E27FC236}">
                <a16:creationId xmlns:a16="http://schemas.microsoft.com/office/drawing/2014/main" id="{9315977E-5045-45F2-AEBF-71D34BBD21BE}"/>
              </a:ext>
            </a:extLst>
          </p:cNvPr>
          <p:cNvSpPr>
            <a:spLocks noGrp="1"/>
          </p:cNvSpPr>
          <p:nvPr>
            <p:ph type="sldNum" sz="quarter" idx="12"/>
          </p:nvPr>
        </p:nvSpPr>
        <p:spPr/>
        <p:txBody>
          <a:bodyPr/>
          <a:lstStyle/>
          <a:p>
            <a:fld id="{330EA680-D336-4FF7-8B7A-9848BB0A1C32}" type="slidenum">
              <a:rPr lang="en-US" smtClean="0"/>
              <a:t>17</a:t>
            </a:fld>
            <a:endParaRPr lang="en-US"/>
          </a:p>
        </p:txBody>
      </p:sp>
      <p:sp>
        <p:nvSpPr>
          <p:cNvPr id="9" name="TextBox 8">
            <a:extLst>
              <a:ext uri="{FF2B5EF4-FFF2-40B4-BE49-F238E27FC236}">
                <a16:creationId xmlns:a16="http://schemas.microsoft.com/office/drawing/2014/main" id="{4251CFC3-F297-4D4E-8297-556CCC85F563}"/>
              </a:ext>
            </a:extLst>
          </p:cNvPr>
          <p:cNvSpPr txBox="1"/>
          <p:nvPr/>
        </p:nvSpPr>
        <p:spPr>
          <a:xfrm>
            <a:off x="6176160" y="3144839"/>
            <a:ext cx="5177640" cy="1600438"/>
          </a:xfrm>
          <a:prstGeom prst="rect">
            <a:avLst/>
          </a:pr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err="1">
                <a:solidFill>
                  <a:srgbClr val="C1651C"/>
                </a:solidFill>
                <a:latin typeface="Consolas"/>
              </a:rPr>
              <a:t>func</a:t>
            </a:r>
            <a:r>
              <a:rPr lang="en-US" sz="1400" dirty="0">
                <a:latin typeface="Consolas"/>
              </a:rPr>
              <a:t> </a:t>
            </a:r>
            <a:r>
              <a:rPr lang="en-US" sz="1400" dirty="0">
                <a:solidFill>
                  <a:srgbClr val="2EAEBB"/>
                </a:solidFill>
                <a:latin typeface="Consolas"/>
              </a:rPr>
              <a:t>@set</a:t>
            </a:r>
            <a:r>
              <a:rPr lang="en-US" sz="1400" dirty="0">
                <a:latin typeface="Consolas"/>
              </a:rPr>
              <a:t>(</a:t>
            </a:r>
            <a:r>
              <a:rPr lang="en-US" sz="1400" dirty="0">
                <a:solidFill>
                  <a:srgbClr val="2EAEBB"/>
                </a:solidFill>
                <a:latin typeface="Consolas"/>
              </a:rPr>
              <a:t>%arg0</a:t>
            </a:r>
            <a:r>
              <a:rPr lang="en-US" sz="1400" dirty="0">
                <a:latin typeface="Consolas"/>
              </a:rPr>
              <a:t>: </a:t>
            </a:r>
            <a:r>
              <a:rPr lang="en-US" sz="1400" dirty="0" err="1">
                <a:solidFill>
                  <a:srgbClr val="2FB41D"/>
                </a:solidFill>
                <a:latin typeface="Consolas"/>
              </a:rPr>
              <a:t>memref</a:t>
            </a:r>
            <a:r>
              <a:rPr lang="en-US" sz="1400" dirty="0">
                <a:latin typeface="Consolas"/>
              </a:rPr>
              <a:t>&lt;?x</a:t>
            </a:r>
            <a:r>
              <a:rPr lang="en-US" sz="1400" dirty="0">
                <a:solidFill>
                  <a:srgbClr val="2FB41D"/>
                </a:solidFill>
                <a:latin typeface="Consolas"/>
              </a:rPr>
              <a:t>i32</a:t>
            </a:r>
            <a:r>
              <a:rPr lang="en-US" sz="1400" dirty="0">
                <a:latin typeface="Consolas"/>
              </a:rPr>
              <a:t>&gt;, </a:t>
            </a:r>
            <a:r>
              <a:rPr lang="en-US" sz="1400" dirty="0">
                <a:solidFill>
                  <a:srgbClr val="2EAEBB"/>
                </a:solidFill>
                <a:latin typeface="Consolas"/>
              </a:rPr>
              <a:t>%arg1</a:t>
            </a:r>
            <a:r>
              <a:rPr lang="en-US" sz="1400" dirty="0">
                <a:latin typeface="Consolas"/>
              </a:rPr>
              <a:t>: </a:t>
            </a:r>
            <a:r>
              <a:rPr lang="en-US" sz="1400" dirty="0">
                <a:solidFill>
                  <a:srgbClr val="2FB41D"/>
                </a:solidFill>
                <a:latin typeface="Consolas"/>
              </a:rPr>
              <a:t>i32</a:t>
            </a:r>
            <a:r>
              <a:rPr lang="en-US" sz="1400" dirty="0">
                <a:latin typeface="Consolas"/>
              </a:rPr>
              <a:t>) {</a:t>
            </a:r>
          </a:p>
          <a:p>
            <a:r>
              <a:rPr lang="en-US" sz="1400" dirty="0">
                <a:latin typeface="Consolas"/>
              </a:rPr>
              <a:t>    </a:t>
            </a:r>
            <a:r>
              <a:rPr lang="en-US" sz="1400" dirty="0" err="1">
                <a:solidFill>
                  <a:srgbClr val="C1651C"/>
                </a:solidFill>
                <a:latin typeface="Consolas"/>
              </a:rPr>
              <a:t>affine.for</a:t>
            </a:r>
            <a:r>
              <a:rPr lang="en-US" sz="1400" dirty="0">
                <a:latin typeface="Consolas"/>
              </a:rPr>
              <a:t> </a:t>
            </a:r>
            <a:r>
              <a:rPr lang="en-US" sz="1400" dirty="0">
                <a:solidFill>
                  <a:srgbClr val="2EAEBB"/>
                </a:solidFill>
                <a:latin typeface="Consolas"/>
              </a:rPr>
              <a:t>%arg2</a:t>
            </a:r>
            <a:r>
              <a:rPr lang="en-US" sz="1400" dirty="0">
                <a:latin typeface="Consolas"/>
              </a:rPr>
              <a:t> = </a:t>
            </a:r>
            <a:r>
              <a:rPr lang="en-US" sz="1400" dirty="0">
                <a:solidFill>
                  <a:srgbClr val="B42419"/>
                </a:solidFill>
                <a:latin typeface="Consolas"/>
              </a:rPr>
              <a:t>0</a:t>
            </a:r>
            <a:r>
              <a:rPr lang="en-US" sz="1400" dirty="0">
                <a:latin typeface="Consolas"/>
              </a:rPr>
              <a:t> </a:t>
            </a:r>
            <a:r>
              <a:rPr lang="en-US" sz="1400" dirty="0">
                <a:solidFill>
                  <a:srgbClr val="C1651C"/>
                </a:solidFill>
                <a:latin typeface="Consolas"/>
              </a:rPr>
              <a:t>to</a:t>
            </a:r>
            <a:r>
              <a:rPr lang="en-US" sz="1400" dirty="0">
                <a:latin typeface="Consolas"/>
              </a:rPr>
              <a:t> </a:t>
            </a:r>
            <a:r>
              <a:rPr lang="en-US" sz="1400" dirty="0">
                <a:solidFill>
                  <a:srgbClr val="B42419"/>
                </a:solidFill>
                <a:latin typeface="Consolas"/>
              </a:rPr>
              <a:t>10</a:t>
            </a:r>
            <a:r>
              <a:rPr lang="en-US" sz="1400" dirty="0">
                <a:latin typeface="Consolas"/>
              </a:rPr>
              <a:t> {</a:t>
            </a:r>
          </a:p>
          <a:p>
            <a:r>
              <a:rPr lang="en-US" sz="1400" dirty="0">
                <a:latin typeface="Consolas"/>
              </a:rPr>
              <a:t>      </a:t>
            </a:r>
            <a:r>
              <a:rPr lang="en-US" sz="1400" dirty="0" err="1">
                <a:solidFill>
                  <a:srgbClr val="C1651C"/>
                </a:solidFill>
                <a:latin typeface="Consolas"/>
              </a:rPr>
              <a:t>affine.store</a:t>
            </a:r>
            <a:r>
              <a:rPr lang="en-US" sz="1400" dirty="0">
                <a:latin typeface="Consolas"/>
              </a:rPr>
              <a:t> </a:t>
            </a:r>
            <a:r>
              <a:rPr lang="en-US" sz="1400" dirty="0">
                <a:solidFill>
                  <a:srgbClr val="2EAEBB"/>
                </a:solidFill>
                <a:latin typeface="Consolas"/>
              </a:rPr>
              <a:t>%arg1</a:t>
            </a:r>
            <a:r>
              <a:rPr lang="en-US" sz="1400" dirty="0">
                <a:latin typeface="Consolas"/>
              </a:rPr>
              <a:t>, </a:t>
            </a:r>
            <a:r>
              <a:rPr lang="en-US" sz="1400" dirty="0">
                <a:solidFill>
                  <a:srgbClr val="2EAEBB"/>
                </a:solidFill>
                <a:latin typeface="Consolas"/>
              </a:rPr>
              <a:t>%arg0</a:t>
            </a:r>
            <a:r>
              <a:rPr lang="en-US" sz="1400" dirty="0">
                <a:solidFill>
                  <a:srgbClr val="B42419"/>
                </a:solidFill>
                <a:latin typeface="Consolas"/>
              </a:rPr>
              <a:t> </a:t>
            </a:r>
            <a:r>
              <a:rPr lang="en-US" sz="1400" dirty="0">
                <a:latin typeface="Consolas"/>
              </a:rPr>
              <a:t>[</a:t>
            </a:r>
            <a:r>
              <a:rPr lang="en-US" sz="1400" dirty="0">
                <a:solidFill>
                  <a:srgbClr val="B42419"/>
                </a:solidFill>
                <a:latin typeface="Consolas"/>
              </a:rPr>
              <a:t>2 </a:t>
            </a:r>
            <a:r>
              <a:rPr lang="en-US" sz="1400" dirty="0">
                <a:latin typeface="Consolas"/>
              </a:rPr>
              <a:t>* </a:t>
            </a:r>
            <a:r>
              <a:rPr lang="en-US" sz="1400" dirty="0">
                <a:solidFill>
                  <a:srgbClr val="2EAEBB"/>
                </a:solidFill>
                <a:latin typeface="Consolas"/>
              </a:rPr>
              <a:t>%arg2</a:t>
            </a:r>
            <a:r>
              <a:rPr lang="en-US" sz="1400" dirty="0">
                <a:latin typeface="Consolas"/>
              </a:rPr>
              <a:t>] :</a:t>
            </a:r>
            <a:br>
              <a:rPr lang="en-US" sz="1400" dirty="0">
                <a:latin typeface="Consolas"/>
              </a:rPr>
            </a:br>
            <a:r>
              <a:rPr lang="en-US" sz="1400" dirty="0">
                <a:latin typeface="Consolas"/>
              </a:rPr>
              <a:t>                                     </a:t>
            </a:r>
            <a:r>
              <a:rPr lang="en-US" sz="1400" dirty="0" err="1">
                <a:solidFill>
                  <a:srgbClr val="2FB41D"/>
                </a:solidFill>
                <a:latin typeface="Consolas"/>
              </a:rPr>
              <a:t>memref</a:t>
            </a:r>
            <a:r>
              <a:rPr lang="en-US" sz="1400" dirty="0">
                <a:latin typeface="Consolas"/>
              </a:rPr>
              <a:t>&lt;?x</a:t>
            </a:r>
            <a:r>
              <a:rPr lang="en-US" sz="1400" dirty="0">
                <a:solidFill>
                  <a:srgbClr val="2FB41D"/>
                </a:solidFill>
                <a:latin typeface="Consolas"/>
              </a:rPr>
              <a:t>i32</a:t>
            </a:r>
            <a:r>
              <a:rPr lang="en-US" sz="1400" dirty="0">
                <a:solidFill>
                  <a:srgbClr val="000000"/>
                </a:solidFill>
                <a:latin typeface="Consolas"/>
              </a:rPr>
              <a:t>&gt;</a:t>
            </a:r>
          </a:p>
          <a:p>
            <a:r>
              <a:rPr lang="en-US" sz="1400" dirty="0">
                <a:latin typeface="Consolas"/>
              </a:rPr>
              <a:t>    }</a:t>
            </a:r>
            <a:endParaRPr lang="en-US" sz="1400" dirty="0">
              <a:solidFill>
                <a:srgbClr val="400BD9"/>
              </a:solidFill>
              <a:latin typeface="Consolas"/>
            </a:endParaRPr>
          </a:p>
          <a:p>
            <a:r>
              <a:rPr lang="en-US" sz="1400" dirty="0">
                <a:latin typeface="Consolas"/>
              </a:rPr>
              <a:t>    </a:t>
            </a:r>
            <a:r>
              <a:rPr lang="en-US" sz="1400" dirty="0">
                <a:solidFill>
                  <a:srgbClr val="C1651C"/>
                </a:solidFill>
                <a:latin typeface="Consolas"/>
              </a:rPr>
              <a:t>return</a:t>
            </a:r>
            <a:endParaRPr lang="en-US" sz="1400" dirty="0">
              <a:solidFill>
                <a:srgbClr val="400BD9"/>
              </a:solidFill>
              <a:latin typeface="Consolas"/>
            </a:endParaRPr>
          </a:p>
          <a:p>
            <a:r>
              <a:rPr lang="en-US" sz="1400" dirty="0">
                <a:latin typeface="Consolas"/>
              </a:rPr>
              <a:t>  }</a:t>
            </a:r>
          </a:p>
        </p:txBody>
      </p:sp>
      <p:sp>
        <p:nvSpPr>
          <p:cNvPr id="11" name="TextBox 10">
            <a:extLst>
              <a:ext uri="{FF2B5EF4-FFF2-40B4-BE49-F238E27FC236}">
                <a16:creationId xmlns:a16="http://schemas.microsoft.com/office/drawing/2014/main" id="{9D09C5BA-DDFC-CB07-6693-64AAD33D1574}"/>
              </a:ext>
            </a:extLst>
          </p:cNvPr>
          <p:cNvSpPr txBox="1"/>
          <p:nvPr/>
        </p:nvSpPr>
        <p:spPr>
          <a:xfrm>
            <a:off x="1092200" y="3209568"/>
            <a:ext cx="4030779" cy="1600438"/>
          </a:xfrm>
          <a:prstGeom prst="rect">
            <a:avLst/>
          </a:pr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rgbClr val="00979D"/>
                </a:solidFill>
                <a:latin typeface="Consolas"/>
              </a:rPr>
              <a:t>int</a:t>
            </a:r>
            <a:r>
              <a:rPr lang="en-US" sz="1400" dirty="0">
                <a:solidFill>
                  <a:srgbClr val="728E00"/>
                </a:solidFill>
                <a:latin typeface="Consolas"/>
              </a:rPr>
              <a:t> </a:t>
            </a:r>
            <a:r>
              <a:rPr lang="en-US" sz="1400" b="1" dirty="0">
                <a:solidFill>
                  <a:srgbClr val="880000"/>
                </a:solidFill>
                <a:latin typeface="Consolas"/>
              </a:rPr>
              <a:t>mul2</a:t>
            </a:r>
            <a:r>
              <a:rPr lang="en-US" sz="1400" dirty="0">
                <a:solidFill>
                  <a:srgbClr val="728E00"/>
                </a:solidFill>
                <a:latin typeface="Consolas"/>
              </a:rPr>
              <a:t>(</a:t>
            </a:r>
            <a:r>
              <a:rPr lang="en-US" sz="1400" dirty="0">
                <a:solidFill>
                  <a:srgbClr val="00979D"/>
                </a:solidFill>
                <a:latin typeface="Consolas"/>
              </a:rPr>
              <a:t>int</a:t>
            </a:r>
            <a:r>
              <a:rPr lang="en-US" sz="1400" dirty="0">
                <a:solidFill>
                  <a:srgbClr val="728E00"/>
                </a:solidFill>
                <a:latin typeface="Consolas"/>
              </a:rPr>
              <a:t> </a:t>
            </a:r>
            <a:r>
              <a:rPr lang="en-US" sz="1400" dirty="0" err="1">
                <a:solidFill>
                  <a:srgbClr val="728E00"/>
                </a:solidFill>
                <a:latin typeface="Consolas"/>
              </a:rPr>
              <a:t>val</a:t>
            </a:r>
            <a:r>
              <a:rPr lang="en-US" sz="1400" dirty="0">
                <a:solidFill>
                  <a:srgbClr val="728E00"/>
                </a:solidFill>
                <a:latin typeface="Consolas"/>
              </a:rPr>
              <a:t>) </a:t>
            </a:r>
            <a:r>
              <a:rPr lang="en-US" sz="1400" dirty="0">
                <a:solidFill>
                  <a:srgbClr val="434F54"/>
                </a:solidFill>
                <a:latin typeface="Consolas"/>
              </a:rPr>
              <a:t>{</a:t>
            </a:r>
            <a:r>
              <a:rPr lang="en-US" sz="1400" dirty="0">
                <a:solidFill>
                  <a:srgbClr val="00979D"/>
                </a:solidFill>
                <a:latin typeface="Consolas"/>
              </a:rPr>
              <a:t> return </a:t>
            </a:r>
            <a:r>
              <a:rPr lang="en-US" sz="1400" dirty="0">
                <a:solidFill>
                  <a:srgbClr val="8A7B52"/>
                </a:solidFill>
                <a:latin typeface="Consolas"/>
              </a:rPr>
              <a:t>2 </a:t>
            </a:r>
            <a:r>
              <a:rPr lang="en-US" sz="1400" dirty="0">
                <a:solidFill>
                  <a:srgbClr val="434F54"/>
                </a:solidFill>
                <a:latin typeface="Consolas"/>
              </a:rPr>
              <a:t>* </a:t>
            </a:r>
            <a:r>
              <a:rPr lang="en-US" sz="1400" dirty="0" err="1">
                <a:solidFill>
                  <a:srgbClr val="434F54"/>
                </a:solidFill>
                <a:latin typeface="Consolas"/>
              </a:rPr>
              <a:t>val</a:t>
            </a:r>
            <a:r>
              <a:rPr lang="en-US" sz="1400" dirty="0">
                <a:solidFill>
                  <a:srgbClr val="434F54"/>
                </a:solidFill>
                <a:latin typeface="Consolas"/>
              </a:rPr>
              <a:t>; }</a:t>
            </a:r>
            <a:br>
              <a:rPr lang="en-US" sz="1400" dirty="0">
                <a:solidFill>
                  <a:srgbClr val="434F54"/>
                </a:solidFill>
                <a:latin typeface="Consolas"/>
              </a:rPr>
            </a:br>
            <a:endParaRPr lang="en-US" sz="1400" dirty="0">
              <a:solidFill>
                <a:srgbClr val="00979D"/>
              </a:solidFill>
              <a:latin typeface="Consolas"/>
            </a:endParaRPr>
          </a:p>
          <a:p>
            <a:r>
              <a:rPr lang="en-US" sz="1400" dirty="0">
                <a:solidFill>
                  <a:srgbClr val="00979D"/>
                </a:solidFill>
                <a:latin typeface="Consolas"/>
              </a:rPr>
              <a:t>void</a:t>
            </a:r>
            <a:r>
              <a:rPr lang="en-US" sz="1400" dirty="0">
                <a:solidFill>
                  <a:srgbClr val="728E00"/>
                </a:solidFill>
                <a:latin typeface="Consolas"/>
              </a:rPr>
              <a:t> </a:t>
            </a:r>
            <a:r>
              <a:rPr lang="en-US" sz="1400" b="1" dirty="0">
                <a:solidFill>
                  <a:srgbClr val="880000"/>
                </a:solidFill>
                <a:latin typeface="Consolas"/>
              </a:rPr>
              <a:t>set</a:t>
            </a:r>
            <a:r>
              <a:rPr lang="en-US" sz="1400" dirty="0">
                <a:solidFill>
                  <a:srgbClr val="728E00"/>
                </a:solidFill>
                <a:latin typeface="Consolas"/>
              </a:rPr>
              <a:t>(</a:t>
            </a:r>
            <a:r>
              <a:rPr lang="en-US" sz="1400" dirty="0">
                <a:solidFill>
                  <a:srgbClr val="00979D"/>
                </a:solidFill>
                <a:latin typeface="Consolas"/>
              </a:rPr>
              <a:t>int</a:t>
            </a:r>
            <a:r>
              <a:rPr lang="en-US" sz="1400" dirty="0">
                <a:solidFill>
                  <a:srgbClr val="728E00"/>
                </a:solidFill>
                <a:latin typeface="Consolas"/>
              </a:rPr>
              <a:t> *</a:t>
            </a:r>
            <a:r>
              <a:rPr lang="en-US" sz="1400" dirty="0" err="1">
                <a:solidFill>
                  <a:srgbClr val="728E00"/>
                </a:solidFill>
                <a:latin typeface="Consolas"/>
              </a:rPr>
              <a:t>arr</a:t>
            </a:r>
            <a:r>
              <a:rPr lang="en-US" sz="1400" dirty="0">
                <a:solidFill>
                  <a:srgbClr val="728E00"/>
                </a:solidFill>
                <a:latin typeface="Consolas"/>
              </a:rPr>
              <a:t>, </a:t>
            </a:r>
            <a:r>
              <a:rPr lang="en-US" sz="1400" dirty="0">
                <a:solidFill>
                  <a:srgbClr val="00979D"/>
                </a:solidFill>
                <a:latin typeface="Consolas"/>
              </a:rPr>
              <a:t>int</a:t>
            </a:r>
            <a:r>
              <a:rPr lang="en-US" sz="1400" dirty="0">
                <a:solidFill>
                  <a:srgbClr val="728E00"/>
                </a:solidFill>
                <a:latin typeface="Consolas"/>
              </a:rPr>
              <a:t> </a:t>
            </a:r>
            <a:r>
              <a:rPr lang="en-US" sz="1400" dirty="0" err="1">
                <a:solidFill>
                  <a:srgbClr val="728E00"/>
                </a:solidFill>
                <a:latin typeface="Consolas"/>
              </a:rPr>
              <a:t>val</a:t>
            </a:r>
            <a:r>
              <a:rPr lang="en-US" sz="1400" dirty="0">
                <a:solidFill>
                  <a:srgbClr val="728E00"/>
                </a:solidFill>
                <a:latin typeface="Consolas"/>
              </a:rPr>
              <a:t>) </a:t>
            </a:r>
            <a:r>
              <a:rPr lang="en-US" sz="1400" dirty="0">
                <a:solidFill>
                  <a:srgbClr val="434F54"/>
                </a:solidFill>
                <a:latin typeface="Consolas"/>
              </a:rPr>
              <a:t>{</a:t>
            </a:r>
            <a:br>
              <a:rPr lang="en-US" sz="1400" dirty="0">
                <a:solidFill>
                  <a:srgbClr val="434F54"/>
                </a:solidFill>
                <a:latin typeface="Consolas"/>
              </a:rPr>
            </a:br>
            <a:r>
              <a:rPr lang="en-US" sz="1400" dirty="0">
                <a:solidFill>
                  <a:srgbClr val="00979D"/>
                </a:solidFill>
                <a:latin typeface="Consolas"/>
              </a:rPr>
              <a:t>  for</a:t>
            </a:r>
            <a:r>
              <a:rPr lang="en-US" sz="1400" dirty="0">
                <a:solidFill>
                  <a:srgbClr val="434F54"/>
                </a:solidFill>
                <a:latin typeface="Consolas"/>
              </a:rPr>
              <a:t>(</a:t>
            </a:r>
            <a:r>
              <a:rPr lang="en-US" sz="1400" dirty="0">
                <a:solidFill>
                  <a:srgbClr val="00979D"/>
                </a:solidFill>
                <a:latin typeface="Consolas"/>
              </a:rPr>
              <a:t>int</a:t>
            </a:r>
            <a:r>
              <a:rPr lang="en-US" sz="1400" dirty="0">
                <a:solidFill>
                  <a:srgbClr val="434F54"/>
                </a:solidFill>
                <a:latin typeface="Consolas"/>
              </a:rPr>
              <a:t> </a:t>
            </a:r>
            <a:r>
              <a:rPr lang="en-US" sz="1400" dirty="0" err="1">
                <a:solidFill>
                  <a:srgbClr val="434F54"/>
                </a:solidFill>
                <a:latin typeface="Consolas"/>
              </a:rPr>
              <a:t>i</a:t>
            </a:r>
            <a:r>
              <a:rPr lang="en-US" sz="1400" dirty="0">
                <a:solidFill>
                  <a:srgbClr val="434F54"/>
                </a:solidFill>
                <a:latin typeface="Consolas"/>
              </a:rPr>
              <a:t>=</a:t>
            </a:r>
            <a:r>
              <a:rPr lang="en-US" sz="1400" dirty="0">
                <a:solidFill>
                  <a:srgbClr val="8A7B52"/>
                </a:solidFill>
                <a:latin typeface="Consolas"/>
              </a:rPr>
              <a:t>0</a:t>
            </a:r>
            <a:r>
              <a:rPr lang="en-US" sz="1400" dirty="0">
                <a:solidFill>
                  <a:srgbClr val="434F54"/>
                </a:solidFill>
                <a:latin typeface="Consolas"/>
              </a:rPr>
              <a:t>; </a:t>
            </a:r>
            <a:r>
              <a:rPr lang="en-US" sz="1400" dirty="0" err="1">
                <a:solidFill>
                  <a:srgbClr val="434F54"/>
                </a:solidFill>
                <a:latin typeface="Consolas"/>
              </a:rPr>
              <a:t>i</a:t>
            </a:r>
            <a:r>
              <a:rPr lang="en-US" sz="1400" dirty="0">
                <a:solidFill>
                  <a:srgbClr val="434F54"/>
                </a:solidFill>
                <a:latin typeface="Consolas"/>
              </a:rPr>
              <a:t>&lt;</a:t>
            </a:r>
            <a:r>
              <a:rPr lang="en-US" sz="1400" dirty="0">
                <a:solidFill>
                  <a:srgbClr val="8A7B52"/>
                </a:solidFill>
                <a:latin typeface="Consolas"/>
              </a:rPr>
              <a:t>10</a:t>
            </a:r>
            <a:r>
              <a:rPr lang="en-US" sz="1400" dirty="0">
                <a:solidFill>
                  <a:srgbClr val="434F54"/>
                </a:solidFill>
                <a:latin typeface="Consolas"/>
              </a:rPr>
              <a:t>; </a:t>
            </a:r>
            <a:r>
              <a:rPr lang="en-US" sz="1400" dirty="0" err="1">
                <a:solidFill>
                  <a:srgbClr val="434F54"/>
                </a:solidFill>
                <a:latin typeface="Consolas"/>
              </a:rPr>
              <a:t>i</a:t>
            </a:r>
            <a:r>
              <a:rPr lang="en-US" sz="1400" dirty="0">
                <a:solidFill>
                  <a:srgbClr val="434F54"/>
                </a:solidFill>
                <a:latin typeface="Consolas"/>
              </a:rPr>
              <a:t>++){</a:t>
            </a:r>
            <a:br>
              <a:rPr lang="en-US" sz="1400" dirty="0">
                <a:latin typeface="Consolas"/>
              </a:rPr>
            </a:br>
            <a:r>
              <a:rPr lang="en-US" sz="1400" dirty="0">
                <a:solidFill>
                  <a:srgbClr val="434F54"/>
                </a:solidFill>
                <a:latin typeface="Consolas"/>
              </a:rPr>
              <a:t>    </a:t>
            </a:r>
            <a:r>
              <a:rPr lang="en-US" sz="1400" dirty="0" err="1">
                <a:solidFill>
                  <a:srgbClr val="434F54"/>
                </a:solidFill>
                <a:latin typeface="Consolas"/>
              </a:rPr>
              <a:t>arr</a:t>
            </a:r>
            <a:r>
              <a:rPr lang="en-US" sz="1400" dirty="0">
                <a:solidFill>
                  <a:srgbClr val="434F54"/>
                </a:solidFill>
                <a:latin typeface="Consolas"/>
                <a:ea typeface="+mn-lt"/>
                <a:cs typeface="+mn-lt"/>
              </a:rPr>
              <a:t>[</a:t>
            </a:r>
            <a:r>
              <a:rPr lang="en-US" sz="1400" b="1" dirty="0">
                <a:solidFill>
                  <a:srgbClr val="880000"/>
                </a:solidFill>
                <a:latin typeface="Consolas"/>
              </a:rPr>
              <a:t>mul2</a:t>
            </a:r>
            <a:r>
              <a:rPr lang="en-US" sz="1400" dirty="0">
                <a:solidFill>
                  <a:srgbClr val="728E00"/>
                </a:solidFill>
                <a:latin typeface="Consolas"/>
              </a:rPr>
              <a:t>(</a:t>
            </a:r>
            <a:r>
              <a:rPr lang="en-US" sz="1400" dirty="0" err="1">
                <a:solidFill>
                  <a:srgbClr val="434F54"/>
                </a:solidFill>
                <a:latin typeface="Consolas"/>
                <a:ea typeface="+mn-lt"/>
                <a:cs typeface="+mn-lt"/>
              </a:rPr>
              <a:t>i</a:t>
            </a:r>
            <a:r>
              <a:rPr lang="en-US" sz="1400" dirty="0">
                <a:solidFill>
                  <a:srgbClr val="728E00"/>
                </a:solidFill>
                <a:latin typeface="Consolas"/>
              </a:rPr>
              <a:t>)</a:t>
            </a:r>
            <a:r>
              <a:rPr lang="en-US" sz="1400" dirty="0">
                <a:solidFill>
                  <a:srgbClr val="434F54"/>
                </a:solidFill>
                <a:latin typeface="Consolas"/>
                <a:ea typeface="+mn-lt"/>
                <a:cs typeface="+mn-lt"/>
              </a:rPr>
              <a:t>]</a:t>
            </a:r>
            <a:r>
              <a:rPr lang="en-US" sz="1400" dirty="0">
                <a:solidFill>
                  <a:srgbClr val="434F54"/>
                </a:solidFill>
                <a:latin typeface="Consolas"/>
              </a:rPr>
              <a:t> = </a:t>
            </a:r>
            <a:r>
              <a:rPr lang="en-US" sz="1400" dirty="0" err="1">
                <a:solidFill>
                  <a:srgbClr val="434F54"/>
                </a:solidFill>
                <a:latin typeface="Consolas"/>
              </a:rPr>
              <a:t>val</a:t>
            </a:r>
            <a:r>
              <a:rPr lang="en-US" sz="1400" dirty="0">
                <a:solidFill>
                  <a:srgbClr val="434F54"/>
                </a:solidFill>
                <a:latin typeface="Consolas"/>
              </a:rPr>
              <a:t>;</a:t>
            </a:r>
            <a:br>
              <a:rPr lang="en-US" sz="1400" dirty="0">
                <a:latin typeface="Consolas"/>
              </a:rPr>
            </a:br>
            <a:r>
              <a:rPr lang="en-US" sz="1400" dirty="0">
                <a:solidFill>
                  <a:srgbClr val="434F54"/>
                </a:solidFill>
                <a:latin typeface="Consolas"/>
              </a:rPr>
              <a:t>  }</a:t>
            </a:r>
            <a:br>
              <a:rPr lang="en-US" sz="1400" dirty="0">
                <a:latin typeface="Consolas"/>
              </a:rPr>
            </a:br>
            <a:r>
              <a:rPr lang="en-US" sz="1400" dirty="0">
                <a:solidFill>
                  <a:srgbClr val="434F54"/>
                </a:solidFill>
                <a:latin typeface="Consolas"/>
              </a:rPr>
              <a:t>}</a:t>
            </a:r>
          </a:p>
        </p:txBody>
      </p:sp>
      <p:sp>
        <p:nvSpPr>
          <p:cNvPr id="12" name="Content Placeholder 2">
            <a:extLst>
              <a:ext uri="{FF2B5EF4-FFF2-40B4-BE49-F238E27FC236}">
                <a16:creationId xmlns:a16="http://schemas.microsoft.com/office/drawing/2014/main" id="{2C561D6B-00D0-623E-33C5-90F738CBB5DC}"/>
              </a:ext>
            </a:extLst>
          </p:cNvPr>
          <p:cNvSpPr>
            <a:spLocks noGrp="1"/>
          </p:cNvSpPr>
          <p:nvPr>
            <p:ph idx="1"/>
          </p:nvPr>
        </p:nvSpPr>
        <p:spPr>
          <a:xfrm>
            <a:off x="838200" y="1498600"/>
            <a:ext cx="10515600" cy="5222875"/>
          </a:xfrm>
        </p:spPr>
        <p:txBody>
          <a:bodyPr vert="horz" lIns="91440" tIns="45720" rIns="91440" bIns="45720" rtlCol="0" anchor="t">
            <a:normAutofit fontScale="92500" lnSpcReduction="10000"/>
          </a:bodyPr>
          <a:lstStyle/>
          <a:p>
            <a:r>
              <a:rPr lang="en-US" dirty="0" err="1">
                <a:cs typeface="Calibri"/>
              </a:rPr>
              <a:t>Polygeist</a:t>
            </a:r>
            <a:r>
              <a:rPr lang="en-US" dirty="0">
                <a:cs typeface="Calibri"/>
              </a:rPr>
              <a:t> gets the benefits of both worlds</a:t>
            </a:r>
          </a:p>
          <a:p>
            <a:pPr lvl="1"/>
            <a:r>
              <a:rPr lang="en-US" dirty="0">
                <a:cs typeface="Calibri"/>
              </a:rPr>
              <a:t>Preserves the high-level (polyhedral/affine) structure of programs AND</a:t>
            </a:r>
          </a:p>
          <a:p>
            <a:pPr lvl="1"/>
            <a:r>
              <a:rPr lang="en-US" dirty="0">
                <a:cs typeface="Calibri"/>
              </a:rPr>
              <a:t>Optimizes &amp; simplifies programs prior to transformations</a:t>
            </a:r>
          </a:p>
          <a:p>
            <a:pPr lvl="1"/>
            <a:r>
              <a:rPr lang="en-US" dirty="0">
                <a:cs typeface="Calibri"/>
              </a:rPr>
              <a:t>New polyhedral optimizations that cannot otherwise be easily expressed </a:t>
            </a:r>
          </a:p>
          <a:p>
            <a:pPr lvl="1"/>
            <a:endParaRPr lang="en-US" dirty="0">
              <a:cs typeface="Calibri"/>
            </a:endParaRPr>
          </a:p>
          <a:p>
            <a:pPr lvl="1"/>
            <a:endParaRPr lang="en-US" dirty="0">
              <a:cs typeface="Calibri"/>
            </a:endParaRPr>
          </a:p>
          <a:p>
            <a:pPr lvl="1"/>
            <a:endParaRPr lang="en-US" dirty="0">
              <a:cs typeface="Calibri"/>
            </a:endParaRPr>
          </a:p>
          <a:p>
            <a:pPr lvl="1"/>
            <a:endParaRPr lang="en-US" dirty="0">
              <a:cs typeface="Calibri"/>
            </a:endParaRPr>
          </a:p>
          <a:p>
            <a:pPr lvl="1"/>
            <a:endParaRPr lang="en-US" dirty="0">
              <a:cs typeface="Calibri"/>
            </a:endParaRPr>
          </a:p>
          <a:p>
            <a:pPr lvl="1"/>
            <a:endParaRPr lang="en-US" dirty="0">
              <a:cs typeface="Calibri"/>
            </a:endParaRPr>
          </a:p>
          <a:p>
            <a:r>
              <a:rPr lang="en-US" dirty="0">
                <a:cs typeface="Calibri"/>
              </a:rPr>
              <a:t>Serial Programs: 80% speedup over LLVM-based; 8% speedup over source-based</a:t>
            </a:r>
          </a:p>
          <a:p>
            <a:r>
              <a:rPr lang="en-US" dirty="0">
                <a:cs typeface="Calibri"/>
              </a:rPr>
              <a:t>Parallel Programs: 190% speedup over LLVM-based; 26% speedup over source-based</a:t>
            </a:r>
          </a:p>
        </p:txBody>
      </p:sp>
    </p:spTree>
    <p:extLst>
      <p:ext uri="{BB962C8B-B14F-4D97-AF65-F5344CB8AC3E}">
        <p14:creationId xmlns:p14="http://schemas.microsoft.com/office/powerpoint/2010/main" val="4102236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02CFE9-8810-4755-942A-DFD7E33E0871}"/>
              </a:ext>
            </a:extLst>
          </p:cNvPr>
          <p:cNvSpPr>
            <a:spLocks noGrp="1"/>
          </p:cNvSpPr>
          <p:nvPr>
            <p:ph type="title"/>
          </p:nvPr>
        </p:nvSpPr>
        <p:spPr/>
        <p:txBody>
          <a:bodyPr/>
          <a:lstStyle/>
          <a:p>
            <a:r>
              <a:rPr lang="en-US" dirty="0">
                <a:cs typeface="Calibri Light"/>
              </a:rPr>
              <a:t>Case Study 2: GPUs</a:t>
            </a:r>
            <a:endParaRPr lang="en-US" dirty="0"/>
          </a:p>
        </p:txBody>
      </p:sp>
      <p:sp>
        <p:nvSpPr>
          <p:cNvPr id="4" name="Slide Number Placeholder 3">
            <a:extLst>
              <a:ext uri="{FF2B5EF4-FFF2-40B4-BE49-F238E27FC236}">
                <a16:creationId xmlns:a16="http://schemas.microsoft.com/office/drawing/2014/main" id="{0CF6E0F4-CF88-4F6C-AC51-F7B879FECC04}"/>
              </a:ext>
            </a:extLst>
          </p:cNvPr>
          <p:cNvSpPr>
            <a:spLocks noGrp="1"/>
          </p:cNvSpPr>
          <p:nvPr>
            <p:ph type="sldNum" sz="quarter" idx="12"/>
          </p:nvPr>
        </p:nvSpPr>
        <p:spPr/>
        <p:txBody>
          <a:bodyPr/>
          <a:lstStyle/>
          <a:p>
            <a:fld id="{330EA680-D336-4FF7-8B7A-9848BB0A1C32}" type="slidenum">
              <a:rPr lang="en-US" smtClean="0"/>
              <a:t>18</a:t>
            </a:fld>
            <a:endParaRPr lang="en-US"/>
          </a:p>
        </p:txBody>
      </p:sp>
      <p:cxnSp>
        <p:nvCxnSpPr>
          <p:cNvPr id="14" name="Straight Arrow Connector 13">
            <a:extLst>
              <a:ext uri="{FF2B5EF4-FFF2-40B4-BE49-F238E27FC236}">
                <a16:creationId xmlns:a16="http://schemas.microsoft.com/office/drawing/2014/main" id="{321718DD-383E-214B-9D9E-6099FFD213DF}"/>
              </a:ext>
            </a:extLst>
          </p:cNvPr>
          <p:cNvCxnSpPr/>
          <p:nvPr/>
        </p:nvCxnSpPr>
        <p:spPr>
          <a:xfrm>
            <a:off x="5020310" y="6858000"/>
            <a:ext cx="914400" cy="9144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40919420-FA11-D74F-B94E-140B8047A72A}"/>
              </a:ext>
            </a:extLst>
          </p:cNvPr>
          <p:cNvSpPr txBox="1"/>
          <p:nvPr/>
        </p:nvSpPr>
        <p:spPr>
          <a:xfrm>
            <a:off x="6227840" y="157778"/>
            <a:ext cx="5679920" cy="2031325"/>
          </a:xfrm>
          <a:prstGeom prst="rect">
            <a:avLst/>
          </a:pr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rgbClr val="0000FF"/>
                </a:solidFill>
                <a:latin typeface="Consolas" panose="020B0609020204030204" pitchFamily="49" charset="0"/>
              </a:rPr>
              <a:t>__global__</a:t>
            </a:r>
            <a:r>
              <a:rPr lang="en-US" sz="1400" dirty="0">
                <a:solidFill>
                  <a:srgbClr val="000000"/>
                </a:solidFill>
                <a:latin typeface="Consolas" panose="020B0609020204030204" pitchFamily="49" charset="0"/>
              </a:rPr>
              <a:t> </a:t>
            </a:r>
            <a:r>
              <a:rPr lang="en-US" sz="1400" dirty="0">
                <a:solidFill>
                  <a:srgbClr val="0000FF"/>
                </a:solidFill>
                <a:latin typeface="Consolas" panose="020B0609020204030204" pitchFamily="49" charset="0"/>
              </a:rPr>
              <a:t>void</a:t>
            </a:r>
            <a:r>
              <a:rPr lang="en-US" sz="1400" dirty="0">
                <a:solidFill>
                  <a:srgbClr val="000000"/>
                </a:solidFill>
                <a:latin typeface="Consolas" panose="020B0609020204030204" pitchFamily="49" charset="0"/>
              </a:rPr>
              <a:t> normalize(</a:t>
            </a:r>
            <a:r>
              <a:rPr lang="en-US" sz="1400" dirty="0">
                <a:solidFill>
                  <a:srgbClr val="0000FF"/>
                </a:solidFill>
                <a:latin typeface="Consolas" panose="020B0609020204030204" pitchFamily="49" charset="0"/>
              </a:rPr>
              <a:t>int</a:t>
            </a:r>
            <a:r>
              <a:rPr lang="en-US" sz="1400" dirty="0">
                <a:solidFill>
                  <a:srgbClr val="000000"/>
                </a:solidFill>
                <a:latin typeface="Consolas" panose="020B0609020204030204" pitchFamily="49" charset="0"/>
              </a:rPr>
              <a:t> *out, </a:t>
            </a:r>
            <a:r>
              <a:rPr lang="en-US" sz="1400" dirty="0">
                <a:solidFill>
                  <a:srgbClr val="0000FF"/>
                </a:solidFill>
                <a:latin typeface="Consolas" panose="020B0609020204030204" pitchFamily="49" charset="0"/>
              </a:rPr>
              <a:t>int</a:t>
            </a:r>
            <a:r>
              <a:rPr lang="en-US" sz="1400" dirty="0">
                <a:solidFill>
                  <a:srgbClr val="000000"/>
                </a:solidFill>
                <a:latin typeface="Consolas" panose="020B0609020204030204" pitchFamily="49" charset="0"/>
              </a:rPr>
              <a:t>* in, </a:t>
            </a:r>
            <a:r>
              <a:rPr lang="en-US" sz="1400" dirty="0">
                <a:solidFill>
                  <a:srgbClr val="0000FF"/>
                </a:solidFill>
                <a:latin typeface="Consolas" panose="020B0609020204030204" pitchFamily="49" charset="0"/>
              </a:rPr>
              <a:t>int</a:t>
            </a:r>
            <a:r>
              <a:rPr lang="en-US" sz="1400" dirty="0">
                <a:solidFill>
                  <a:srgbClr val="000000"/>
                </a:solidFill>
                <a:latin typeface="Consolas" panose="020B0609020204030204" pitchFamily="49" charset="0"/>
              </a:rPr>
              <a:t> n) {</a:t>
            </a:r>
          </a:p>
          <a:p>
            <a:r>
              <a:rPr lang="en-US" sz="1400" dirty="0">
                <a:solidFill>
                  <a:srgbClr val="0000FF"/>
                </a:solidFill>
                <a:latin typeface="Consolas" panose="020B0609020204030204" pitchFamily="49" charset="0"/>
              </a:rPr>
              <a:t>  int</a:t>
            </a:r>
            <a:r>
              <a:rPr lang="en-US" sz="1400" dirty="0">
                <a:solidFill>
                  <a:srgbClr val="000000"/>
                </a:solidFill>
                <a:latin typeface="Consolas" panose="020B0609020204030204" pitchFamily="49" charset="0"/>
              </a:rPr>
              <a:t> </a:t>
            </a:r>
            <a:r>
              <a:rPr lang="en-US" sz="1400" dirty="0" err="1">
                <a:solidFill>
                  <a:srgbClr val="000000"/>
                </a:solidFill>
                <a:latin typeface="Consolas" panose="020B0609020204030204" pitchFamily="49" charset="0"/>
              </a:rPr>
              <a:t>tid</a:t>
            </a:r>
            <a:r>
              <a:rPr lang="en-US" sz="1400" dirty="0">
                <a:solidFill>
                  <a:srgbClr val="000000"/>
                </a:solidFill>
                <a:latin typeface="Consolas" panose="020B0609020204030204" pitchFamily="49" charset="0"/>
              </a:rPr>
              <a:t> = </a:t>
            </a:r>
            <a:r>
              <a:rPr lang="en-US" sz="1400" dirty="0" err="1">
                <a:solidFill>
                  <a:srgbClr val="000000"/>
                </a:solidFill>
                <a:latin typeface="Consolas" panose="020B0609020204030204" pitchFamily="49" charset="0"/>
              </a:rPr>
              <a:t>blockIdx.x</a:t>
            </a:r>
            <a:r>
              <a:rPr lang="en-US" sz="1400" dirty="0">
                <a:solidFill>
                  <a:srgbClr val="000000"/>
                </a:solidFill>
                <a:latin typeface="Consolas" panose="020B0609020204030204" pitchFamily="49" charset="0"/>
              </a:rPr>
              <a:t>;</a:t>
            </a:r>
          </a:p>
          <a:p>
            <a:r>
              <a:rPr lang="en-US" sz="1400" dirty="0">
                <a:solidFill>
                  <a:srgbClr val="0000FF"/>
                </a:solidFill>
                <a:latin typeface="Consolas" panose="020B0609020204030204" pitchFamily="49" charset="0"/>
              </a:rPr>
              <a:t>  if</a:t>
            </a:r>
            <a:r>
              <a:rPr lang="en-US" sz="1400" dirty="0">
                <a:solidFill>
                  <a:srgbClr val="000000"/>
                </a:solidFill>
                <a:latin typeface="Consolas" panose="020B0609020204030204" pitchFamily="49" charset="0"/>
              </a:rPr>
              <a:t> (</a:t>
            </a:r>
            <a:r>
              <a:rPr lang="en-US" sz="1400" dirty="0" err="1">
                <a:solidFill>
                  <a:srgbClr val="000000"/>
                </a:solidFill>
                <a:latin typeface="Consolas" panose="020B0609020204030204" pitchFamily="49" charset="0"/>
              </a:rPr>
              <a:t>tid</a:t>
            </a:r>
            <a:r>
              <a:rPr lang="en-US" sz="1400" dirty="0">
                <a:solidFill>
                  <a:srgbClr val="000000"/>
                </a:solidFill>
                <a:latin typeface="Consolas" panose="020B0609020204030204" pitchFamily="49" charset="0"/>
              </a:rPr>
              <a:t> &lt; n)</a:t>
            </a:r>
          </a:p>
          <a:p>
            <a:r>
              <a:rPr lang="en-US" sz="1400" dirty="0">
                <a:solidFill>
                  <a:srgbClr val="000000"/>
                </a:solidFill>
                <a:latin typeface="Consolas" panose="020B0609020204030204" pitchFamily="49" charset="0"/>
              </a:rPr>
              <a:t>    out[</a:t>
            </a:r>
            <a:r>
              <a:rPr lang="en-US" sz="1400" dirty="0" err="1">
                <a:solidFill>
                  <a:srgbClr val="000000"/>
                </a:solidFill>
                <a:latin typeface="Consolas" panose="020B0609020204030204" pitchFamily="49" charset="0"/>
              </a:rPr>
              <a:t>tid</a:t>
            </a:r>
            <a:r>
              <a:rPr lang="en-US" sz="1400" dirty="0">
                <a:solidFill>
                  <a:srgbClr val="000000"/>
                </a:solidFill>
                <a:latin typeface="Consolas" panose="020B0609020204030204" pitchFamily="49" charset="0"/>
              </a:rPr>
              <a:t>] = in[</a:t>
            </a:r>
            <a:r>
              <a:rPr lang="en-US" sz="1400" dirty="0" err="1">
                <a:solidFill>
                  <a:srgbClr val="000000"/>
                </a:solidFill>
                <a:latin typeface="Consolas" panose="020B0609020204030204" pitchFamily="49" charset="0"/>
              </a:rPr>
              <a:t>tid</a:t>
            </a:r>
            <a:r>
              <a:rPr lang="en-US" sz="1400" dirty="0">
                <a:solidFill>
                  <a:srgbClr val="000000"/>
                </a:solidFill>
                <a:latin typeface="Consolas" panose="020B0609020204030204" pitchFamily="49" charset="0"/>
              </a:rPr>
              <a:t>] / sum(in, n);</a:t>
            </a:r>
          </a:p>
          <a:p>
            <a:r>
              <a:rPr lang="en-US" sz="1400" dirty="0">
                <a:solidFill>
                  <a:srgbClr val="000000"/>
                </a:solidFill>
                <a:latin typeface="Consolas" panose="020B0609020204030204" pitchFamily="49" charset="0"/>
              </a:rPr>
              <a:t>}</a:t>
            </a:r>
          </a:p>
          <a:p>
            <a:br>
              <a:rPr lang="en-US" sz="1400" dirty="0">
                <a:solidFill>
                  <a:srgbClr val="000000"/>
                </a:solidFill>
                <a:latin typeface="Consolas" panose="020B0609020204030204" pitchFamily="49" charset="0"/>
              </a:rPr>
            </a:br>
            <a:r>
              <a:rPr lang="en-US" sz="1400" dirty="0">
                <a:solidFill>
                  <a:srgbClr val="0000FF"/>
                </a:solidFill>
                <a:latin typeface="Consolas" panose="020B0609020204030204" pitchFamily="49" charset="0"/>
              </a:rPr>
              <a:t>void</a:t>
            </a:r>
            <a:r>
              <a:rPr lang="en-US" sz="1400" dirty="0">
                <a:solidFill>
                  <a:srgbClr val="000000"/>
                </a:solidFill>
                <a:latin typeface="Consolas" panose="020B0609020204030204" pitchFamily="49" charset="0"/>
              </a:rPr>
              <a:t> launch(</a:t>
            </a:r>
            <a:r>
              <a:rPr lang="en-US" sz="1400" dirty="0">
                <a:solidFill>
                  <a:srgbClr val="0000FF"/>
                </a:solidFill>
                <a:latin typeface="Consolas" panose="020B0609020204030204" pitchFamily="49" charset="0"/>
              </a:rPr>
              <a:t>int</a:t>
            </a:r>
            <a:r>
              <a:rPr lang="en-US" sz="1400" dirty="0">
                <a:solidFill>
                  <a:srgbClr val="000000"/>
                </a:solidFill>
                <a:latin typeface="Consolas" panose="020B0609020204030204" pitchFamily="49" charset="0"/>
              </a:rPr>
              <a:t> *out, </a:t>
            </a:r>
            <a:r>
              <a:rPr lang="en-US" sz="1400" dirty="0">
                <a:solidFill>
                  <a:srgbClr val="0000FF"/>
                </a:solidFill>
                <a:latin typeface="Consolas" panose="020B0609020204030204" pitchFamily="49" charset="0"/>
              </a:rPr>
              <a:t>int</a:t>
            </a:r>
            <a:r>
              <a:rPr lang="en-US" sz="1400" dirty="0">
                <a:solidFill>
                  <a:srgbClr val="000000"/>
                </a:solidFill>
                <a:latin typeface="Consolas" panose="020B0609020204030204" pitchFamily="49" charset="0"/>
              </a:rPr>
              <a:t>* in, </a:t>
            </a:r>
            <a:r>
              <a:rPr lang="en-US" sz="1400" dirty="0">
                <a:solidFill>
                  <a:srgbClr val="0000FF"/>
                </a:solidFill>
                <a:latin typeface="Consolas" panose="020B0609020204030204" pitchFamily="49" charset="0"/>
              </a:rPr>
              <a:t>int</a:t>
            </a:r>
            <a:r>
              <a:rPr lang="en-US" sz="1400" dirty="0">
                <a:solidFill>
                  <a:srgbClr val="000000"/>
                </a:solidFill>
                <a:latin typeface="Consolas" panose="020B0609020204030204" pitchFamily="49" charset="0"/>
              </a:rPr>
              <a:t> n) {</a:t>
            </a:r>
          </a:p>
          <a:p>
            <a:r>
              <a:rPr lang="en-US" sz="1400" dirty="0">
                <a:solidFill>
                  <a:srgbClr val="000000"/>
                </a:solidFill>
                <a:latin typeface="Consolas" panose="020B0609020204030204" pitchFamily="49" charset="0"/>
              </a:rPr>
              <a:t>  normalize&lt;&lt;&lt;n&gt;&gt;&gt;(</a:t>
            </a:r>
            <a:r>
              <a:rPr lang="en-US" sz="1400" dirty="0" err="1">
                <a:solidFill>
                  <a:srgbClr val="000000"/>
                </a:solidFill>
                <a:latin typeface="Consolas" panose="020B0609020204030204" pitchFamily="49" charset="0"/>
              </a:rPr>
              <a:t>d_out</a:t>
            </a:r>
            <a:r>
              <a:rPr lang="en-US" sz="1400" dirty="0">
                <a:solidFill>
                  <a:srgbClr val="000000"/>
                </a:solidFill>
                <a:latin typeface="Consolas" panose="020B0609020204030204" pitchFamily="49" charset="0"/>
              </a:rPr>
              <a:t>, </a:t>
            </a:r>
            <a:r>
              <a:rPr lang="en-US" sz="1400" dirty="0" err="1">
                <a:solidFill>
                  <a:srgbClr val="000000"/>
                </a:solidFill>
                <a:latin typeface="Consolas" panose="020B0609020204030204" pitchFamily="49" charset="0"/>
              </a:rPr>
              <a:t>d_in</a:t>
            </a:r>
            <a:r>
              <a:rPr lang="en-US" sz="1400" dirty="0">
                <a:solidFill>
                  <a:srgbClr val="000000"/>
                </a:solidFill>
                <a:latin typeface="Consolas" panose="020B0609020204030204" pitchFamily="49" charset="0"/>
              </a:rPr>
              <a:t>, n);</a:t>
            </a:r>
          </a:p>
          <a:p>
            <a:r>
              <a:rPr lang="en-US" sz="1400" dirty="0">
                <a:solidFill>
                  <a:srgbClr val="000000"/>
                </a:solidFill>
                <a:latin typeface="Consolas" panose="020B0609020204030204" pitchFamily="49" charset="0"/>
              </a:rPr>
              <a:t>}</a:t>
            </a:r>
          </a:p>
        </p:txBody>
      </p:sp>
      <p:sp>
        <p:nvSpPr>
          <p:cNvPr id="20" name="Content Placeholder 2">
            <a:extLst>
              <a:ext uri="{FF2B5EF4-FFF2-40B4-BE49-F238E27FC236}">
                <a16:creationId xmlns:a16="http://schemas.microsoft.com/office/drawing/2014/main" id="{87ECF365-A08D-6487-CDF4-E2FEF161BC60}"/>
              </a:ext>
            </a:extLst>
          </p:cNvPr>
          <p:cNvSpPr>
            <a:spLocks noGrp="1"/>
          </p:cNvSpPr>
          <p:nvPr>
            <p:ph idx="1"/>
          </p:nvPr>
        </p:nvSpPr>
        <p:spPr>
          <a:xfrm>
            <a:off x="284240" y="1513098"/>
            <a:ext cx="6129260" cy="4843251"/>
          </a:xfrm>
        </p:spPr>
        <p:txBody>
          <a:bodyPr vert="horz" lIns="91440" tIns="45720" rIns="91440" bIns="45720" rtlCol="0" anchor="t">
            <a:normAutofit/>
          </a:bodyPr>
          <a:lstStyle/>
          <a:p>
            <a:r>
              <a:rPr lang="en-US" dirty="0">
                <a:cs typeface="Calibri"/>
              </a:rPr>
              <a:t>Mainstream compilers do not have a high-level representation of parallelism, making optimization difficult or impossible</a:t>
            </a:r>
          </a:p>
          <a:p>
            <a:r>
              <a:rPr lang="en-US" dirty="0">
                <a:cs typeface="Calibri"/>
              </a:rPr>
              <a:t>This is accentuated for GPU </a:t>
            </a:r>
            <a:br>
              <a:rPr lang="en-US" dirty="0">
                <a:cs typeface="Calibri"/>
              </a:rPr>
            </a:br>
            <a:r>
              <a:rPr lang="en-US" dirty="0">
                <a:cs typeface="Calibri"/>
              </a:rPr>
              <a:t>programs where the kernel is </a:t>
            </a:r>
            <a:br>
              <a:rPr lang="en-US" dirty="0">
                <a:cs typeface="Calibri"/>
              </a:rPr>
            </a:br>
            <a:r>
              <a:rPr lang="en-US" dirty="0">
                <a:cs typeface="Calibri"/>
              </a:rPr>
              <a:t>kept in a separate module to </a:t>
            </a:r>
            <a:br>
              <a:rPr lang="en-US" dirty="0">
                <a:cs typeface="Calibri"/>
              </a:rPr>
            </a:br>
            <a:r>
              <a:rPr lang="en-US" dirty="0">
                <a:cs typeface="Calibri"/>
              </a:rPr>
              <a:t>allow emission of different </a:t>
            </a:r>
            <a:br>
              <a:rPr lang="en-US" dirty="0">
                <a:cs typeface="Calibri"/>
              </a:rPr>
            </a:br>
            <a:r>
              <a:rPr lang="en-US" dirty="0">
                <a:cs typeface="Calibri"/>
              </a:rPr>
              <a:t>assembly and synchronization </a:t>
            </a:r>
            <a:br>
              <a:rPr lang="en-US" dirty="0">
                <a:cs typeface="Calibri"/>
              </a:rPr>
            </a:br>
            <a:r>
              <a:rPr lang="en-US" dirty="0">
                <a:cs typeface="Calibri"/>
              </a:rPr>
              <a:t>is treated as a complete optimization barrier.</a:t>
            </a:r>
          </a:p>
        </p:txBody>
      </p:sp>
      <p:sp>
        <p:nvSpPr>
          <p:cNvPr id="22" name="TextBox 21">
            <a:extLst>
              <a:ext uri="{FF2B5EF4-FFF2-40B4-BE49-F238E27FC236}">
                <a16:creationId xmlns:a16="http://schemas.microsoft.com/office/drawing/2014/main" id="{4F48BD2A-A0EF-8994-D434-80C30AE8B20F}"/>
              </a:ext>
            </a:extLst>
          </p:cNvPr>
          <p:cNvSpPr txBox="1"/>
          <p:nvPr/>
        </p:nvSpPr>
        <p:spPr>
          <a:xfrm>
            <a:off x="8470900" y="3071385"/>
            <a:ext cx="3606800" cy="3323987"/>
          </a:xfrm>
          <a:prstGeom prst="rect">
            <a:avLst/>
          </a:prstGeom>
          <a:noFill/>
          <a:ln>
            <a:solidFill>
              <a:schemeClr val="dk1"/>
            </a:solidFill>
          </a:ln>
        </p:spPr>
        <p:txBody>
          <a:bodyPr wrap="square">
            <a:spAutoFit/>
          </a:bodyPr>
          <a:lstStyle/>
          <a:p>
            <a:r>
              <a:rPr lang="en-US" sz="1050" dirty="0">
                <a:solidFill>
                  <a:srgbClr val="0000FF"/>
                </a:solidFill>
                <a:latin typeface="Consolas" panose="020B0609020204030204" pitchFamily="49" charset="0"/>
              </a:rPr>
              <a:t>target triple = ”</a:t>
            </a:r>
            <a:r>
              <a:rPr lang="en-US" sz="1050" dirty="0" err="1">
                <a:solidFill>
                  <a:srgbClr val="0000FF"/>
                </a:solidFill>
                <a:latin typeface="Consolas" panose="020B0609020204030204" pitchFamily="49" charset="0"/>
              </a:rPr>
              <a:t>nvptx</a:t>
            </a:r>
            <a:r>
              <a:rPr lang="en-US" sz="1050" dirty="0">
                <a:solidFill>
                  <a:srgbClr val="0000FF"/>
                </a:solidFill>
                <a:latin typeface="Consolas" panose="020B0609020204030204" pitchFamily="49" charset="0"/>
              </a:rPr>
              <a:t>”</a:t>
            </a:r>
          </a:p>
          <a:p>
            <a:endParaRPr lang="en-US" sz="1050" dirty="0">
              <a:solidFill>
                <a:srgbClr val="0000FF"/>
              </a:solidFill>
              <a:latin typeface="Consolas" panose="020B0609020204030204" pitchFamily="49" charset="0"/>
            </a:endParaRPr>
          </a:p>
          <a:p>
            <a:r>
              <a:rPr lang="en-US" sz="1050" b="0" dirty="0">
                <a:solidFill>
                  <a:srgbClr val="0000FF"/>
                </a:solidFill>
                <a:effectLst/>
                <a:latin typeface="Consolas" panose="020B0609020204030204" pitchFamily="49" charset="0"/>
              </a:rPr>
              <a:t>define</a:t>
            </a:r>
            <a:r>
              <a:rPr lang="en-US" sz="1050" b="0" dirty="0">
                <a:solidFill>
                  <a:srgbClr val="000000"/>
                </a:solidFill>
                <a:effectLst/>
                <a:latin typeface="Consolas" panose="020B0609020204030204" pitchFamily="49" charset="0"/>
              </a:rPr>
              <a:t> </a:t>
            </a:r>
            <a:r>
              <a:rPr lang="en-US" sz="1050" b="0" dirty="0">
                <a:solidFill>
                  <a:srgbClr val="008080"/>
                </a:solidFill>
                <a:effectLst/>
                <a:latin typeface="Consolas" panose="020B0609020204030204" pitchFamily="49" charset="0"/>
              </a:rPr>
              <a:t>void</a:t>
            </a:r>
            <a:r>
              <a:rPr lang="en-US" sz="1050" b="0" dirty="0">
                <a:solidFill>
                  <a:srgbClr val="000000"/>
                </a:solidFill>
                <a:effectLst/>
                <a:latin typeface="Consolas" panose="020B0609020204030204" pitchFamily="49" charset="0"/>
              </a:rPr>
              <a:t> </a:t>
            </a:r>
            <a:r>
              <a:rPr lang="en-US" sz="1050" b="0" dirty="0">
                <a:solidFill>
                  <a:srgbClr val="008080"/>
                </a:solidFill>
                <a:effectLst/>
                <a:latin typeface="Consolas" panose="020B0609020204030204" pitchFamily="49" charset="0"/>
              </a:rPr>
              <a:t>@_Z9normalize</a:t>
            </a:r>
            <a:r>
              <a:rPr lang="en-US" sz="1050" b="0" dirty="0">
                <a:solidFill>
                  <a:srgbClr val="000000"/>
                </a:solidFill>
                <a:effectLst/>
                <a:latin typeface="Consolas" panose="020B0609020204030204" pitchFamily="49" charset="0"/>
              </a:rPr>
              <a:t>(</a:t>
            </a:r>
            <a:r>
              <a:rPr lang="en-US" sz="1050" b="0" dirty="0">
                <a:solidFill>
                  <a:srgbClr val="008080"/>
                </a:solidFill>
                <a:effectLst/>
                <a:latin typeface="Consolas" panose="020B0609020204030204" pitchFamily="49" charset="0"/>
              </a:rPr>
              <a:t>i32</a:t>
            </a:r>
            <a:r>
              <a:rPr lang="en-US" sz="1050" b="0" dirty="0">
                <a:solidFill>
                  <a:srgbClr val="000000"/>
                </a:solidFill>
                <a:effectLst/>
                <a:latin typeface="Consolas" panose="020B0609020204030204" pitchFamily="49" charset="0"/>
              </a:rPr>
              <a:t>* </a:t>
            </a:r>
            <a:r>
              <a:rPr lang="en-US" sz="1050" b="0" dirty="0">
                <a:solidFill>
                  <a:srgbClr val="CD3131"/>
                </a:solidFill>
                <a:effectLst/>
                <a:latin typeface="Consolas" panose="020B0609020204030204" pitchFamily="49" charset="0"/>
              </a:rPr>
              <a:t>%</a:t>
            </a:r>
            <a:r>
              <a:rPr lang="en-US" sz="1050" dirty="0">
                <a:solidFill>
                  <a:srgbClr val="098658"/>
                </a:solidFill>
                <a:latin typeface="Consolas" panose="020B0609020204030204" pitchFamily="49" charset="0"/>
              </a:rPr>
              <a:t>out</a:t>
            </a:r>
            <a:r>
              <a:rPr lang="en-US" sz="1050" b="0" dirty="0">
                <a:solidFill>
                  <a:srgbClr val="000000"/>
                </a:solidFill>
                <a:effectLst/>
                <a:latin typeface="Consolas" panose="020B0609020204030204" pitchFamily="49" charset="0"/>
              </a:rPr>
              <a:t>, </a:t>
            </a:r>
            <a:br>
              <a:rPr lang="en-US" sz="1050" b="0" dirty="0">
                <a:solidFill>
                  <a:srgbClr val="000000"/>
                </a:solidFill>
                <a:effectLst/>
                <a:latin typeface="Consolas" panose="020B0609020204030204" pitchFamily="49" charset="0"/>
              </a:rPr>
            </a:br>
            <a:r>
              <a:rPr lang="en-US" sz="1050" b="0" dirty="0">
                <a:solidFill>
                  <a:srgbClr val="000000"/>
                </a:solidFill>
                <a:effectLst/>
                <a:latin typeface="Consolas" panose="020B0609020204030204" pitchFamily="49" charset="0"/>
              </a:rPr>
              <a:t>                          </a:t>
            </a:r>
            <a:r>
              <a:rPr lang="en-US" sz="1050" b="0" dirty="0">
                <a:solidFill>
                  <a:srgbClr val="008080"/>
                </a:solidFill>
                <a:effectLst/>
                <a:latin typeface="Consolas" panose="020B0609020204030204" pitchFamily="49" charset="0"/>
              </a:rPr>
              <a:t>i32</a:t>
            </a:r>
            <a:r>
              <a:rPr lang="en-US" sz="1050" b="0" dirty="0">
                <a:solidFill>
                  <a:srgbClr val="000000"/>
                </a:solidFill>
                <a:effectLst/>
                <a:latin typeface="Consolas" panose="020B0609020204030204" pitchFamily="49" charset="0"/>
              </a:rPr>
              <a:t>* </a:t>
            </a:r>
            <a:r>
              <a:rPr lang="en-US" sz="1050" b="0" dirty="0">
                <a:solidFill>
                  <a:srgbClr val="CD3131"/>
                </a:solidFill>
                <a:effectLst/>
                <a:latin typeface="Consolas" panose="020B0609020204030204" pitchFamily="49" charset="0"/>
              </a:rPr>
              <a:t>%</a:t>
            </a:r>
            <a:r>
              <a:rPr lang="en-US" sz="1050" dirty="0">
                <a:solidFill>
                  <a:srgbClr val="098658"/>
                </a:solidFill>
                <a:latin typeface="Consolas" panose="020B0609020204030204" pitchFamily="49" charset="0"/>
              </a:rPr>
              <a:t>in</a:t>
            </a:r>
            <a:r>
              <a:rPr lang="en-US" sz="1050" b="0" dirty="0">
                <a:solidFill>
                  <a:srgbClr val="000000"/>
                </a:solidFill>
                <a:effectLst/>
                <a:latin typeface="Consolas" panose="020B0609020204030204" pitchFamily="49" charset="0"/>
              </a:rPr>
              <a:t>, </a:t>
            </a:r>
            <a:r>
              <a:rPr lang="en-US" sz="1050" b="0" dirty="0">
                <a:solidFill>
                  <a:srgbClr val="008080"/>
                </a:solidFill>
                <a:effectLst/>
                <a:latin typeface="Consolas" panose="020B0609020204030204" pitchFamily="49" charset="0"/>
              </a:rPr>
              <a:t>i32</a:t>
            </a:r>
            <a:r>
              <a:rPr lang="en-US" sz="1050" b="0" dirty="0">
                <a:solidFill>
                  <a:srgbClr val="000000"/>
                </a:solidFill>
                <a:effectLst/>
                <a:latin typeface="Consolas" panose="020B0609020204030204" pitchFamily="49" charset="0"/>
              </a:rPr>
              <a:t> </a:t>
            </a:r>
            <a:r>
              <a:rPr lang="en-US" sz="1050" b="0" dirty="0">
                <a:solidFill>
                  <a:srgbClr val="CD3131"/>
                </a:solidFill>
                <a:effectLst/>
                <a:latin typeface="Consolas" panose="020B0609020204030204" pitchFamily="49" charset="0"/>
              </a:rPr>
              <a:t>%</a:t>
            </a:r>
            <a:r>
              <a:rPr lang="en-US" sz="1050" dirty="0">
                <a:solidFill>
                  <a:srgbClr val="098658"/>
                </a:solidFill>
                <a:latin typeface="Consolas" panose="020B0609020204030204" pitchFamily="49" charset="0"/>
              </a:rPr>
              <a:t>n</a:t>
            </a:r>
            <a:r>
              <a:rPr lang="en-US" sz="1050" b="0" dirty="0">
                <a:solidFill>
                  <a:srgbClr val="000000"/>
                </a:solidFill>
                <a:effectLst/>
                <a:latin typeface="Consolas" panose="020B0609020204030204" pitchFamily="49" charset="0"/>
              </a:rPr>
              <a:t>) {</a:t>
            </a:r>
          </a:p>
          <a:p>
            <a:r>
              <a:rPr lang="en-US" sz="1050" b="0" dirty="0">
                <a:solidFill>
                  <a:srgbClr val="CD3131"/>
                </a:solidFill>
                <a:effectLst/>
                <a:latin typeface="Consolas" panose="020B0609020204030204" pitchFamily="49" charset="0"/>
              </a:rPr>
              <a:t>  %4</a:t>
            </a:r>
            <a:r>
              <a:rPr lang="en-US" sz="1050" b="0" dirty="0">
                <a:solidFill>
                  <a:srgbClr val="000000"/>
                </a:solidFill>
                <a:effectLst/>
                <a:latin typeface="Consolas" panose="020B0609020204030204" pitchFamily="49" charset="0"/>
              </a:rPr>
              <a:t> </a:t>
            </a:r>
            <a:r>
              <a:rPr lang="en-US" sz="1050" b="0" dirty="0">
                <a:solidFill>
                  <a:srgbClr val="CD3131"/>
                </a:solidFill>
                <a:effectLst/>
                <a:latin typeface="Consolas" panose="020B0609020204030204" pitchFamily="49" charset="0"/>
              </a:rPr>
              <a:t>=</a:t>
            </a:r>
            <a:r>
              <a:rPr lang="en-US" sz="1050" b="0" dirty="0">
                <a:solidFill>
                  <a:srgbClr val="000000"/>
                </a:solidFill>
                <a:effectLst/>
                <a:latin typeface="Consolas" panose="020B0609020204030204" pitchFamily="49" charset="0"/>
              </a:rPr>
              <a:t> </a:t>
            </a:r>
            <a:r>
              <a:rPr lang="en-US" sz="1050" b="0" dirty="0">
                <a:solidFill>
                  <a:srgbClr val="0000FF"/>
                </a:solidFill>
                <a:effectLst/>
                <a:latin typeface="Consolas" panose="020B0609020204030204" pitchFamily="49" charset="0"/>
              </a:rPr>
              <a:t>call</a:t>
            </a:r>
            <a:r>
              <a:rPr lang="en-US" sz="1050" b="0" dirty="0">
                <a:solidFill>
                  <a:srgbClr val="000000"/>
                </a:solidFill>
                <a:effectLst/>
                <a:latin typeface="Consolas" panose="020B0609020204030204" pitchFamily="49" charset="0"/>
              </a:rPr>
              <a:t> </a:t>
            </a:r>
            <a:r>
              <a:rPr lang="en-US" sz="1050" b="0" dirty="0">
                <a:solidFill>
                  <a:srgbClr val="008080"/>
                </a:solidFill>
                <a:effectLst/>
                <a:latin typeface="Consolas" panose="020B0609020204030204" pitchFamily="49" charset="0"/>
              </a:rPr>
              <a:t>i32</a:t>
            </a:r>
            <a:r>
              <a:rPr lang="en-US" sz="1050" b="0" dirty="0">
                <a:solidFill>
                  <a:srgbClr val="000000"/>
                </a:solidFill>
                <a:effectLst/>
                <a:latin typeface="Consolas" panose="020B0609020204030204" pitchFamily="49" charset="0"/>
              </a:rPr>
              <a:t> </a:t>
            </a:r>
            <a:r>
              <a:rPr lang="en-US" sz="1050" b="0" dirty="0">
                <a:solidFill>
                  <a:srgbClr val="008080"/>
                </a:solidFill>
                <a:effectLst/>
                <a:latin typeface="Consolas" panose="020B0609020204030204" pitchFamily="49" charset="0"/>
              </a:rPr>
              <a:t>@</a:t>
            </a:r>
            <a:r>
              <a:rPr lang="en-US" sz="1050" b="0" dirty="0" err="1">
                <a:solidFill>
                  <a:srgbClr val="008080"/>
                </a:solidFill>
                <a:effectLst/>
                <a:latin typeface="Consolas" panose="020B0609020204030204" pitchFamily="49" charset="0"/>
              </a:rPr>
              <a:t>llvm.tid.x</a:t>
            </a:r>
            <a:r>
              <a:rPr lang="en-US" sz="1050" b="0" dirty="0">
                <a:solidFill>
                  <a:srgbClr val="000000"/>
                </a:solidFill>
                <a:effectLst/>
                <a:latin typeface="Consolas" panose="020B0609020204030204" pitchFamily="49" charset="0"/>
              </a:rPr>
              <a:t>()</a:t>
            </a:r>
          </a:p>
          <a:p>
            <a:r>
              <a:rPr lang="en-US" sz="1050" b="0" dirty="0">
                <a:solidFill>
                  <a:srgbClr val="CD3131"/>
                </a:solidFill>
                <a:effectLst/>
                <a:latin typeface="Consolas" panose="020B0609020204030204" pitchFamily="49" charset="0"/>
              </a:rPr>
              <a:t>  %5</a:t>
            </a:r>
            <a:r>
              <a:rPr lang="en-US" sz="1050" b="0" dirty="0">
                <a:solidFill>
                  <a:srgbClr val="000000"/>
                </a:solidFill>
                <a:effectLst/>
                <a:latin typeface="Consolas" panose="020B0609020204030204" pitchFamily="49" charset="0"/>
              </a:rPr>
              <a:t> </a:t>
            </a:r>
            <a:r>
              <a:rPr lang="en-US" sz="1050" b="0" dirty="0">
                <a:solidFill>
                  <a:srgbClr val="CD3131"/>
                </a:solidFill>
                <a:effectLst/>
                <a:latin typeface="Consolas" panose="020B0609020204030204" pitchFamily="49" charset="0"/>
              </a:rPr>
              <a:t>=</a:t>
            </a:r>
            <a:r>
              <a:rPr lang="en-US" sz="1050" b="0" dirty="0">
                <a:solidFill>
                  <a:srgbClr val="000000"/>
                </a:solidFill>
                <a:effectLst/>
                <a:latin typeface="Consolas" panose="020B0609020204030204" pitchFamily="49" charset="0"/>
              </a:rPr>
              <a:t> </a:t>
            </a:r>
            <a:r>
              <a:rPr lang="en-US" sz="1050" b="0" dirty="0" err="1">
                <a:solidFill>
                  <a:srgbClr val="0000FF"/>
                </a:solidFill>
                <a:effectLst/>
                <a:latin typeface="Consolas" panose="020B0609020204030204" pitchFamily="49" charset="0"/>
              </a:rPr>
              <a:t>icmp</a:t>
            </a:r>
            <a:r>
              <a:rPr lang="en-US" sz="1050" b="0" dirty="0">
                <a:solidFill>
                  <a:srgbClr val="000000"/>
                </a:solidFill>
                <a:effectLst/>
                <a:latin typeface="Consolas" panose="020B0609020204030204" pitchFamily="49" charset="0"/>
              </a:rPr>
              <a:t> </a:t>
            </a:r>
            <a:r>
              <a:rPr lang="en-US" sz="1050" b="0" dirty="0" err="1">
                <a:solidFill>
                  <a:srgbClr val="008080"/>
                </a:solidFill>
                <a:effectLst/>
                <a:latin typeface="Consolas" panose="020B0609020204030204" pitchFamily="49" charset="0"/>
              </a:rPr>
              <a:t>slt</a:t>
            </a:r>
            <a:r>
              <a:rPr lang="en-US" sz="1050" b="0" dirty="0">
                <a:solidFill>
                  <a:srgbClr val="000000"/>
                </a:solidFill>
                <a:effectLst/>
                <a:latin typeface="Consolas" panose="020B0609020204030204" pitchFamily="49" charset="0"/>
              </a:rPr>
              <a:t> </a:t>
            </a:r>
            <a:r>
              <a:rPr lang="en-US" sz="1050" b="0" dirty="0">
                <a:solidFill>
                  <a:srgbClr val="008080"/>
                </a:solidFill>
                <a:effectLst/>
                <a:latin typeface="Consolas" panose="020B0609020204030204" pitchFamily="49" charset="0"/>
              </a:rPr>
              <a:t>i32</a:t>
            </a:r>
            <a:r>
              <a:rPr lang="en-US" sz="1050" b="0" dirty="0">
                <a:solidFill>
                  <a:srgbClr val="000000"/>
                </a:solidFill>
                <a:effectLst/>
                <a:latin typeface="Consolas" panose="020B0609020204030204" pitchFamily="49" charset="0"/>
              </a:rPr>
              <a:t> </a:t>
            </a:r>
            <a:r>
              <a:rPr lang="en-US" sz="1050" b="0" dirty="0">
                <a:solidFill>
                  <a:srgbClr val="CD3131"/>
                </a:solidFill>
                <a:effectLst/>
                <a:latin typeface="Consolas" panose="020B0609020204030204" pitchFamily="49" charset="0"/>
              </a:rPr>
              <a:t>%</a:t>
            </a:r>
            <a:r>
              <a:rPr lang="en-US" sz="1050" b="0" dirty="0">
                <a:solidFill>
                  <a:srgbClr val="098658"/>
                </a:solidFill>
                <a:effectLst/>
                <a:latin typeface="Consolas" panose="020B0609020204030204" pitchFamily="49" charset="0"/>
              </a:rPr>
              <a:t>4</a:t>
            </a:r>
            <a:r>
              <a:rPr lang="en-US" sz="1050" b="0" dirty="0">
                <a:solidFill>
                  <a:srgbClr val="000000"/>
                </a:solidFill>
                <a:effectLst/>
                <a:latin typeface="Consolas" panose="020B0609020204030204" pitchFamily="49" charset="0"/>
              </a:rPr>
              <a:t>, </a:t>
            </a:r>
            <a:r>
              <a:rPr lang="en-US" sz="1050" b="0" dirty="0">
                <a:solidFill>
                  <a:srgbClr val="CD3131"/>
                </a:solidFill>
                <a:effectLst/>
                <a:latin typeface="Consolas" panose="020B0609020204030204" pitchFamily="49" charset="0"/>
              </a:rPr>
              <a:t>%</a:t>
            </a:r>
            <a:r>
              <a:rPr lang="en-US" sz="1050" dirty="0">
                <a:solidFill>
                  <a:srgbClr val="098658"/>
                </a:solidFill>
                <a:latin typeface="Consolas" panose="020B0609020204030204" pitchFamily="49" charset="0"/>
              </a:rPr>
              <a:t>n</a:t>
            </a:r>
            <a:endParaRPr lang="en-US" sz="1050" b="0" dirty="0">
              <a:solidFill>
                <a:srgbClr val="000000"/>
              </a:solidFill>
              <a:effectLst/>
              <a:latin typeface="Consolas" panose="020B0609020204030204" pitchFamily="49" charset="0"/>
            </a:endParaRPr>
          </a:p>
          <a:p>
            <a:r>
              <a:rPr lang="en-US" sz="1050" b="0" dirty="0">
                <a:solidFill>
                  <a:srgbClr val="0000FF"/>
                </a:solidFill>
                <a:effectLst/>
                <a:latin typeface="Consolas" panose="020B0609020204030204" pitchFamily="49" charset="0"/>
              </a:rPr>
              <a:t>  </a:t>
            </a:r>
            <a:r>
              <a:rPr lang="en-US" sz="1050" b="0" dirty="0" err="1">
                <a:solidFill>
                  <a:srgbClr val="0000FF"/>
                </a:solidFill>
                <a:effectLst/>
                <a:latin typeface="Consolas" panose="020B0609020204030204" pitchFamily="49" charset="0"/>
              </a:rPr>
              <a:t>br</a:t>
            </a:r>
            <a:r>
              <a:rPr lang="en-US" sz="1050" b="0" dirty="0">
                <a:solidFill>
                  <a:srgbClr val="000000"/>
                </a:solidFill>
                <a:effectLst/>
                <a:latin typeface="Consolas" panose="020B0609020204030204" pitchFamily="49" charset="0"/>
              </a:rPr>
              <a:t> </a:t>
            </a:r>
            <a:r>
              <a:rPr lang="en-US" sz="1050" b="0" dirty="0">
                <a:solidFill>
                  <a:srgbClr val="008080"/>
                </a:solidFill>
                <a:effectLst/>
                <a:latin typeface="Consolas" panose="020B0609020204030204" pitchFamily="49" charset="0"/>
              </a:rPr>
              <a:t>i1</a:t>
            </a:r>
            <a:r>
              <a:rPr lang="en-US" sz="1050" b="0" dirty="0">
                <a:solidFill>
                  <a:srgbClr val="000000"/>
                </a:solidFill>
                <a:effectLst/>
                <a:latin typeface="Consolas" panose="020B0609020204030204" pitchFamily="49" charset="0"/>
              </a:rPr>
              <a:t> </a:t>
            </a:r>
            <a:r>
              <a:rPr lang="en-US" sz="1050" b="0" dirty="0">
                <a:solidFill>
                  <a:srgbClr val="CD3131"/>
                </a:solidFill>
                <a:effectLst/>
                <a:latin typeface="Consolas" panose="020B0609020204030204" pitchFamily="49" charset="0"/>
              </a:rPr>
              <a:t>%</a:t>
            </a:r>
            <a:r>
              <a:rPr lang="en-US" sz="1050" b="0" dirty="0">
                <a:solidFill>
                  <a:srgbClr val="098658"/>
                </a:solidFill>
                <a:effectLst/>
                <a:latin typeface="Consolas" panose="020B0609020204030204" pitchFamily="49" charset="0"/>
              </a:rPr>
              <a:t>5</a:t>
            </a:r>
            <a:r>
              <a:rPr lang="en-US" sz="1050" b="0" dirty="0">
                <a:solidFill>
                  <a:srgbClr val="000000"/>
                </a:solidFill>
                <a:effectLst/>
                <a:latin typeface="Consolas" panose="020B0609020204030204" pitchFamily="49" charset="0"/>
              </a:rPr>
              <a:t>, </a:t>
            </a:r>
            <a:r>
              <a:rPr lang="en-US" sz="1050" b="0" dirty="0">
                <a:solidFill>
                  <a:srgbClr val="008080"/>
                </a:solidFill>
                <a:effectLst/>
                <a:latin typeface="Consolas" panose="020B0609020204030204" pitchFamily="49" charset="0"/>
              </a:rPr>
              <a:t>label</a:t>
            </a:r>
            <a:r>
              <a:rPr lang="en-US" sz="1050" b="0" dirty="0">
                <a:solidFill>
                  <a:srgbClr val="000000"/>
                </a:solidFill>
                <a:effectLst/>
                <a:latin typeface="Consolas" panose="020B0609020204030204" pitchFamily="49" charset="0"/>
              </a:rPr>
              <a:t> </a:t>
            </a:r>
            <a:r>
              <a:rPr lang="en-US" sz="1050" b="0" dirty="0">
                <a:solidFill>
                  <a:srgbClr val="CD3131"/>
                </a:solidFill>
                <a:effectLst/>
                <a:latin typeface="Consolas" panose="020B0609020204030204" pitchFamily="49" charset="0"/>
              </a:rPr>
              <a:t>%</a:t>
            </a:r>
            <a:r>
              <a:rPr lang="en-US" sz="1050" b="0" dirty="0">
                <a:solidFill>
                  <a:srgbClr val="098658"/>
                </a:solidFill>
                <a:effectLst/>
                <a:latin typeface="Consolas" panose="020B0609020204030204" pitchFamily="49" charset="0"/>
              </a:rPr>
              <a:t>6</a:t>
            </a:r>
            <a:r>
              <a:rPr lang="en-US" sz="1050" b="0" dirty="0">
                <a:solidFill>
                  <a:srgbClr val="000000"/>
                </a:solidFill>
                <a:effectLst/>
                <a:latin typeface="Consolas" panose="020B0609020204030204" pitchFamily="49" charset="0"/>
              </a:rPr>
              <a:t>, </a:t>
            </a:r>
            <a:r>
              <a:rPr lang="en-US" sz="1050" b="0" dirty="0">
                <a:solidFill>
                  <a:srgbClr val="008080"/>
                </a:solidFill>
                <a:effectLst/>
                <a:latin typeface="Consolas" panose="020B0609020204030204" pitchFamily="49" charset="0"/>
              </a:rPr>
              <a:t>label</a:t>
            </a:r>
            <a:r>
              <a:rPr lang="en-US" sz="1050" b="0" dirty="0">
                <a:solidFill>
                  <a:srgbClr val="000000"/>
                </a:solidFill>
                <a:effectLst/>
                <a:latin typeface="Consolas" panose="020B0609020204030204" pitchFamily="49" charset="0"/>
              </a:rPr>
              <a:t> </a:t>
            </a:r>
            <a:r>
              <a:rPr lang="en-US" sz="1050" b="0" dirty="0">
                <a:solidFill>
                  <a:srgbClr val="CD3131"/>
                </a:solidFill>
                <a:effectLst/>
                <a:latin typeface="Consolas" panose="020B0609020204030204" pitchFamily="49" charset="0"/>
              </a:rPr>
              <a:t>%</a:t>
            </a:r>
            <a:r>
              <a:rPr lang="en-US" sz="1050" b="0" dirty="0">
                <a:solidFill>
                  <a:srgbClr val="098658"/>
                </a:solidFill>
                <a:effectLst/>
                <a:latin typeface="Consolas" panose="020B0609020204030204" pitchFamily="49" charset="0"/>
              </a:rPr>
              <a:t>13</a:t>
            </a:r>
            <a:endParaRPr lang="en-US" sz="1050" b="0" dirty="0">
              <a:solidFill>
                <a:srgbClr val="000000"/>
              </a:solidFill>
              <a:effectLst/>
              <a:latin typeface="Consolas" panose="020B0609020204030204" pitchFamily="49" charset="0"/>
            </a:endParaRPr>
          </a:p>
          <a:p>
            <a:br>
              <a:rPr lang="en-US" sz="1050" b="0" dirty="0">
                <a:solidFill>
                  <a:srgbClr val="000000"/>
                </a:solidFill>
                <a:effectLst/>
                <a:latin typeface="Consolas" panose="020B0609020204030204" pitchFamily="49" charset="0"/>
              </a:rPr>
            </a:br>
            <a:r>
              <a:rPr lang="en-US" sz="1050" b="0" dirty="0">
                <a:solidFill>
                  <a:srgbClr val="008080"/>
                </a:solidFill>
                <a:effectLst/>
                <a:latin typeface="Consolas" panose="020B0609020204030204" pitchFamily="49" charset="0"/>
              </a:rPr>
              <a:t>6:</a:t>
            </a:r>
            <a:endParaRPr lang="en-US" sz="1050" dirty="0">
              <a:solidFill>
                <a:srgbClr val="000000"/>
              </a:solidFill>
              <a:latin typeface="Consolas" panose="020B0609020204030204" pitchFamily="49" charset="0"/>
            </a:endParaRPr>
          </a:p>
          <a:p>
            <a:r>
              <a:rPr lang="en-US" sz="1050" b="0" dirty="0">
                <a:solidFill>
                  <a:srgbClr val="000000"/>
                </a:solidFill>
                <a:effectLst/>
                <a:latin typeface="Consolas" panose="020B0609020204030204" pitchFamily="49" charset="0"/>
              </a:rPr>
              <a:t>  </a:t>
            </a:r>
            <a:r>
              <a:rPr lang="en-US" sz="1050" b="0" dirty="0">
                <a:solidFill>
                  <a:srgbClr val="CD3131"/>
                </a:solidFill>
                <a:effectLst/>
                <a:latin typeface="Consolas" panose="020B0609020204030204" pitchFamily="49" charset="0"/>
              </a:rPr>
              <a:t>%8</a:t>
            </a:r>
            <a:r>
              <a:rPr lang="en-US" sz="1050" b="0" dirty="0">
                <a:solidFill>
                  <a:srgbClr val="000000"/>
                </a:solidFill>
                <a:effectLst/>
                <a:latin typeface="Consolas" panose="020B0609020204030204" pitchFamily="49" charset="0"/>
              </a:rPr>
              <a:t> </a:t>
            </a:r>
            <a:r>
              <a:rPr lang="en-US" sz="1050" b="0" dirty="0">
                <a:solidFill>
                  <a:srgbClr val="CD3131"/>
                </a:solidFill>
                <a:effectLst/>
                <a:latin typeface="Consolas" panose="020B0609020204030204" pitchFamily="49" charset="0"/>
              </a:rPr>
              <a:t>=</a:t>
            </a:r>
            <a:r>
              <a:rPr lang="en-US" sz="1050" b="0" dirty="0">
                <a:solidFill>
                  <a:srgbClr val="000000"/>
                </a:solidFill>
                <a:effectLst/>
                <a:latin typeface="Consolas" panose="020B0609020204030204" pitchFamily="49" charset="0"/>
              </a:rPr>
              <a:t> </a:t>
            </a:r>
            <a:r>
              <a:rPr lang="en-US" sz="1050" b="0" dirty="0" err="1">
                <a:solidFill>
                  <a:srgbClr val="0000FF"/>
                </a:solidFill>
                <a:effectLst/>
                <a:latin typeface="Consolas" panose="020B0609020204030204" pitchFamily="49" charset="0"/>
              </a:rPr>
              <a:t>getelementptr</a:t>
            </a:r>
            <a:r>
              <a:rPr lang="en-US" sz="1050" b="0" dirty="0">
                <a:solidFill>
                  <a:srgbClr val="000000"/>
                </a:solidFill>
                <a:effectLst/>
                <a:latin typeface="Consolas" panose="020B0609020204030204" pitchFamily="49" charset="0"/>
              </a:rPr>
              <a:t> </a:t>
            </a:r>
            <a:r>
              <a:rPr lang="en-US" sz="1050" b="0" dirty="0">
                <a:solidFill>
                  <a:srgbClr val="008080"/>
                </a:solidFill>
                <a:effectLst/>
                <a:latin typeface="Consolas" panose="020B0609020204030204" pitchFamily="49" charset="0"/>
              </a:rPr>
              <a:t>i32</a:t>
            </a:r>
            <a:r>
              <a:rPr lang="en-US" sz="1050" b="0" dirty="0">
                <a:solidFill>
                  <a:srgbClr val="000000"/>
                </a:solidFill>
                <a:effectLst/>
                <a:latin typeface="Consolas" panose="020B0609020204030204" pitchFamily="49" charset="0"/>
              </a:rPr>
              <a:t>, </a:t>
            </a:r>
            <a:r>
              <a:rPr lang="en-US" sz="1050" b="0" dirty="0">
                <a:solidFill>
                  <a:srgbClr val="008080"/>
                </a:solidFill>
                <a:effectLst/>
                <a:latin typeface="Consolas" panose="020B0609020204030204" pitchFamily="49" charset="0"/>
              </a:rPr>
              <a:t>i32</a:t>
            </a:r>
            <a:r>
              <a:rPr lang="en-US" sz="1050" b="0" dirty="0">
                <a:solidFill>
                  <a:srgbClr val="000000"/>
                </a:solidFill>
                <a:effectLst/>
                <a:latin typeface="Consolas" panose="020B0609020204030204" pitchFamily="49" charset="0"/>
              </a:rPr>
              <a:t>* </a:t>
            </a:r>
            <a:r>
              <a:rPr lang="en-US" sz="1050" b="0" dirty="0">
                <a:solidFill>
                  <a:srgbClr val="CD3131"/>
                </a:solidFill>
                <a:effectLst/>
                <a:latin typeface="Consolas" panose="020B0609020204030204" pitchFamily="49" charset="0"/>
              </a:rPr>
              <a:t>%</a:t>
            </a:r>
            <a:r>
              <a:rPr lang="en-US" sz="1050" dirty="0">
                <a:solidFill>
                  <a:srgbClr val="098658"/>
                </a:solidFill>
                <a:latin typeface="Consolas" panose="020B0609020204030204" pitchFamily="49" charset="0"/>
              </a:rPr>
              <a:t>in</a:t>
            </a:r>
            <a:r>
              <a:rPr lang="en-US" sz="1050" b="0" dirty="0">
                <a:solidFill>
                  <a:srgbClr val="000000"/>
                </a:solidFill>
                <a:effectLst/>
                <a:latin typeface="Consolas" panose="020B0609020204030204" pitchFamily="49" charset="0"/>
              </a:rPr>
              <a:t>, </a:t>
            </a:r>
            <a:r>
              <a:rPr lang="en-US" sz="1050" b="0" dirty="0">
                <a:solidFill>
                  <a:srgbClr val="008080"/>
                </a:solidFill>
                <a:effectLst/>
                <a:latin typeface="Consolas" panose="020B0609020204030204" pitchFamily="49" charset="0"/>
              </a:rPr>
              <a:t>i32</a:t>
            </a:r>
            <a:r>
              <a:rPr lang="en-US" sz="1050" b="0" dirty="0">
                <a:solidFill>
                  <a:srgbClr val="000000"/>
                </a:solidFill>
                <a:effectLst/>
                <a:latin typeface="Consolas" panose="020B0609020204030204" pitchFamily="49" charset="0"/>
              </a:rPr>
              <a:t> </a:t>
            </a:r>
            <a:r>
              <a:rPr lang="en-US" sz="1050" b="0" dirty="0">
                <a:solidFill>
                  <a:srgbClr val="CD3131"/>
                </a:solidFill>
                <a:effectLst/>
                <a:latin typeface="Consolas" panose="020B0609020204030204" pitchFamily="49" charset="0"/>
              </a:rPr>
              <a:t>%</a:t>
            </a:r>
            <a:r>
              <a:rPr lang="en-US" sz="1050" dirty="0">
                <a:solidFill>
                  <a:srgbClr val="098658"/>
                </a:solidFill>
                <a:latin typeface="Consolas" panose="020B0609020204030204" pitchFamily="49" charset="0"/>
              </a:rPr>
              <a:t>4</a:t>
            </a:r>
            <a:endParaRPr lang="en-US" sz="1050" b="0" dirty="0">
              <a:solidFill>
                <a:srgbClr val="000000"/>
              </a:solidFill>
              <a:effectLst/>
              <a:latin typeface="Consolas" panose="020B0609020204030204" pitchFamily="49" charset="0"/>
            </a:endParaRPr>
          </a:p>
          <a:p>
            <a:r>
              <a:rPr lang="en-US" sz="1050" b="0" dirty="0">
                <a:solidFill>
                  <a:srgbClr val="CD3131"/>
                </a:solidFill>
                <a:effectLst/>
                <a:latin typeface="Consolas" panose="020B0609020204030204" pitchFamily="49" charset="0"/>
              </a:rPr>
              <a:t>  %9</a:t>
            </a:r>
            <a:r>
              <a:rPr lang="en-US" sz="1050" b="0" dirty="0">
                <a:solidFill>
                  <a:srgbClr val="000000"/>
                </a:solidFill>
                <a:effectLst/>
                <a:latin typeface="Consolas" panose="020B0609020204030204" pitchFamily="49" charset="0"/>
              </a:rPr>
              <a:t> </a:t>
            </a:r>
            <a:r>
              <a:rPr lang="en-US" sz="1050" b="0" dirty="0">
                <a:solidFill>
                  <a:srgbClr val="CD3131"/>
                </a:solidFill>
                <a:effectLst/>
                <a:latin typeface="Consolas" panose="020B0609020204030204" pitchFamily="49" charset="0"/>
              </a:rPr>
              <a:t>=</a:t>
            </a:r>
            <a:r>
              <a:rPr lang="en-US" sz="1050" b="0" dirty="0">
                <a:solidFill>
                  <a:srgbClr val="000000"/>
                </a:solidFill>
                <a:effectLst/>
                <a:latin typeface="Consolas" panose="020B0609020204030204" pitchFamily="49" charset="0"/>
              </a:rPr>
              <a:t> </a:t>
            </a:r>
            <a:r>
              <a:rPr lang="en-US" sz="1050" b="0" dirty="0">
                <a:solidFill>
                  <a:srgbClr val="0000FF"/>
                </a:solidFill>
                <a:effectLst/>
                <a:latin typeface="Consolas" panose="020B0609020204030204" pitchFamily="49" charset="0"/>
              </a:rPr>
              <a:t>load</a:t>
            </a:r>
            <a:r>
              <a:rPr lang="en-US" sz="1050" b="0" dirty="0">
                <a:solidFill>
                  <a:srgbClr val="000000"/>
                </a:solidFill>
                <a:effectLst/>
                <a:latin typeface="Consolas" panose="020B0609020204030204" pitchFamily="49" charset="0"/>
              </a:rPr>
              <a:t> </a:t>
            </a:r>
            <a:r>
              <a:rPr lang="en-US" sz="1050" b="0" dirty="0">
                <a:solidFill>
                  <a:srgbClr val="008080"/>
                </a:solidFill>
                <a:effectLst/>
                <a:latin typeface="Consolas" panose="020B0609020204030204" pitchFamily="49" charset="0"/>
              </a:rPr>
              <a:t>i32</a:t>
            </a:r>
            <a:r>
              <a:rPr lang="en-US" sz="1050" b="0" dirty="0">
                <a:solidFill>
                  <a:srgbClr val="000000"/>
                </a:solidFill>
                <a:effectLst/>
                <a:latin typeface="Consolas" panose="020B0609020204030204" pitchFamily="49" charset="0"/>
              </a:rPr>
              <a:t>, </a:t>
            </a:r>
            <a:r>
              <a:rPr lang="en-US" sz="1050" b="0" dirty="0">
                <a:solidFill>
                  <a:srgbClr val="008080"/>
                </a:solidFill>
                <a:effectLst/>
                <a:latin typeface="Consolas" panose="020B0609020204030204" pitchFamily="49" charset="0"/>
              </a:rPr>
              <a:t>i32</a:t>
            </a:r>
            <a:r>
              <a:rPr lang="en-US" sz="1050" b="0" dirty="0">
                <a:solidFill>
                  <a:srgbClr val="000000"/>
                </a:solidFill>
                <a:effectLst/>
                <a:latin typeface="Consolas" panose="020B0609020204030204" pitchFamily="49" charset="0"/>
              </a:rPr>
              <a:t>* </a:t>
            </a:r>
            <a:r>
              <a:rPr lang="en-US" sz="1050" b="0" dirty="0">
                <a:solidFill>
                  <a:srgbClr val="CD3131"/>
                </a:solidFill>
                <a:effectLst/>
                <a:latin typeface="Consolas" panose="020B0609020204030204" pitchFamily="49" charset="0"/>
              </a:rPr>
              <a:t>%</a:t>
            </a:r>
            <a:r>
              <a:rPr lang="en-US" sz="1050" b="0" dirty="0">
                <a:solidFill>
                  <a:srgbClr val="098658"/>
                </a:solidFill>
                <a:effectLst/>
                <a:latin typeface="Consolas" panose="020B0609020204030204" pitchFamily="49" charset="0"/>
              </a:rPr>
              <a:t>8</a:t>
            </a:r>
            <a:r>
              <a:rPr lang="en-US" sz="1050" b="0" dirty="0">
                <a:solidFill>
                  <a:srgbClr val="000000"/>
                </a:solidFill>
                <a:effectLst/>
                <a:latin typeface="Consolas" panose="020B0609020204030204" pitchFamily="49" charset="0"/>
              </a:rPr>
              <a:t>, </a:t>
            </a:r>
            <a:r>
              <a:rPr lang="en-US" sz="1050" b="0" dirty="0">
                <a:solidFill>
                  <a:srgbClr val="008080"/>
                </a:solidFill>
                <a:effectLst/>
                <a:latin typeface="Consolas" panose="020B0609020204030204" pitchFamily="49" charset="0"/>
              </a:rPr>
              <a:t>align</a:t>
            </a:r>
            <a:r>
              <a:rPr lang="en-US" sz="1050" b="0" dirty="0">
                <a:solidFill>
                  <a:srgbClr val="000000"/>
                </a:solidFill>
                <a:effectLst/>
                <a:latin typeface="Consolas" panose="020B0609020204030204" pitchFamily="49" charset="0"/>
              </a:rPr>
              <a:t> </a:t>
            </a:r>
            <a:r>
              <a:rPr lang="en-US" sz="1050" b="0" dirty="0">
                <a:solidFill>
                  <a:srgbClr val="098658"/>
                </a:solidFill>
                <a:effectLst/>
                <a:latin typeface="Consolas" panose="020B0609020204030204" pitchFamily="49" charset="0"/>
              </a:rPr>
              <a:t>4</a:t>
            </a:r>
            <a:endParaRPr lang="en-US" sz="1050" b="0" dirty="0">
              <a:solidFill>
                <a:srgbClr val="000000"/>
              </a:solidFill>
              <a:effectLst/>
              <a:latin typeface="Consolas" panose="020B0609020204030204" pitchFamily="49" charset="0"/>
            </a:endParaRPr>
          </a:p>
          <a:p>
            <a:r>
              <a:rPr lang="en-US" sz="1050" b="0" dirty="0">
                <a:solidFill>
                  <a:srgbClr val="CD3131"/>
                </a:solidFill>
                <a:effectLst/>
                <a:latin typeface="Consolas" panose="020B0609020204030204" pitchFamily="49" charset="0"/>
              </a:rPr>
              <a:t>  %10</a:t>
            </a:r>
            <a:r>
              <a:rPr lang="en-US" sz="1050" b="0" dirty="0">
                <a:solidFill>
                  <a:srgbClr val="000000"/>
                </a:solidFill>
                <a:effectLst/>
                <a:latin typeface="Consolas" panose="020B0609020204030204" pitchFamily="49" charset="0"/>
              </a:rPr>
              <a:t> </a:t>
            </a:r>
            <a:r>
              <a:rPr lang="en-US" sz="1050" b="0" dirty="0">
                <a:solidFill>
                  <a:srgbClr val="CD3131"/>
                </a:solidFill>
                <a:effectLst/>
                <a:latin typeface="Consolas" panose="020B0609020204030204" pitchFamily="49" charset="0"/>
              </a:rPr>
              <a:t>=</a:t>
            </a:r>
            <a:r>
              <a:rPr lang="en-US" sz="1050" b="0" dirty="0">
                <a:solidFill>
                  <a:srgbClr val="000000"/>
                </a:solidFill>
                <a:effectLst/>
                <a:latin typeface="Consolas" panose="020B0609020204030204" pitchFamily="49" charset="0"/>
              </a:rPr>
              <a:t> </a:t>
            </a:r>
            <a:r>
              <a:rPr lang="en-US" sz="1050" b="0" dirty="0">
                <a:solidFill>
                  <a:srgbClr val="0000FF"/>
                </a:solidFill>
                <a:effectLst/>
                <a:latin typeface="Consolas" panose="020B0609020204030204" pitchFamily="49" charset="0"/>
              </a:rPr>
              <a:t>call</a:t>
            </a:r>
            <a:r>
              <a:rPr lang="en-US" sz="1050" b="0" dirty="0">
                <a:solidFill>
                  <a:srgbClr val="000000"/>
                </a:solidFill>
                <a:effectLst/>
                <a:latin typeface="Consolas" panose="020B0609020204030204" pitchFamily="49" charset="0"/>
              </a:rPr>
              <a:t> </a:t>
            </a:r>
            <a:r>
              <a:rPr lang="en-US" sz="1050" b="0" dirty="0">
                <a:solidFill>
                  <a:srgbClr val="008080"/>
                </a:solidFill>
                <a:effectLst/>
                <a:latin typeface="Consolas" panose="020B0609020204030204" pitchFamily="49" charset="0"/>
              </a:rPr>
              <a:t>i32</a:t>
            </a:r>
            <a:r>
              <a:rPr lang="en-US" sz="1050" b="0" dirty="0">
                <a:solidFill>
                  <a:srgbClr val="000000"/>
                </a:solidFill>
                <a:effectLst/>
                <a:latin typeface="Consolas" panose="020B0609020204030204" pitchFamily="49" charset="0"/>
              </a:rPr>
              <a:t> </a:t>
            </a:r>
            <a:r>
              <a:rPr lang="en-US" sz="1050" b="0" dirty="0">
                <a:solidFill>
                  <a:srgbClr val="008080"/>
                </a:solidFill>
                <a:effectLst/>
                <a:latin typeface="Consolas" panose="020B0609020204030204" pitchFamily="49" charset="0"/>
              </a:rPr>
              <a:t>@_Z3sumPii</a:t>
            </a:r>
            <a:r>
              <a:rPr lang="en-US" sz="1050" b="0" dirty="0">
                <a:solidFill>
                  <a:srgbClr val="000000"/>
                </a:solidFill>
                <a:effectLst/>
                <a:latin typeface="Consolas" panose="020B0609020204030204" pitchFamily="49" charset="0"/>
              </a:rPr>
              <a:t>(</a:t>
            </a:r>
            <a:r>
              <a:rPr lang="en-US" sz="1050" b="0" dirty="0">
                <a:solidFill>
                  <a:srgbClr val="008080"/>
                </a:solidFill>
                <a:effectLst/>
                <a:latin typeface="Consolas" panose="020B0609020204030204" pitchFamily="49" charset="0"/>
              </a:rPr>
              <a:t>i32</a:t>
            </a:r>
            <a:r>
              <a:rPr lang="en-US" sz="1050" b="0" dirty="0">
                <a:solidFill>
                  <a:srgbClr val="000000"/>
                </a:solidFill>
                <a:effectLst/>
                <a:latin typeface="Consolas" panose="020B0609020204030204" pitchFamily="49" charset="0"/>
              </a:rPr>
              <a:t>* </a:t>
            </a:r>
            <a:r>
              <a:rPr lang="en-US" sz="1050" b="0" dirty="0">
                <a:solidFill>
                  <a:srgbClr val="CD3131"/>
                </a:solidFill>
                <a:effectLst/>
                <a:latin typeface="Consolas" panose="020B0609020204030204" pitchFamily="49" charset="0"/>
              </a:rPr>
              <a:t>%</a:t>
            </a:r>
            <a:r>
              <a:rPr lang="en-US" sz="1050" dirty="0">
                <a:solidFill>
                  <a:srgbClr val="098658"/>
                </a:solidFill>
                <a:latin typeface="Consolas" panose="020B0609020204030204" pitchFamily="49" charset="0"/>
              </a:rPr>
              <a:t>in</a:t>
            </a:r>
            <a:r>
              <a:rPr lang="en-US" sz="1050" b="0" dirty="0">
                <a:solidFill>
                  <a:srgbClr val="000000"/>
                </a:solidFill>
                <a:effectLst/>
                <a:latin typeface="Consolas" panose="020B0609020204030204" pitchFamily="49" charset="0"/>
              </a:rPr>
              <a:t>, </a:t>
            </a:r>
            <a:r>
              <a:rPr lang="en-US" sz="1050" b="0" dirty="0">
                <a:solidFill>
                  <a:srgbClr val="008080"/>
                </a:solidFill>
                <a:effectLst/>
                <a:latin typeface="Consolas" panose="020B0609020204030204" pitchFamily="49" charset="0"/>
              </a:rPr>
              <a:t>i32</a:t>
            </a:r>
            <a:r>
              <a:rPr lang="en-US" sz="1050" b="0" dirty="0">
                <a:solidFill>
                  <a:srgbClr val="000000"/>
                </a:solidFill>
                <a:effectLst/>
                <a:latin typeface="Consolas" panose="020B0609020204030204" pitchFamily="49" charset="0"/>
              </a:rPr>
              <a:t> </a:t>
            </a:r>
            <a:r>
              <a:rPr lang="en-US" sz="1050" b="0" dirty="0">
                <a:solidFill>
                  <a:srgbClr val="CD3131"/>
                </a:solidFill>
                <a:effectLst/>
                <a:latin typeface="Consolas" panose="020B0609020204030204" pitchFamily="49" charset="0"/>
              </a:rPr>
              <a:t>%</a:t>
            </a:r>
            <a:r>
              <a:rPr lang="en-US" sz="1050" dirty="0">
                <a:solidFill>
                  <a:srgbClr val="098658"/>
                </a:solidFill>
                <a:latin typeface="Consolas" panose="020B0609020204030204" pitchFamily="49" charset="0"/>
              </a:rPr>
              <a:t>n</a:t>
            </a:r>
            <a:r>
              <a:rPr lang="en-US" sz="1050" b="0" dirty="0">
                <a:solidFill>
                  <a:srgbClr val="000000"/>
                </a:solidFill>
                <a:effectLst/>
                <a:latin typeface="Consolas" panose="020B0609020204030204" pitchFamily="49" charset="0"/>
              </a:rPr>
              <a:t>)</a:t>
            </a:r>
          </a:p>
          <a:p>
            <a:r>
              <a:rPr lang="en-US" sz="1050" b="0" dirty="0">
                <a:solidFill>
                  <a:srgbClr val="CD3131"/>
                </a:solidFill>
                <a:effectLst/>
                <a:latin typeface="Consolas" panose="020B0609020204030204" pitchFamily="49" charset="0"/>
              </a:rPr>
              <a:t>  %11</a:t>
            </a:r>
            <a:r>
              <a:rPr lang="en-US" sz="1050" b="0" dirty="0">
                <a:solidFill>
                  <a:srgbClr val="000000"/>
                </a:solidFill>
                <a:effectLst/>
                <a:latin typeface="Consolas" panose="020B0609020204030204" pitchFamily="49" charset="0"/>
              </a:rPr>
              <a:t> </a:t>
            </a:r>
            <a:r>
              <a:rPr lang="en-US" sz="1050" b="0" dirty="0">
                <a:solidFill>
                  <a:srgbClr val="CD3131"/>
                </a:solidFill>
                <a:effectLst/>
                <a:latin typeface="Consolas" panose="020B0609020204030204" pitchFamily="49" charset="0"/>
              </a:rPr>
              <a:t>=</a:t>
            </a:r>
            <a:r>
              <a:rPr lang="en-US" sz="1050" b="0" dirty="0">
                <a:solidFill>
                  <a:srgbClr val="000000"/>
                </a:solidFill>
                <a:effectLst/>
                <a:latin typeface="Consolas" panose="020B0609020204030204" pitchFamily="49" charset="0"/>
              </a:rPr>
              <a:t> </a:t>
            </a:r>
            <a:r>
              <a:rPr lang="en-US" sz="1050" b="0" dirty="0" err="1">
                <a:solidFill>
                  <a:srgbClr val="0000FF"/>
                </a:solidFill>
                <a:effectLst/>
                <a:latin typeface="Consolas" panose="020B0609020204030204" pitchFamily="49" charset="0"/>
              </a:rPr>
              <a:t>sdiv</a:t>
            </a:r>
            <a:r>
              <a:rPr lang="en-US" sz="1050" b="0" dirty="0">
                <a:solidFill>
                  <a:srgbClr val="000000"/>
                </a:solidFill>
                <a:effectLst/>
                <a:latin typeface="Consolas" panose="020B0609020204030204" pitchFamily="49" charset="0"/>
              </a:rPr>
              <a:t> </a:t>
            </a:r>
            <a:r>
              <a:rPr lang="en-US" sz="1050" b="0" dirty="0">
                <a:solidFill>
                  <a:srgbClr val="008080"/>
                </a:solidFill>
                <a:effectLst/>
                <a:latin typeface="Consolas" panose="020B0609020204030204" pitchFamily="49" charset="0"/>
              </a:rPr>
              <a:t>i32</a:t>
            </a:r>
            <a:r>
              <a:rPr lang="en-US" sz="1050" b="0" dirty="0">
                <a:solidFill>
                  <a:srgbClr val="000000"/>
                </a:solidFill>
                <a:effectLst/>
                <a:latin typeface="Consolas" panose="020B0609020204030204" pitchFamily="49" charset="0"/>
              </a:rPr>
              <a:t> </a:t>
            </a:r>
            <a:r>
              <a:rPr lang="en-US" sz="1050" b="0" dirty="0">
                <a:solidFill>
                  <a:srgbClr val="CD3131"/>
                </a:solidFill>
                <a:effectLst/>
                <a:latin typeface="Consolas" panose="020B0609020204030204" pitchFamily="49" charset="0"/>
              </a:rPr>
              <a:t>%</a:t>
            </a:r>
            <a:r>
              <a:rPr lang="en-US" sz="1050" b="0" dirty="0">
                <a:solidFill>
                  <a:srgbClr val="098658"/>
                </a:solidFill>
                <a:effectLst/>
                <a:latin typeface="Consolas" panose="020B0609020204030204" pitchFamily="49" charset="0"/>
              </a:rPr>
              <a:t>9</a:t>
            </a:r>
            <a:r>
              <a:rPr lang="en-US" sz="1050" b="0" dirty="0">
                <a:solidFill>
                  <a:srgbClr val="000000"/>
                </a:solidFill>
                <a:effectLst/>
                <a:latin typeface="Consolas" panose="020B0609020204030204" pitchFamily="49" charset="0"/>
              </a:rPr>
              <a:t>, </a:t>
            </a:r>
            <a:r>
              <a:rPr lang="en-US" sz="1050" b="0" dirty="0">
                <a:solidFill>
                  <a:srgbClr val="CD3131"/>
                </a:solidFill>
                <a:effectLst/>
                <a:latin typeface="Consolas" panose="020B0609020204030204" pitchFamily="49" charset="0"/>
              </a:rPr>
              <a:t>%</a:t>
            </a:r>
            <a:r>
              <a:rPr lang="en-US" sz="1050" b="0" dirty="0">
                <a:solidFill>
                  <a:srgbClr val="098658"/>
                </a:solidFill>
                <a:effectLst/>
                <a:latin typeface="Consolas" panose="020B0609020204030204" pitchFamily="49" charset="0"/>
              </a:rPr>
              <a:t>10</a:t>
            </a:r>
            <a:endParaRPr lang="en-US" sz="1050" b="0" dirty="0">
              <a:solidFill>
                <a:srgbClr val="000000"/>
              </a:solidFill>
              <a:effectLst/>
              <a:latin typeface="Consolas" panose="020B0609020204030204" pitchFamily="49" charset="0"/>
            </a:endParaRPr>
          </a:p>
          <a:p>
            <a:r>
              <a:rPr lang="en-US" sz="1050" b="0" dirty="0">
                <a:solidFill>
                  <a:srgbClr val="CD3131"/>
                </a:solidFill>
                <a:effectLst/>
                <a:latin typeface="Consolas" panose="020B0609020204030204" pitchFamily="49" charset="0"/>
              </a:rPr>
              <a:t>  %12</a:t>
            </a:r>
            <a:r>
              <a:rPr lang="en-US" sz="1050" b="0" dirty="0">
                <a:solidFill>
                  <a:srgbClr val="000000"/>
                </a:solidFill>
                <a:effectLst/>
                <a:latin typeface="Consolas" panose="020B0609020204030204" pitchFamily="49" charset="0"/>
              </a:rPr>
              <a:t> </a:t>
            </a:r>
            <a:r>
              <a:rPr lang="en-US" sz="1050" b="0" dirty="0">
                <a:solidFill>
                  <a:srgbClr val="CD3131"/>
                </a:solidFill>
                <a:effectLst/>
                <a:latin typeface="Consolas" panose="020B0609020204030204" pitchFamily="49" charset="0"/>
              </a:rPr>
              <a:t>=</a:t>
            </a:r>
            <a:r>
              <a:rPr lang="en-US" sz="1050" b="0" dirty="0">
                <a:solidFill>
                  <a:srgbClr val="000000"/>
                </a:solidFill>
                <a:effectLst/>
                <a:latin typeface="Consolas" panose="020B0609020204030204" pitchFamily="49" charset="0"/>
              </a:rPr>
              <a:t> </a:t>
            </a:r>
            <a:r>
              <a:rPr lang="en-US" sz="1050" b="0" dirty="0" err="1">
                <a:solidFill>
                  <a:srgbClr val="0000FF"/>
                </a:solidFill>
                <a:effectLst/>
                <a:latin typeface="Consolas" panose="020B0609020204030204" pitchFamily="49" charset="0"/>
              </a:rPr>
              <a:t>getelementptr</a:t>
            </a:r>
            <a:r>
              <a:rPr lang="en-US" sz="1050" b="0" dirty="0">
                <a:solidFill>
                  <a:srgbClr val="000000"/>
                </a:solidFill>
                <a:effectLst/>
                <a:latin typeface="Consolas" panose="020B0609020204030204" pitchFamily="49" charset="0"/>
              </a:rPr>
              <a:t> </a:t>
            </a:r>
            <a:r>
              <a:rPr lang="en-US" sz="1050" b="0" dirty="0">
                <a:solidFill>
                  <a:srgbClr val="008080"/>
                </a:solidFill>
                <a:effectLst/>
                <a:latin typeface="Consolas" panose="020B0609020204030204" pitchFamily="49" charset="0"/>
              </a:rPr>
              <a:t>i32</a:t>
            </a:r>
            <a:r>
              <a:rPr lang="en-US" sz="1050" b="0" dirty="0">
                <a:solidFill>
                  <a:srgbClr val="000000"/>
                </a:solidFill>
                <a:effectLst/>
                <a:latin typeface="Consolas" panose="020B0609020204030204" pitchFamily="49" charset="0"/>
              </a:rPr>
              <a:t>, </a:t>
            </a:r>
            <a:r>
              <a:rPr lang="en-US" sz="1050" b="0" dirty="0">
                <a:solidFill>
                  <a:srgbClr val="008080"/>
                </a:solidFill>
                <a:effectLst/>
                <a:latin typeface="Consolas" panose="020B0609020204030204" pitchFamily="49" charset="0"/>
              </a:rPr>
              <a:t>i32</a:t>
            </a:r>
            <a:r>
              <a:rPr lang="en-US" sz="1050" b="0" dirty="0">
                <a:solidFill>
                  <a:srgbClr val="000000"/>
                </a:solidFill>
                <a:effectLst/>
                <a:latin typeface="Consolas" panose="020B0609020204030204" pitchFamily="49" charset="0"/>
              </a:rPr>
              <a:t>* </a:t>
            </a:r>
            <a:r>
              <a:rPr lang="en-US" sz="1050" b="0" dirty="0">
                <a:solidFill>
                  <a:srgbClr val="CD3131"/>
                </a:solidFill>
                <a:effectLst/>
                <a:latin typeface="Consolas" panose="020B0609020204030204" pitchFamily="49" charset="0"/>
              </a:rPr>
              <a:t>%</a:t>
            </a:r>
            <a:r>
              <a:rPr lang="en-US" sz="1050" dirty="0">
                <a:solidFill>
                  <a:srgbClr val="098658"/>
                </a:solidFill>
                <a:latin typeface="Consolas" panose="020B0609020204030204" pitchFamily="49" charset="0"/>
              </a:rPr>
              <a:t>out</a:t>
            </a:r>
            <a:r>
              <a:rPr lang="en-US" sz="1050" b="0" dirty="0">
                <a:solidFill>
                  <a:srgbClr val="000000"/>
                </a:solidFill>
                <a:effectLst/>
                <a:latin typeface="Consolas" panose="020B0609020204030204" pitchFamily="49" charset="0"/>
              </a:rPr>
              <a:t>, </a:t>
            </a:r>
            <a:r>
              <a:rPr lang="en-US" sz="1050" b="0" dirty="0">
                <a:solidFill>
                  <a:srgbClr val="008080"/>
                </a:solidFill>
                <a:effectLst/>
                <a:latin typeface="Consolas" panose="020B0609020204030204" pitchFamily="49" charset="0"/>
              </a:rPr>
              <a:t>i32</a:t>
            </a:r>
            <a:r>
              <a:rPr lang="en-US" sz="1050" b="0" dirty="0">
                <a:solidFill>
                  <a:srgbClr val="000000"/>
                </a:solidFill>
                <a:effectLst/>
                <a:latin typeface="Consolas" panose="020B0609020204030204" pitchFamily="49" charset="0"/>
              </a:rPr>
              <a:t> </a:t>
            </a:r>
            <a:r>
              <a:rPr lang="en-US" sz="1050" b="0" dirty="0">
                <a:solidFill>
                  <a:srgbClr val="CD3131"/>
                </a:solidFill>
                <a:effectLst/>
                <a:latin typeface="Consolas" panose="020B0609020204030204" pitchFamily="49" charset="0"/>
              </a:rPr>
              <a:t>%</a:t>
            </a:r>
            <a:r>
              <a:rPr lang="en-US" sz="1050" dirty="0">
                <a:solidFill>
                  <a:srgbClr val="098658"/>
                </a:solidFill>
                <a:latin typeface="Consolas" panose="020B0609020204030204" pitchFamily="49" charset="0"/>
              </a:rPr>
              <a:t>4</a:t>
            </a:r>
            <a:endParaRPr lang="en-US" sz="1050" b="0" dirty="0">
              <a:solidFill>
                <a:srgbClr val="000000"/>
              </a:solidFill>
              <a:effectLst/>
              <a:latin typeface="Consolas" panose="020B0609020204030204" pitchFamily="49" charset="0"/>
            </a:endParaRPr>
          </a:p>
          <a:p>
            <a:r>
              <a:rPr lang="en-US" sz="1050" b="0" dirty="0">
                <a:solidFill>
                  <a:srgbClr val="0000FF"/>
                </a:solidFill>
                <a:effectLst/>
                <a:latin typeface="Consolas" panose="020B0609020204030204" pitchFamily="49" charset="0"/>
              </a:rPr>
              <a:t>  store</a:t>
            </a:r>
            <a:r>
              <a:rPr lang="en-US" sz="1050" b="0" dirty="0">
                <a:solidFill>
                  <a:srgbClr val="000000"/>
                </a:solidFill>
                <a:effectLst/>
                <a:latin typeface="Consolas" panose="020B0609020204030204" pitchFamily="49" charset="0"/>
              </a:rPr>
              <a:t> </a:t>
            </a:r>
            <a:r>
              <a:rPr lang="en-US" sz="1050" b="0" dirty="0">
                <a:solidFill>
                  <a:srgbClr val="008080"/>
                </a:solidFill>
                <a:effectLst/>
                <a:latin typeface="Consolas" panose="020B0609020204030204" pitchFamily="49" charset="0"/>
              </a:rPr>
              <a:t>i32</a:t>
            </a:r>
            <a:r>
              <a:rPr lang="en-US" sz="1050" b="0" dirty="0">
                <a:solidFill>
                  <a:srgbClr val="000000"/>
                </a:solidFill>
                <a:effectLst/>
                <a:latin typeface="Consolas" panose="020B0609020204030204" pitchFamily="49" charset="0"/>
              </a:rPr>
              <a:t> </a:t>
            </a:r>
            <a:r>
              <a:rPr lang="en-US" sz="1050" b="0" dirty="0">
                <a:solidFill>
                  <a:srgbClr val="CD3131"/>
                </a:solidFill>
                <a:effectLst/>
                <a:latin typeface="Consolas" panose="020B0609020204030204" pitchFamily="49" charset="0"/>
              </a:rPr>
              <a:t>%</a:t>
            </a:r>
            <a:r>
              <a:rPr lang="en-US" sz="1050" b="0" dirty="0">
                <a:solidFill>
                  <a:srgbClr val="098658"/>
                </a:solidFill>
                <a:effectLst/>
                <a:latin typeface="Consolas" panose="020B0609020204030204" pitchFamily="49" charset="0"/>
              </a:rPr>
              <a:t>11</a:t>
            </a:r>
            <a:r>
              <a:rPr lang="en-US" sz="1050" b="0" dirty="0">
                <a:solidFill>
                  <a:srgbClr val="000000"/>
                </a:solidFill>
                <a:effectLst/>
                <a:latin typeface="Consolas" panose="020B0609020204030204" pitchFamily="49" charset="0"/>
              </a:rPr>
              <a:t>, </a:t>
            </a:r>
            <a:r>
              <a:rPr lang="en-US" sz="1050" b="0" dirty="0">
                <a:solidFill>
                  <a:srgbClr val="008080"/>
                </a:solidFill>
                <a:effectLst/>
                <a:latin typeface="Consolas" panose="020B0609020204030204" pitchFamily="49" charset="0"/>
              </a:rPr>
              <a:t>i32</a:t>
            </a:r>
            <a:r>
              <a:rPr lang="en-US" sz="1050" b="0" dirty="0">
                <a:solidFill>
                  <a:srgbClr val="000000"/>
                </a:solidFill>
                <a:effectLst/>
                <a:latin typeface="Consolas" panose="020B0609020204030204" pitchFamily="49" charset="0"/>
              </a:rPr>
              <a:t>* </a:t>
            </a:r>
            <a:r>
              <a:rPr lang="en-US" sz="1050" b="0" dirty="0">
                <a:solidFill>
                  <a:srgbClr val="CD3131"/>
                </a:solidFill>
                <a:effectLst/>
                <a:latin typeface="Consolas" panose="020B0609020204030204" pitchFamily="49" charset="0"/>
              </a:rPr>
              <a:t>%</a:t>
            </a:r>
            <a:r>
              <a:rPr lang="en-US" sz="1050" b="0" dirty="0">
                <a:solidFill>
                  <a:srgbClr val="098658"/>
                </a:solidFill>
                <a:effectLst/>
                <a:latin typeface="Consolas" panose="020B0609020204030204" pitchFamily="49" charset="0"/>
              </a:rPr>
              <a:t>12</a:t>
            </a:r>
            <a:r>
              <a:rPr lang="en-US" sz="1050" b="0" dirty="0">
                <a:solidFill>
                  <a:srgbClr val="000000"/>
                </a:solidFill>
                <a:effectLst/>
                <a:latin typeface="Consolas" panose="020B0609020204030204" pitchFamily="49" charset="0"/>
              </a:rPr>
              <a:t>, </a:t>
            </a:r>
            <a:r>
              <a:rPr lang="en-US" sz="1050" b="0" dirty="0">
                <a:solidFill>
                  <a:srgbClr val="008080"/>
                </a:solidFill>
                <a:effectLst/>
                <a:latin typeface="Consolas" panose="020B0609020204030204" pitchFamily="49" charset="0"/>
              </a:rPr>
              <a:t>align</a:t>
            </a:r>
            <a:r>
              <a:rPr lang="en-US" sz="1050" b="0" dirty="0">
                <a:solidFill>
                  <a:srgbClr val="000000"/>
                </a:solidFill>
                <a:effectLst/>
                <a:latin typeface="Consolas" panose="020B0609020204030204" pitchFamily="49" charset="0"/>
              </a:rPr>
              <a:t> </a:t>
            </a:r>
            <a:r>
              <a:rPr lang="en-US" sz="1050" b="0" dirty="0">
                <a:solidFill>
                  <a:srgbClr val="098658"/>
                </a:solidFill>
                <a:effectLst/>
                <a:latin typeface="Consolas" panose="020B0609020204030204" pitchFamily="49" charset="0"/>
              </a:rPr>
              <a:t>4</a:t>
            </a:r>
            <a:endParaRPr lang="en-US" sz="1050" b="0" dirty="0">
              <a:solidFill>
                <a:srgbClr val="000000"/>
              </a:solidFill>
              <a:effectLst/>
              <a:latin typeface="Consolas" panose="020B0609020204030204" pitchFamily="49" charset="0"/>
            </a:endParaRPr>
          </a:p>
          <a:p>
            <a:r>
              <a:rPr lang="en-US" sz="1050" b="0" dirty="0">
                <a:solidFill>
                  <a:srgbClr val="0000FF"/>
                </a:solidFill>
                <a:effectLst/>
                <a:latin typeface="Consolas" panose="020B0609020204030204" pitchFamily="49" charset="0"/>
              </a:rPr>
              <a:t>  </a:t>
            </a:r>
            <a:r>
              <a:rPr lang="en-US" sz="1050" b="0" dirty="0" err="1">
                <a:solidFill>
                  <a:srgbClr val="0000FF"/>
                </a:solidFill>
                <a:effectLst/>
                <a:latin typeface="Consolas" panose="020B0609020204030204" pitchFamily="49" charset="0"/>
              </a:rPr>
              <a:t>br</a:t>
            </a:r>
            <a:r>
              <a:rPr lang="en-US" sz="1050" b="0" dirty="0">
                <a:solidFill>
                  <a:srgbClr val="000000"/>
                </a:solidFill>
                <a:effectLst/>
                <a:latin typeface="Consolas" panose="020B0609020204030204" pitchFamily="49" charset="0"/>
              </a:rPr>
              <a:t> </a:t>
            </a:r>
            <a:r>
              <a:rPr lang="en-US" sz="1050" b="0" dirty="0">
                <a:solidFill>
                  <a:srgbClr val="008080"/>
                </a:solidFill>
                <a:effectLst/>
                <a:latin typeface="Consolas" panose="020B0609020204030204" pitchFamily="49" charset="0"/>
              </a:rPr>
              <a:t>label</a:t>
            </a:r>
            <a:r>
              <a:rPr lang="en-US" sz="1050" b="0" dirty="0">
                <a:solidFill>
                  <a:srgbClr val="000000"/>
                </a:solidFill>
                <a:effectLst/>
                <a:latin typeface="Consolas" panose="020B0609020204030204" pitchFamily="49" charset="0"/>
              </a:rPr>
              <a:t> </a:t>
            </a:r>
            <a:r>
              <a:rPr lang="en-US" sz="1050" b="0" dirty="0">
                <a:solidFill>
                  <a:srgbClr val="CD3131"/>
                </a:solidFill>
                <a:effectLst/>
                <a:latin typeface="Consolas" panose="020B0609020204030204" pitchFamily="49" charset="0"/>
              </a:rPr>
              <a:t>%</a:t>
            </a:r>
            <a:r>
              <a:rPr lang="en-US" sz="1050" b="0" dirty="0">
                <a:solidFill>
                  <a:srgbClr val="098658"/>
                </a:solidFill>
                <a:effectLst/>
                <a:latin typeface="Consolas" panose="020B0609020204030204" pitchFamily="49" charset="0"/>
              </a:rPr>
              <a:t>13</a:t>
            </a:r>
            <a:endParaRPr lang="en-US" sz="1050" b="0" dirty="0">
              <a:solidFill>
                <a:srgbClr val="000000"/>
              </a:solidFill>
              <a:effectLst/>
              <a:latin typeface="Consolas" panose="020B0609020204030204" pitchFamily="49" charset="0"/>
            </a:endParaRPr>
          </a:p>
          <a:p>
            <a:br>
              <a:rPr lang="en-US" sz="1050" b="0" dirty="0">
                <a:solidFill>
                  <a:srgbClr val="000000"/>
                </a:solidFill>
                <a:effectLst/>
                <a:latin typeface="Consolas" panose="020B0609020204030204" pitchFamily="49" charset="0"/>
              </a:rPr>
            </a:br>
            <a:r>
              <a:rPr lang="en-US" sz="1050" b="0" dirty="0">
                <a:solidFill>
                  <a:srgbClr val="008080"/>
                </a:solidFill>
                <a:effectLst/>
                <a:latin typeface="Consolas" panose="020B0609020204030204" pitchFamily="49" charset="0"/>
              </a:rPr>
              <a:t>13:</a:t>
            </a:r>
            <a:endParaRPr lang="en-US" sz="1050" b="0" dirty="0">
              <a:solidFill>
                <a:srgbClr val="000000"/>
              </a:solidFill>
              <a:effectLst/>
              <a:latin typeface="Consolas" panose="020B0609020204030204" pitchFamily="49" charset="0"/>
            </a:endParaRPr>
          </a:p>
          <a:p>
            <a:r>
              <a:rPr lang="en-US" sz="1050" b="0" dirty="0">
                <a:solidFill>
                  <a:srgbClr val="0000FF"/>
                </a:solidFill>
                <a:effectLst/>
                <a:latin typeface="Consolas" panose="020B0609020204030204" pitchFamily="49" charset="0"/>
              </a:rPr>
              <a:t>  ret</a:t>
            </a:r>
            <a:r>
              <a:rPr lang="en-US" sz="1050" b="0" dirty="0">
                <a:solidFill>
                  <a:srgbClr val="000000"/>
                </a:solidFill>
                <a:effectLst/>
                <a:latin typeface="Consolas" panose="020B0609020204030204" pitchFamily="49" charset="0"/>
              </a:rPr>
              <a:t> </a:t>
            </a:r>
            <a:r>
              <a:rPr lang="en-US" sz="1050" b="0" dirty="0">
                <a:solidFill>
                  <a:srgbClr val="008080"/>
                </a:solidFill>
                <a:effectLst/>
                <a:latin typeface="Consolas" panose="020B0609020204030204" pitchFamily="49" charset="0"/>
              </a:rPr>
              <a:t>void</a:t>
            </a:r>
            <a:endParaRPr lang="en-US" sz="1050" b="0" dirty="0">
              <a:solidFill>
                <a:srgbClr val="000000"/>
              </a:solidFill>
              <a:effectLst/>
              <a:latin typeface="Consolas" panose="020B0609020204030204" pitchFamily="49" charset="0"/>
            </a:endParaRPr>
          </a:p>
          <a:p>
            <a:r>
              <a:rPr lang="en-US" sz="1050" b="0" dirty="0">
                <a:solidFill>
                  <a:srgbClr val="000000"/>
                </a:solidFill>
                <a:effectLst/>
                <a:latin typeface="Consolas" panose="020B0609020204030204" pitchFamily="49" charset="0"/>
              </a:rPr>
              <a:t>}</a:t>
            </a:r>
          </a:p>
        </p:txBody>
      </p:sp>
      <p:sp>
        <p:nvSpPr>
          <p:cNvPr id="26" name="TextBox 25">
            <a:extLst>
              <a:ext uri="{FF2B5EF4-FFF2-40B4-BE49-F238E27FC236}">
                <a16:creationId xmlns:a16="http://schemas.microsoft.com/office/drawing/2014/main" id="{54275308-A0AE-77E1-057A-D2EDF7ACA60C}"/>
              </a:ext>
            </a:extLst>
          </p:cNvPr>
          <p:cNvSpPr txBox="1"/>
          <p:nvPr/>
        </p:nvSpPr>
        <p:spPr>
          <a:xfrm>
            <a:off x="5134610" y="3080643"/>
            <a:ext cx="3187700" cy="1708160"/>
          </a:xfrm>
          <a:prstGeom prst="rect">
            <a:avLst/>
          </a:prstGeom>
          <a:noFill/>
          <a:ln>
            <a:solidFill>
              <a:schemeClr val="dk1"/>
            </a:solidFill>
          </a:ln>
        </p:spPr>
        <p:txBody>
          <a:bodyPr wrap="square">
            <a:spAutoFit/>
          </a:bodyPr>
          <a:lstStyle/>
          <a:p>
            <a:r>
              <a:rPr lang="en-US" sz="1050" dirty="0">
                <a:solidFill>
                  <a:srgbClr val="0000FF"/>
                </a:solidFill>
                <a:latin typeface="Consolas" panose="020B0609020204030204" pitchFamily="49" charset="0"/>
              </a:rPr>
              <a:t>target triple = "x86_64-unknown-linux-gnu”</a:t>
            </a:r>
          </a:p>
          <a:p>
            <a:endParaRPr lang="en-US" sz="1050" dirty="0">
              <a:solidFill>
                <a:srgbClr val="0000FF"/>
              </a:solidFill>
              <a:latin typeface="Consolas" panose="020B0609020204030204" pitchFamily="49" charset="0"/>
            </a:endParaRPr>
          </a:p>
          <a:p>
            <a:r>
              <a:rPr lang="en-US" sz="1050" b="0" dirty="0">
                <a:solidFill>
                  <a:srgbClr val="0000FF"/>
                </a:solidFill>
                <a:effectLst/>
                <a:latin typeface="Consolas" panose="020B0609020204030204" pitchFamily="49" charset="0"/>
              </a:rPr>
              <a:t>define</a:t>
            </a:r>
            <a:r>
              <a:rPr lang="en-US" sz="1050" b="0" dirty="0">
                <a:solidFill>
                  <a:srgbClr val="000000"/>
                </a:solidFill>
                <a:effectLst/>
                <a:latin typeface="Consolas" panose="020B0609020204030204" pitchFamily="49" charset="0"/>
              </a:rPr>
              <a:t> </a:t>
            </a:r>
            <a:r>
              <a:rPr lang="en-US" sz="1050" b="0" dirty="0">
                <a:solidFill>
                  <a:srgbClr val="008080"/>
                </a:solidFill>
                <a:effectLst/>
                <a:latin typeface="Consolas" panose="020B0609020204030204" pitchFamily="49" charset="0"/>
              </a:rPr>
              <a:t>void</a:t>
            </a:r>
            <a:r>
              <a:rPr lang="en-US" sz="1050" b="0" dirty="0">
                <a:solidFill>
                  <a:srgbClr val="000000"/>
                </a:solidFill>
                <a:effectLst/>
                <a:latin typeface="Consolas" panose="020B0609020204030204" pitchFamily="49" charset="0"/>
              </a:rPr>
              <a:t> </a:t>
            </a:r>
            <a:r>
              <a:rPr lang="en-US" sz="1050" b="0" dirty="0">
                <a:solidFill>
                  <a:srgbClr val="001188"/>
                </a:solidFill>
                <a:effectLst/>
                <a:latin typeface="Consolas" panose="020B0609020204030204" pitchFamily="49" charset="0"/>
              </a:rPr>
              <a:t>@_Z6launchPiS_i</a:t>
            </a:r>
            <a:r>
              <a:rPr lang="en-US" sz="1050" b="0" dirty="0">
                <a:solidFill>
                  <a:srgbClr val="000000"/>
                </a:solidFill>
                <a:effectLst/>
                <a:latin typeface="Consolas" panose="020B0609020204030204" pitchFamily="49" charset="0"/>
              </a:rPr>
              <a:t>(</a:t>
            </a:r>
            <a:r>
              <a:rPr lang="en-US" sz="1050" b="0" dirty="0">
                <a:solidFill>
                  <a:srgbClr val="008080"/>
                </a:solidFill>
                <a:effectLst/>
                <a:latin typeface="Consolas" panose="020B0609020204030204" pitchFamily="49" charset="0"/>
              </a:rPr>
              <a:t>i32*</a:t>
            </a:r>
            <a:r>
              <a:rPr lang="en-US" sz="1050" b="0" dirty="0">
                <a:solidFill>
                  <a:srgbClr val="000000"/>
                </a:solidFill>
                <a:effectLst/>
                <a:latin typeface="Consolas" panose="020B0609020204030204" pitchFamily="49" charset="0"/>
              </a:rPr>
              <a:t> </a:t>
            </a:r>
            <a:r>
              <a:rPr lang="en-US" sz="1050" b="0" dirty="0">
                <a:solidFill>
                  <a:srgbClr val="001188"/>
                </a:solidFill>
                <a:effectLst/>
                <a:latin typeface="Consolas" panose="020B0609020204030204" pitchFamily="49" charset="0"/>
              </a:rPr>
              <a:t>%out</a:t>
            </a:r>
            <a:r>
              <a:rPr lang="en-US" sz="1050" b="0" dirty="0">
                <a:solidFill>
                  <a:srgbClr val="000000"/>
                </a:solidFill>
                <a:effectLst/>
                <a:latin typeface="Consolas" panose="020B0609020204030204" pitchFamily="49" charset="0"/>
              </a:rPr>
              <a:t>,</a:t>
            </a:r>
          </a:p>
          <a:p>
            <a:r>
              <a:rPr lang="en-US" sz="1050" b="0" dirty="0">
                <a:solidFill>
                  <a:srgbClr val="000000"/>
                </a:solidFill>
                <a:effectLst/>
                <a:latin typeface="Consolas" panose="020B0609020204030204" pitchFamily="49" charset="0"/>
              </a:rPr>
              <a:t>                            </a:t>
            </a:r>
            <a:r>
              <a:rPr lang="en-US" sz="1050" b="0" dirty="0">
                <a:solidFill>
                  <a:srgbClr val="008080"/>
                </a:solidFill>
                <a:effectLst/>
                <a:latin typeface="Consolas" panose="020B0609020204030204" pitchFamily="49" charset="0"/>
              </a:rPr>
              <a:t>i32*</a:t>
            </a:r>
            <a:r>
              <a:rPr lang="en-US" sz="1050" b="0" dirty="0">
                <a:solidFill>
                  <a:srgbClr val="000000"/>
                </a:solidFill>
                <a:effectLst/>
                <a:latin typeface="Consolas" panose="020B0609020204030204" pitchFamily="49" charset="0"/>
              </a:rPr>
              <a:t> </a:t>
            </a:r>
            <a:r>
              <a:rPr lang="en-US" sz="1050" b="0" dirty="0">
                <a:solidFill>
                  <a:srgbClr val="001188"/>
                </a:solidFill>
                <a:effectLst/>
                <a:latin typeface="Consolas" panose="020B0609020204030204" pitchFamily="49" charset="0"/>
              </a:rPr>
              <a:t>%in</a:t>
            </a:r>
            <a:r>
              <a:rPr lang="en-US" sz="1050" b="0" dirty="0">
                <a:solidFill>
                  <a:srgbClr val="000000"/>
                </a:solidFill>
                <a:effectLst/>
                <a:latin typeface="Consolas" panose="020B0609020204030204" pitchFamily="49" charset="0"/>
              </a:rPr>
              <a:t>,</a:t>
            </a:r>
            <a:br>
              <a:rPr lang="en-US" sz="1050" b="0" dirty="0">
                <a:solidFill>
                  <a:srgbClr val="000000"/>
                </a:solidFill>
                <a:effectLst/>
                <a:latin typeface="Consolas" panose="020B0609020204030204" pitchFamily="49" charset="0"/>
              </a:rPr>
            </a:br>
            <a:r>
              <a:rPr lang="en-US" sz="1050" b="0" dirty="0">
                <a:solidFill>
                  <a:srgbClr val="000000"/>
                </a:solidFill>
                <a:effectLst/>
                <a:latin typeface="Consolas" panose="020B0609020204030204" pitchFamily="49" charset="0"/>
              </a:rPr>
              <a:t>                            </a:t>
            </a:r>
            <a:r>
              <a:rPr lang="en-US" sz="1050" b="0" dirty="0">
                <a:solidFill>
                  <a:srgbClr val="008080"/>
                </a:solidFill>
                <a:effectLst/>
                <a:latin typeface="Consolas" panose="020B0609020204030204" pitchFamily="49" charset="0"/>
              </a:rPr>
              <a:t>i32</a:t>
            </a:r>
            <a:r>
              <a:rPr lang="en-US" sz="1050" b="0" dirty="0">
                <a:solidFill>
                  <a:srgbClr val="000000"/>
                </a:solidFill>
                <a:effectLst/>
                <a:latin typeface="Consolas" panose="020B0609020204030204" pitchFamily="49" charset="0"/>
              </a:rPr>
              <a:t> </a:t>
            </a:r>
            <a:r>
              <a:rPr lang="en-US" sz="1050" b="0" dirty="0">
                <a:solidFill>
                  <a:srgbClr val="001188"/>
                </a:solidFill>
                <a:effectLst/>
                <a:latin typeface="Consolas" panose="020B0609020204030204" pitchFamily="49" charset="0"/>
              </a:rPr>
              <a:t>%n</a:t>
            </a:r>
            <a:r>
              <a:rPr lang="en-US" sz="1050" b="0" dirty="0">
                <a:solidFill>
                  <a:srgbClr val="000000"/>
                </a:solidFill>
                <a:effectLst/>
                <a:latin typeface="Consolas" panose="020B0609020204030204" pitchFamily="49" charset="0"/>
              </a:rPr>
              <a:t>) {</a:t>
            </a:r>
          </a:p>
          <a:p>
            <a:r>
              <a:rPr lang="en-US" sz="1050" b="0" dirty="0">
                <a:solidFill>
                  <a:srgbClr val="000000"/>
                </a:solidFill>
                <a:effectLst/>
                <a:latin typeface="Consolas" panose="020B0609020204030204" pitchFamily="49" charset="0"/>
              </a:rPr>
              <a:t>  call </a:t>
            </a:r>
            <a:r>
              <a:rPr lang="en-US" sz="1050" b="0" dirty="0">
                <a:solidFill>
                  <a:srgbClr val="008080"/>
                </a:solidFill>
                <a:effectLst/>
                <a:latin typeface="Consolas" panose="020B0609020204030204" pitchFamily="49" charset="0"/>
              </a:rPr>
              <a:t>i32</a:t>
            </a:r>
            <a:r>
              <a:rPr lang="en-US" sz="1050" b="0" dirty="0">
                <a:solidFill>
                  <a:srgbClr val="000000"/>
                </a:solidFill>
                <a:effectLst/>
                <a:latin typeface="Consolas" panose="020B0609020204030204" pitchFamily="49" charset="0"/>
              </a:rPr>
              <a:t> </a:t>
            </a:r>
            <a:r>
              <a:rPr lang="en-US" sz="1050" b="0" dirty="0">
                <a:solidFill>
                  <a:srgbClr val="001188"/>
                </a:solidFill>
                <a:effectLst/>
                <a:latin typeface="Consolas" panose="020B0609020204030204" pitchFamily="49" charset="0"/>
              </a:rPr>
              <a:t>@</a:t>
            </a:r>
            <a:r>
              <a:rPr lang="en-US" sz="1050" dirty="0" err="1">
                <a:solidFill>
                  <a:srgbClr val="001188"/>
                </a:solidFill>
                <a:latin typeface="Consolas" panose="020B0609020204030204" pitchFamily="49" charset="0"/>
              </a:rPr>
              <a:t>p</a:t>
            </a:r>
            <a:r>
              <a:rPr lang="en-US" sz="1050" b="0" dirty="0" err="1">
                <a:solidFill>
                  <a:srgbClr val="001188"/>
                </a:solidFill>
                <a:effectLst/>
                <a:latin typeface="Consolas" panose="020B0609020204030204" pitchFamily="49" charset="0"/>
              </a:rPr>
              <a:t>ushCallConfiguration</a:t>
            </a:r>
            <a:r>
              <a:rPr lang="en-US" sz="1050" b="0" dirty="0">
                <a:solidFill>
                  <a:srgbClr val="000000"/>
                </a:solidFill>
                <a:effectLst/>
                <a:latin typeface="Consolas" panose="020B0609020204030204" pitchFamily="49" charset="0"/>
              </a:rPr>
              <a:t>(</a:t>
            </a:r>
            <a:r>
              <a:rPr lang="en-US" sz="1050" b="0" dirty="0">
                <a:solidFill>
                  <a:srgbClr val="008080"/>
                </a:solidFill>
                <a:effectLst/>
                <a:latin typeface="Consolas" panose="020B0609020204030204" pitchFamily="49" charset="0"/>
              </a:rPr>
              <a:t>…</a:t>
            </a:r>
            <a:r>
              <a:rPr lang="en-US" sz="1050" b="0" dirty="0">
                <a:solidFill>
                  <a:srgbClr val="000000"/>
                </a:solidFill>
                <a:effectLst/>
                <a:latin typeface="Consolas" panose="020B0609020204030204" pitchFamily="49" charset="0"/>
              </a:rPr>
              <a:t>)</a:t>
            </a:r>
          </a:p>
          <a:p>
            <a:r>
              <a:rPr lang="en-US" sz="1050" b="0" dirty="0">
                <a:solidFill>
                  <a:srgbClr val="000000"/>
                </a:solidFill>
                <a:effectLst/>
                <a:latin typeface="Consolas" panose="020B0609020204030204" pitchFamily="49" charset="0"/>
              </a:rPr>
              <a:t>  call </a:t>
            </a:r>
            <a:r>
              <a:rPr lang="en-US" sz="1050" b="0" dirty="0">
                <a:solidFill>
                  <a:srgbClr val="008080"/>
                </a:solidFill>
                <a:effectLst/>
                <a:latin typeface="Consolas" panose="020B0609020204030204" pitchFamily="49" charset="0"/>
              </a:rPr>
              <a:t>i32</a:t>
            </a:r>
            <a:r>
              <a:rPr lang="en-US" sz="1050" b="0" dirty="0">
                <a:solidFill>
                  <a:srgbClr val="000000"/>
                </a:solidFill>
                <a:effectLst/>
                <a:latin typeface="Consolas" panose="020B0609020204030204" pitchFamily="49" charset="0"/>
              </a:rPr>
              <a:t> </a:t>
            </a:r>
            <a:r>
              <a:rPr lang="en-US" sz="1050" b="0" dirty="0">
                <a:solidFill>
                  <a:srgbClr val="001188"/>
                </a:solidFill>
                <a:effectLst/>
                <a:latin typeface="Consolas" panose="020B0609020204030204" pitchFamily="49" charset="0"/>
              </a:rPr>
              <a:t>@</a:t>
            </a:r>
            <a:r>
              <a:rPr lang="en-US" sz="1050" b="0" dirty="0" err="1">
                <a:solidFill>
                  <a:srgbClr val="001188"/>
                </a:solidFill>
                <a:effectLst/>
                <a:latin typeface="Consolas" panose="020B0609020204030204" pitchFamily="49" charset="0"/>
              </a:rPr>
              <a:t>cudaLaunch</a:t>
            </a:r>
            <a:r>
              <a:rPr lang="en-US" sz="1050" b="0" dirty="0">
                <a:solidFill>
                  <a:srgbClr val="000000"/>
                </a:solidFill>
                <a:effectLst/>
                <a:latin typeface="Consolas" panose="020B0609020204030204" pitchFamily="49" charset="0"/>
              </a:rPr>
              <a:t>(</a:t>
            </a:r>
            <a:r>
              <a:rPr lang="en-US" sz="1050" b="0" dirty="0">
                <a:solidFill>
                  <a:srgbClr val="001188"/>
                </a:solidFill>
                <a:effectLst/>
                <a:latin typeface="Consolas" panose="020B0609020204030204" pitchFamily="49" charset="0"/>
              </a:rPr>
              <a:t>@_</a:t>
            </a:r>
            <a:r>
              <a:rPr lang="en-US" sz="1050" b="0" dirty="0" err="1">
                <a:solidFill>
                  <a:srgbClr val="001188"/>
                </a:solidFill>
                <a:effectLst/>
                <a:latin typeface="Consolas" panose="020B0609020204030204" pitchFamily="49" charset="0"/>
              </a:rPr>
              <a:t>device_stub</a:t>
            </a:r>
            <a:r>
              <a:rPr lang="en-US" sz="1050" b="0" dirty="0">
                <a:solidFill>
                  <a:srgbClr val="000000"/>
                </a:solidFill>
                <a:effectLst/>
                <a:latin typeface="Consolas" panose="020B0609020204030204" pitchFamily="49" charset="0"/>
              </a:rPr>
              <a:t>, </a:t>
            </a:r>
            <a:r>
              <a:rPr lang="en-US" sz="1050" b="0" dirty="0">
                <a:solidFill>
                  <a:srgbClr val="008080"/>
                </a:solidFill>
                <a:effectLst/>
                <a:latin typeface="Consolas" panose="020B0609020204030204" pitchFamily="49" charset="0"/>
              </a:rPr>
              <a:t>…</a:t>
            </a:r>
            <a:r>
              <a:rPr lang="en-US" sz="1050" b="0" dirty="0">
                <a:solidFill>
                  <a:srgbClr val="000000"/>
                </a:solidFill>
                <a:effectLst/>
                <a:latin typeface="Consolas" panose="020B0609020204030204" pitchFamily="49" charset="0"/>
              </a:rPr>
              <a:t>)</a:t>
            </a:r>
          </a:p>
          <a:p>
            <a:r>
              <a:rPr lang="en-US" sz="1050" b="0" dirty="0">
                <a:solidFill>
                  <a:srgbClr val="000000"/>
                </a:solidFill>
                <a:effectLst/>
                <a:latin typeface="Consolas" panose="020B0609020204030204" pitchFamily="49" charset="0"/>
              </a:rPr>
              <a:t>  ret </a:t>
            </a:r>
            <a:r>
              <a:rPr lang="en-US" sz="1050" b="0" dirty="0">
                <a:solidFill>
                  <a:srgbClr val="008080"/>
                </a:solidFill>
                <a:effectLst/>
                <a:latin typeface="Consolas" panose="020B0609020204030204" pitchFamily="49" charset="0"/>
              </a:rPr>
              <a:t>void</a:t>
            </a:r>
            <a:endParaRPr lang="en-US" sz="1050" b="0" dirty="0">
              <a:solidFill>
                <a:srgbClr val="000000"/>
              </a:solidFill>
              <a:effectLst/>
              <a:latin typeface="Consolas" panose="020B0609020204030204" pitchFamily="49" charset="0"/>
            </a:endParaRPr>
          </a:p>
          <a:p>
            <a:r>
              <a:rPr lang="en-US" sz="1050" b="0" dirty="0">
                <a:solidFill>
                  <a:srgbClr val="000000"/>
                </a:solidFill>
                <a:effectLst/>
                <a:latin typeface="Consolas" panose="020B0609020204030204" pitchFamily="49" charset="0"/>
              </a:rPr>
              <a:t>}</a:t>
            </a:r>
          </a:p>
        </p:txBody>
      </p:sp>
      <p:sp>
        <p:nvSpPr>
          <p:cNvPr id="3" name="TextBox 2">
            <a:extLst>
              <a:ext uri="{FF2B5EF4-FFF2-40B4-BE49-F238E27FC236}">
                <a16:creationId xmlns:a16="http://schemas.microsoft.com/office/drawing/2014/main" id="{3C1145B4-963C-5C7C-0E96-BE76FF0BF4C2}"/>
              </a:ext>
            </a:extLst>
          </p:cNvPr>
          <p:cNvSpPr txBox="1"/>
          <p:nvPr/>
        </p:nvSpPr>
        <p:spPr>
          <a:xfrm>
            <a:off x="5915634" y="2653995"/>
            <a:ext cx="1150315" cy="369332"/>
          </a:xfrm>
          <a:prstGeom prst="rect">
            <a:avLst/>
          </a:prstGeom>
          <a:noFill/>
        </p:spPr>
        <p:txBody>
          <a:bodyPr wrap="none" rtlCol="0">
            <a:spAutoFit/>
          </a:bodyPr>
          <a:lstStyle/>
          <a:p>
            <a:r>
              <a:rPr lang="en-US" dirty="0"/>
              <a:t>Host Code</a:t>
            </a:r>
          </a:p>
        </p:txBody>
      </p:sp>
      <p:sp>
        <p:nvSpPr>
          <p:cNvPr id="27" name="TextBox 26">
            <a:extLst>
              <a:ext uri="{FF2B5EF4-FFF2-40B4-BE49-F238E27FC236}">
                <a16:creationId xmlns:a16="http://schemas.microsoft.com/office/drawing/2014/main" id="{5259CA32-F732-AEBA-5CA6-A70E07F42818}"/>
              </a:ext>
            </a:extLst>
          </p:cNvPr>
          <p:cNvSpPr txBox="1"/>
          <p:nvPr/>
        </p:nvSpPr>
        <p:spPr>
          <a:xfrm>
            <a:off x="8610600" y="2702053"/>
            <a:ext cx="1347292" cy="369332"/>
          </a:xfrm>
          <a:prstGeom prst="rect">
            <a:avLst/>
          </a:prstGeom>
          <a:noFill/>
        </p:spPr>
        <p:txBody>
          <a:bodyPr wrap="none" rtlCol="0">
            <a:spAutoFit/>
          </a:bodyPr>
          <a:lstStyle/>
          <a:p>
            <a:r>
              <a:rPr lang="en-US" dirty="0"/>
              <a:t>Device Code</a:t>
            </a:r>
          </a:p>
        </p:txBody>
      </p:sp>
      <p:cxnSp>
        <p:nvCxnSpPr>
          <p:cNvPr id="6" name="Straight Arrow Connector 5">
            <a:extLst>
              <a:ext uri="{FF2B5EF4-FFF2-40B4-BE49-F238E27FC236}">
                <a16:creationId xmlns:a16="http://schemas.microsoft.com/office/drawing/2014/main" id="{130B5DB7-5D59-0B4A-D04A-DB1FCB67BC06}"/>
              </a:ext>
            </a:extLst>
          </p:cNvPr>
          <p:cNvCxnSpPr>
            <a:cxnSpLocks/>
            <a:stCxn id="15" idx="2"/>
          </p:cNvCxnSpPr>
          <p:nvPr/>
        </p:nvCxnSpPr>
        <p:spPr>
          <a:xfrm flipH="1">
            <a:off x="7175500" y="2189103"/>
            <a:ext cx="1892300" cy="834224"/>
          </a:xfrm>
          <a:prstGeom prst="straightConnector1">
            <a:avLst/>
          </a:prstGeom>
          <a:ln w="444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35E8DC7A-07CE-83E9-42A6-ED91BAE6385D}"/>
              </a:ext>
            </a:extLst>
          </p:cNvPr>
          <p:cNvCxnSpPr>
            <a:cxnSpLocks/>
          </p:cNvCxnSpPr>
          <p:nvPr/>
        </p:nvCxnSpPr>
        <p:spPr>
          <a:xfrm>
            <a:off x="9436100" y="2213132"/>
            <a:ext cx="807931" cy="842042"/>
          </a:xfrm>
          <a:prstGeom prst="straightConnector1">
            <a:avLst/>
          </a:prstGeom>
          <a:ln w="4445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173835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02CFE9-8810-4755-942A-DFD7E33E0871}"/>
              </a:ext>
            </a:extLst>
          </p:cNvPr>
          <p:cNvSpPr>
            <a:spLocks noGrp="1"/>
          </p:cNvSpPr>
          <p:nvPr>
            <p:ph type="title"/>
          </p:nvPr>
        </p:nvSpPr>
        <p:spPr/>
        <p:txBody>
          <a:bodyPr/>
          <a:lstStyle/>
          <a:p>
            <a:r>
              <a:rPr lang="en-US" dirty="0">
                <a:cs typeface="Calibri Light"/>
              </a:rPr>
              <a:t>Preserve the parallel structure</a:t>
            </a:r>
            <a:endParaRPr lang="en-US" dirty="0"/>
          </a:p>
        </p:txBody>
      </p:sp>
      <p:sp>
        <p:nvSpPr>
          <p:cNvPr id="4" name="Slide Number Placeholder 3">
            <a:extLst>
              <a:ext uri="{FF2B5EF4-FFF2-40B4-BE49-F238E27FC236}">
                <a16:creationId xmlns:a16="http://schemas.microsoft.com/office/drawing/2014/main" id="{0CF6E0F4-CF88-4F6C-AC51-F7B879FECC04}"/>
              </a:ext>
            </a:extLst>
          </p:cNvPr>
          <p:cNvSpPr>
            <a:spLocks noGrp="1"/>
          </p:cNvSpPr>
          <p:nvPr>
            <p:ph type="sldNum" sz="quarter" idx="12"/>
          </p:nvPr>
        </p:nvSpPr>
        <p:spPr/>
        <p:txBody>
          <a:bodyPr/>
          <a:lstStyle/>
          <a:p>
            <a:fld id="{330EA680-D336-4FF7-8B7A-9848BB0A1C32}" type="slidenum">
              <a:rPr lang="en-US" smtClean="0"/>
              <a:t>19</a:t>
            </a:fld>
            <a:endParaRPr lang="en-US"/>
          </a:p>
        </p:txBody>
      </p:sp>
      <p:sp>
        <p:nvSpPr>
          <p:cNvPr id="11" name="TextBox 10">
            <a:extLst>
              <a:ext uri="{FF2B5EF4-FFF2-40B4-BE49-F238E27FC236}">
                <a16:creationId xmlns:a16="http://schemas.microsoft.com/office/drawing/2014/main" id="{183E25F4-22B3-5549-A369-3E8BFA15C68C}"/>
              </a:ext>
            </a:extLst>
          </p:cNvPr>
          <p:cNvSpPr txBox="1"/>
          <p:nvPr/>
        </p:nvSpPr>
        <p:spPr>
          <a:xfrm>
            <a:off x="6521450" y="3399750"/>
            <a:ext cx="5257800" cy="3108543"/>
          </a:xfrm>
          <a:prstGeom prst="rect">
            <a:avLst/>
          </a:prstGeom>
          <a:noFill/>
          <a:ln>
            <a:solidFill>
              <a:schemeClr val="dk1"/>
            </a:solidFill>
          </a:ln>
        </p:spPr>
        <p:txBody>
          <a:bodyPr wrap="square">
            <a:spAutoFit/>
          </a:bodyPr>
          <a:lstStyle/>
          <a:p>
            <a:r>
              <a:rPr lang="en-US" sz="1400" dirty="0" err="1">
                <a:solidFill>
                  <a:srgbClr val="000000"/>
                </a:solidFill>
                <a:latin typeface="Consolas" panose="020B0609020204030204" pitchFamily="49" charset="0"/>
              </a:rPr>
              <a:t>func</a:t>
            </a:r>
            <a:r>
              <a:rPr lang="en-US" sz="1400" dirty="0">
                <a:solidFill>
                  <a:srgbClr val="000000"/>
                </a:solidFill>
                <a:latin typeface="Consolas" panose="020B0609020204030204" pitchFamily="49" charset="0"/>
              </a:rPr>
              <a:t> </a:t>
            </a:r>
            <a:r>
              <a:rPr lang="en-US" sz="1400" dirty="0">
                <a:solidFill>
                  <a:srgbClr val="001188"/>
                </a:solidFill>
                <a:latin typeface="Consolas" panose="020B0609020204030204" pitchFamily="49" charset="0"/>
              </a:rPr>
              <a:t>@_Z6launch</a:t>
            </a:r>
            <a:r>
              <a:rPr lang="en-US" sz="1400" dirty="0">
                <a:solidFill>
                  <a:srgbClr val="000000"/>
                </a:solidFill>
                <a:latin typeface="Consolas" panose="020B0609020204030204" pitchFamily="49" charset="0"/>
              </a:rPr>
              <a:t>(</a:t>
            </a:r>
            <a:r>
              <a:rPr lang="en-US" sz="1400" dirty="0">
                <a:solidFill>
                  <a:srgbClr val="001188"/>
                </a:solidFill>
                <a:latin typeface="Consolas" panose="020B0609020204030204" pitchFamily="49" charset="0"/>
              </a:rPr>
              <a:t>%out</a:t>
            </a:r>
            <a:r>
              <a:rPr lang="en-US" sz="1400" dirty="0">
                <a:solidFill>
                  <a:srgbClr val="000000"/>
                </a:solidFill>
                <a:latin typeface="Consolas" panose="020B0609020204030204" pitchFamily="49" charset="0"/>
              </a:rPr>
              <a:t>: </a:t>
            </a:r>
            <a:r>
              <a:rPr lang="en-US" sz="1400" dirty="0" err="1">
                <a:solidFill>
                  <a:srgbClr val="000000"/>
                </a:solidFill>
                <a:latin typeface="Consolas" panose="020B0609020204030204" pitchFamily="49" charset="0"/>
              </a:rPr>
              <a:t>memref</a:t>
            </a:r>
            <a:r>
              <a:rPr lang="en-US" sz="1400" dirty="0">
                <a:solidFill>
                  <a:srgbClr val="000000"/>
                </a:solidFill>
                <a:latin typeface="Consolas" panose="020B0609020204030204" pitchFamily="49" charset="0"/>
              </a:rPr>
              <a:t>&lt;?xi32&gt;,</a:t>
            </a:r>
          </a:p>
          <a:p>
            <a:r>
              <a:rPr lang="en-US" sz="1400" dirty="0">
                <a:solidFill>
                  <a:srgbClr val="000000"/>
                </a:solidFill>
                <a:latin typeface="Consolas" panose="020B0609020204030204" pitchFamily="49" charset="0"/>
              </a:rPr>
              <a:t>                </a:t>
            </a:r>
            <a:r>
              <a:rPr lang="en-US" sz="1400" dirty="0">
                <a:solidFill>
                  <a:srgbClr val="001188"/>
                </a:solidFill>
                <a:latin typeface="Consolas" panose="020B0609020204030204" pitchFamily="49" charset="0"/>
              </a:rPr>
              <a:t>%in</a:t>
            </a:r>
            <a:r>
              <a:rPr lang="en-US" sz="1400" dirty="0">
                <a:solidFill>
                  <a:srgbClr val="000000"/>
                </a:solidFill>
                <a:latin typeface="Consolas" panose="020B0609020204030204" pitchFamily="49" charset="0"/>
              </a:rPr>
              <a:t>: </a:t>
            </a:r>
            <a:r>
              <a:rPr lang="en-US" sz="1400" dirty="0" err="1">
                <a:solidFill>
                  <a:srgbClr val="000000"/>
                </a:solidFill>
                <a:latin typeface="Consolas" panose="020B0609020204030204" pitchFamily="49" charset="0"/>
              </a:rPr>
              <a:t>memref</a:t>
            </a:r>
            <a:r>
              <a:rPr lang="en-US" sz="1400" dirty="0">
                <a:solidFill>
                  <a:srgbClr val="000000"/>
                </a:solidFill>
                <a:latin typeface="Consolas" panose="020B0609020204030204" pitchFamily="49" charset="0"/>
              </a:rPr>
              <a:t>&lt;?xi32&gt;, </a:t>
            </a:r>
            <a:r>
              <a:rPr lang="en-US" sz="1400" dirty="0">
                <a:solidFill>
                  <a:srgbClr val="001188"/>
                </a:solidFill>
                <a:latin typeface="Consolas" panose="020B0609020204030204" pitchFamily="49" charset="0"/>
              </a:rPr>
              <a:t>%n</a:t>
            </a:r>
            <a:r>
              <a:rPr lang="en-US" sz="1400" dirty="0">
                <a:solidFill>
                  <a:srgbClr val="000000"/>
                </a:solidFill>
                <a:latin typeface="Consolas" panose="020B0609020204030204" pitchFamily="49" charset="0"/>
              </a:rPr>
              <a:t>: </a:t>
            </a:r>
            <a:r>
              <a:rPr lang="en-US" sz="1400" dirty="0">
                <a:solidFill>
                  <a:srgbClr val="008080"/>
                </a:solidFill>
                <a:latin typeface="Consolas" panose="020B0609020204030204" pitchFamily="49" charset="0"/>
              </a:rPr>
              <a:t>i32</a:t>
            </a:r>
            <a:r>
              <a:rPr lang="en-US" sz="1400" dirty="0">
                <a:solidFill>
                  <a:srgbClr val="000000"/>
                </a:solidFill>
                <a:latin typeface="Consolas" panose="020B0609020204030204" pitchFamily="49" charset="0"/>
              </a:rPr>
              <a:t>) {</a:t>
            </a:r>
          </a:p>
          <a:p>
            <a:r>
              <a:rPr lang="en-US" sz="1400" dirty="0">
                <a:solidFill>
                  <a:srgbClr val="001188"/>
                </a:solidFill>
                <a:latin typeface="Consolas" panose="020B0609020204030204" pitchFamily="49" charset="0"/>
              </a:rPr>
              <a:t>  %c1</a:t>
            </a:r>
            <a:r>
              <a:rPr lang="en-US" sz="1400" dirty="0">
                <a:solidFill>
                  <a:srgbClr val="000000"/>
                </a:solidFill>
                <a:latin typeface="Consolas" panose="020B0609020204030204" pitchFamily="49" charset="0"/>
              </a:rPr>
              <a:t> = </a:t>
            </a:r>
            <a:r>
              <a:rPr lang="en-US" sz="1400" dirty="0">
                <a:solidFill>
                  <a:srgbClr val="0000FF"/>
                </a:solidFill>
                <a:latin typeface="Consolas" panose="020B0609020204030204" pitchFamily="49" charset="0"/>
              </a:rPr>
              <a:t>constant</a:t>
            </a:r>
            <a:r>
              <a:rPr lang="en-US" sz="1400" dirty="0">
                <a:solidFill>
                  <a:srgbClr val="000000"/>
                </a:solidFill>
                <a:latin typeface="Consolas" panose="020B0609020204030204" pitchFamily="49" charset="0"/>
              </a:rPr>
              <a:t> </a:t>
            </a:r>
            <a:r>
              <a:rPr lang="en-US" sz="1400" dirty="0">
                <a:solidFill>
                  <a:srgbClr val="098658"/>
                </a:solidFill>
                <a:latin typeface="Consolas" panose="020B0609020204030204" pitchFamily="49" charset="0"/>
              </a:rPr>
              <a:t>1</a:t>
            </a:r>
            <a:r>
              <a:rPr lang="en-US" sz="1400" dirty="0">
                <a:solidFill>
                  <a:srgbClr val="000000"/>
                </a:solidFill>
                <a:latin typeface="Consolas" panose="020B0609020204030204" pitchFamily="49" charset="0"/>
              </a:rPr>
              <a:t> : index</a:t>
            </a:r>
          </a:p>
          <a:p>
            <a:r>
              <a:rPr lang="en-US" sz="1400" dirty="0">
                <a:solidFill>
                  <a:srgbClr val="001188"/>
                </a:solidFill>
                <a:latin typeface="Consolas" panose="020B0609020204030204" pitchFamily="49" charset="0"/>
              </a:rPr>
              <a:t>  %c0</a:t>
            </a:r>
            <a:r>
              <a:rPr lang="en-US" sz="1400" dirty="0">
                <a:solidFill>
                  <a:srgbClr val="000000"/>
                </a:solidFill>
                <a:latin typeface="Consolas" panose="020B0609020204030204" pitchFamily="49" charset="0"/>
              </a:rPr>
              <a:t> = </a:t>
            </a:r>
            <a:r>
              <a:rPr lang="en-US" sz="1400" dirty="0">
                <a:solidFill>
                  <a:srgbClr val="0000FF"/>
                </a:solidFill>
                <a:latin typeface="Consolas" panose="020B0609020204030204" pitchFamily="49" charset="0"/>
              </a:rPr>
              <a:t>constant</a:t>
            </a:r>
            <a:r>
              <a:rPr lang="en-US" sz="1400" dirty="0">
                <a:solidFill>
                  <a:srgbClr val="000000"/>
                </a:solidFill>
                <a:latin typeface="Consolas" panose="020B0609020204030204" pitchFamily="49" charset="0"/>
              </a:rPr>
              <a:t> </a:t>
            </a:r>
            <a:r>
              <a:rPr lang="en-US" sz="1400" dirty="0">
                <a:solidFill>
                  <a:srgbClr val="098658"/>
                </a:solidFill>
                <a:latin typeface="Consolas" panose="020B0609020204030204" pitchFamily="49" charset="0"/>
              </a:rPr>
              <a:t>0</a:t>
            </a:r>
            <a:r>
              <a:rPr lang="en-US" sz="1400" dirty="0">
                <a:solidFill>
                  <a:srgbClr val="000000"/>
                </a:solidFill>
                <a:latin typeface="Consolas" panose="020B0609020204030204" pitchFamily="49" charset="0"/>
              </a:rPr>
              <a:t> : index</a:t>
            </a:r>
          </a:p>
          <a:p>
            <a:endParaRPr lang="en-US" sz="1400" dirty="0">
              <a:solidFill>
                <a:srgbClr val="000000"/>
              </a:solidFill>
              <a:latin typeface="Consolas" panose="020B0609020204030204" pitchFamily="49" charset="0"/>
            </a:endParaRPr>
          </a:p>
          <a:p>
            <a:r>
              <a:rPr lang="en-US" sz="1400" dirty="0">
                <a:solidFill>
                  <a:srgbClr val="000000"/>
                </a:solidFill>
                <a:latin typeface="Consolas" panose="020B0609020204030204" pitchFamily="49" charset="0"/>
              </a:rPr>
              <a:t>  parallel (</a:t>
            </a:r>
            <a:r>
              <a:rPr lang="en-US" sz="1400" dirty="0">
                <a:solidFill>
                  <a:srgbClr val="001188"/>
                </a:solidFill>
                <a:latin typeface="Consolas" panose="020B0609020204030204" pitchFamily="49" charset="0"/>
              </a:rPr>
              <a:t>%</a:t>
            </a:r>
            <a:r>
              <a:rPr lang="en-US" sz="1400" dirty="0" err="1">
                <a:solidFill>
                  <a:srgbClr val="001188"/>
                </a:solidFill>
                <a:latin typeface="Consolas" panose="020B0609020204030204" pitchFamily="49" charset="0"/>
              </a:rPr>
              <a:t>tid</a:t>
            </a:r>
            <a:r>
              <a:rPr lang="en-US" sz="1400" dirty="0">
                <a:solidFill>
                  <a:srgbClr val="000000"/>
                </a:solidFill>
                <a:latin typeface="Consolas" panose="020B0609020204030204" pitchFamily="49" charset="0"/>
              </a:rPr>
              <a:t>) = (</a:t>
            </a:r>
            <a:r>
              <a:rPr lang="en-US" sz="1400" dirty="0">
                <a:solidFill>
                  <a:srgbClr val="001188"/>
                </a:solidFill>
                <a:latin typeface="Consolas" panose="020B0609020204030204" pitchFamily="49" charset="0"/>
              </a:rPr>
              <a:t>%c0</a:t>
            </a:r>
            <a:r>
              <a:rPr lang="en-US" sz="1400" dirty="0">
                <a:solidFill>
                  <a:srgbClr val="000000"/>
                </a:solidFill>
                <a:latin typeface="Consolas" panose="020B0609020204030204" pitchFamily="49" charset="0"/>
              </a:rPr>
              <a:t>) </a:t>
            </a:r>
            <a:r>
              <a:rPr lang="en-US" sz="1400" dirty="0">
                <a:solidFill>
                  <a:srgbClr val="0000FF"/>
                </a:solidFill>
                <a:latin typeface="Consolas" panose="020B0609020204030204" pitchFamily="49" charset="0"/>
              </a:rPr>
              <a:t>to</a:t>
            </a:r>
            <a:r>
              <a:rPr lang="en-US" sz="1400" dirty="0">
                <a:solidFill>
                  <a:srgbClr val="000000"/>
                </a:solidFill>
                <a:latin typeface="Consolas" panose="020B0609020204030204" pitchFamily="49" charset="0"/>
              </a:rPr>
              <a:t> (</a:t>
            </a:r>
            <a:r>
              <a:rPr lang="en-US" sz="1400" dirty="0">
                <a:solidFill>
                  <a:srgbClr val="001188"/>
                </a:solidFill>
                <a:latin typeface="Consolas" panose="020B0609020204030204" pitchFamily="49" charset="0"/>
              </a:rPr>
              <a:t>%n</a:t>
            </a:r>
            <a:r>
              <a:rPr lang="en-US" sz="1400" dirty="0">
                <a:solidFill>
                  <a:srgbClr val="000000"/>
                </a:solidFill>
                <a:latin typeface="Consolas" panose="020B0609020204030204" pitchFamily="49" charset="0"/>
              </a:rPr>
              <a:t>) step (</a:t>
            </a:r>
            <a:r>
              <a:rPr lang="en-US" sz="1400" dirty="0">
                <a:solidFill>
                  <a:srgbClr val="001188"/>
                </a:solidFill>
                <a:latin typeface="Consolas" panose="020B0609020204030204" pitchFamily="49" charset="0"/>
              </a:rPr>
              <a:t>%c1</a:t>
            </a:r>
            <a:r>
              <a:rPr lang="en-US" sz="1400" dirty="0">
                <a:solidFill>
                  <a:srgbClr val="000000"/>
                </a:solidFill>
                <a:latin typeface="Consolas" panose="020B0609020204030204" pitchFamily="49" charset="0"/>
              </a:rPr>
              <a:t>) {</a:t>
            </a:r>
          </a:p>
          <a:p>
            <a:r>
              <a:rPr lang="en-US" sz="1400" dirty="0">
                <a:solidFill>
                  <a:srgbClr val="001188"/>
                </a:solidFill>
                <a:latin typeface="Consolas" panose="020B0609020204030204" pitchFamily="49" charset="0"/>
              </a:rPr>
              <a:t>    %2</a:t>
            </a:r>
            <a:r>
              <a:rPr lang="en-US" sz="1400" dirty="0">
                <a:solidFill>
                  <a:srgbClr val="000000"/>
                </a:solidFill>
                <a:latin typeface="Consolas" panose="020B0609020204030204" pitchFamily="49" charset="0"/>
              </a:rPr>
              <a:t> = load </a:t>
            </a:r>
            <a:r>
              <a:rPr lang="en-US" sz="1400" dirty="0">
                <a:solidFill>
                  <a:srgbClr val="001188"/>
                </a:solidFill>
                <a:latin typeface="Consolas" panose="020B0609020204030204" pitchFamily="49" charset="0"/>
              </a:rPr>
              <a:t>%in</a:t>
            </a:r>
            <a:r>
              <a:rPr lang="en-US" sz="1400" dirty="0">
                <a:solidFill>
                  <a:srgbClr val="000000"/>
                </a:solidFill>
                <a:latin typeface="Consolas" panose="020B0609020204030204" pitchFamily="49" charset="0"/>
              </a:rPr>
              <a:t>[</a:t>
            </a:r>
            <a:r>
              <a:rPr lang="en-US" sz="1400" dirty="0">
                <a:solidFill>
                  <a:srgbClr val="001188"/>
                </a:solidFill>
                <a:latin typeface="Consolas" panose="020B0609020204030204" pitchFamily="49" charset="0"/>
              </a:rPr>
              <a:t>%</a:t>
            </a:r>
            <a:r>
              <a:rPr lang="en-US" sz="1400" dirty="0" err="1">
                <a:solidFill>
                  <a:srgbClr val="001188"/>
                </a:solidFill>
                <a:latin typeface="Consolas" panose="020B0609020204030204" pitchFamily="49" charset="0"/>
              </a:rPr>
              <a:t>tid</a:t>
            </a:r>
            <a:r>
              <a:rPr lang="en-US" sz="1400" dirty="0">
                <a:solidFill>
                  <a:srgbClr val="000000"/>
                </a:solidFill>
                <a:latin typeface="Consolas" panose="020B0609020204030204" pitchFamily="49" charset="0"/>
              </a:rPr>
              <a:t>] </a:t>
            </a:r>
          </a:p>
          <a:p>
            <a:r>
              <a:rPr lang="en-US" sz="1400" dirty="0">
                <a:solidFill>
                  <a:srgbClr val="000000"/>
                </a:solidFill>
                <a:latin typeface="Consolas" panose="020B0609020204030204" pitchFamily="49" charset="0"/>
              </a:rPr>
              <a:t>    </a:t>
            </a:r>
            <a:r>
              <a:rPr lang="en-US" sz="1400" b="1" dirty="0">
                <a:solidFill>
                  <a:srgbClr val="001188"/>
                </a:solidFill>
                <a:latin typeface="Consolas" panose="020B0609020204030204" pitchFamily="49" charset="0"/>
              </a:rPr>
              <a:t>%sum</a:t>
            </a:r>
            <a:r>
              <a:rPr lang="en-US" sz="1400" b="1" dirty="0">
                <a:solidFill>
                  <a:srgbClr val="000000"/>
                </a:solidFill>
                <a:latin typeface="Consolas" panose="020B0609020204030204" pitchFamily="49" charset="0"/>
              </a:rPr>
              <a:t> = call </a:t>
            </a:r>
            <a:r>
              <a:rPr lang="en-US" sz="1400" b="1" dirty="0">
                <a:solidFill>
                  <a:srgbClr val="001188"/>
                </a:solidFill>
                <a:latin typeface="Consolas" panose="020B0609020204030204" pitchFamily="49" charset="0"/>
              </a:rPr>
              <a:t>@_Z3sumPii</a:t>
            </a:r>
            <a:r>
              <a:rPr lang="en-US" sz="1400" b="1" dirty="0">
                <a:solidFill>
                  <a:srgbClr val="000000"/>
                </a:solidFill>
                <a:latin typeface="Consolas" panose="020B0609020204030204" pitchFamily="49" charset="0"/>
              </a:rPr>
              <a:t>(</a:t>
            </a:r>
            <a:r>
              <a:rPr lang="en-US" sz="1400" b="1" dirty="0">
                <a:solidFill>
                  <a:srgbClr val="001188"/>
                </a:solidFill>
                <a:latin typeface="Consolas" panose="020B0609020204030204" pitchFamily="49" charset="0"/>
              </a:rPr>
              <a:t>%in</a:t>
            </a:r>
            <a:r>
              <a:rPr lang="en-US" sz="1400" b="1" dirty="0">
                <a:solidFill>
                  <a:srgbClr val="000000"/>
                </a:solidFill>
                <a:latin typeface="Consolas" panose="020B0609020204030204" pitchFamily="49" charset="0"/>
              </a:rPr>
              <a:t>, </a:t>
            </a:r>
            <a:r>
              <a:rPr lang="en-US" sz="1400" b="1" dirty="0">
                <a:solidFill>
                  <a:srgbClr val="001188"/>
                </a:solidFill>
                <a:latin typeface="Consolas" panose="020B0609020204030204" pitchFamily="49" charset="0"/>
              </a:rPr>
              <a:t>%n</a:t>
            </a:r>
            <a:r>
              <a:rPr lang="en-US" sz="1400" b="1" dirty="0">
                <a:solidFill>
                  <a:srgbClr val="000000"/>
                </a:solidFill>
                <a:latin typeface="Consolas" panose="020B0609020204030204" pitchFamily="49" charset="0"/>
              </a:rPr>
              <a:t>)</a:t>
            </a:r>
          </a:p>
          <a:p>
            <a:r>
              <a:rPr lang="en-US" sz="1400" dirty="0">
                <a:solidFill>
                  <a:srgbClr val="001188"/>
                </a:solidFill>
                <a:latin typeface="Consolas" panose="020B0609020204030204" pitchFamily="49" charset="0"/>
              </a:rPr>
              <a:t>    %4</a:t>
            </a:r>
            <a:r>
              <a:rPr lang="en-US" sz="1400" dirty="0">
                <a:solidFill>
                  <a:srgbClr val="000000"/>
                </a:solidFill>
                <a:latin typeface="Consolas" panose="020B0609020204030204" pitchFamily="49" charset="0"/>
              </a:rPr>
              <a:t> = </a:t>
            </a:r>
            <a:r>
              <a:rPr lang="en-US" sz="1400" dirty="0" err="1">
                <a:solidFill>
                  <a:srgbClr val="000000"/>
                </a:solidFill>
                <a:latin typeface="Consolas" panose="020B0609020204030204" pitchFamily="49" charset="0"/>
              </a:rPr>
              <a:t>divsi</a:t>
            </a:r>
            <a:r>
              <a:rPr lang="en-US" sz="1400" dirty="0">
                <a:solidFill>
                  <a:srgbClr val="000000"/>
                </a:solidFill>
                <a:latin typeface="Consolas" panose="020B0609020204030204" pitchFamily="49" charset="0"/>
              </a:rPr>
              <a:t> </a:t>
            </a:r>
            <a:r>
              <a:rPr lang="en-US" sz="1400" dirty="0">
                <a:solidFill>
                  <a:srgbClr val="001188"/>
                </a:solidFill>
                <a:latin typeface="Consolas" panose="020B0609020204030204" pitchFamily="49" charset="0"/>
              </a:rPr>
              <a:t>%2</a:t>
            </a:r>
            <a:r>
              <a:rPr lang="en-US" sz="1400" dirty="0">
                <a:solidFill>
                  <a:srgbClr val="000000"/>
                </a:solidFill>
                <a:latin typeface="Consolas" panose="020B0609020204030204" pitchFamily="49" charset="0"/>
              </a:rPr>
              <a:t>, </a:t>
            </a:r>
            <a:r>
              <a:rPr lang="en-US" sz="1400" dirty="0">
                <a:solidFill>
                  <a:srgbClr val="001188"/>
                </a:solidFill>
                <a:latin typeface="Consolas" panose="020B0609020204030204" pitchFamily="49" charset="0"/>
              </a:rPr>
              <a:t>%sum</a:t>
            </a:r>
            <a:r>
              <a:rPr lang="en-US" sz="1400" dirty="0">
                <a:solidFill>
                  <a:srgbClr val="000000"/>
                </a:solidFill>
                <a:latin typeface="Consolas" panose="020B0609020204030204" pitchFamily="49" charset="0"/>
              </a:rPr>
              <a:t> : </a:t>
            </a:r>
            <a:r>
              <a:rPr lang="en-US" sz="1400" dirty="0">
                <a:solidFill>
                  <a:srgbClr val="008080"/>
                </a:solidFill>
                <a:latin typeface="Consolas" panose="020B0609020204030204" pitchFamily="49" charset="0"/>
              </a:rPr>
              <a:t>i32</a:t>
            </a:r>
            <a:endParaRPr lang="en-US" sz="1400" dirty="0">
              <a:solidFill>
                <a:srgbClr val="000000"/>
              </a:solidFill>
              <a:latin typeface="Consolas" panose="020B0609020204030204" pitchFamily="49" charset="0"/>
            </a:endParaRPr>
          </a:p>
          <a:p>
            <a:r>
              <a:rPr lang="en-US" sz="1400" dirty="0">
                <a:solidFill>
                  <a:srgbClr val="000000"/>
                </a:solidFill>
                <a:latin typeface="Consolas" panose="020B0609020204030204" pitchFamily="49" charset="0"/>
              </a:rPr>
              <a:t>    store </a:t>
            </a:r>
            <a:r>
              <a:rPr lang="en-US" sz="1400" dirty="0">
                <a:solidFill>
                  <a:srgbClr val="001188"/>
                </a:solidFill>
                <a:latin typeface="Consolas" panose="020B0609020204030204" pitchFamily="49" charset="0"/>
              </a:rPr>
              <a:t>%4</a:t>
            </a:r>
            <a:r>
              <a:rPr lang="en-US" sz="1400" dirty="0">
                <a:solidFill>
                  <a:srgbClr val="000000"/>
                </a:solidFill>
                <a:latin typeface="Consolas" panose="020B0609020204030204" pitchFamily="49" charset="0"/>
              </a:rPr>
              <a:t>, </a:t>
            </a:r>
            <a:r>
              <a:rPr lang="en-US" sz="1400" dirty="0">
                <a:solidFill>
                  <a:srgbClr val="001188"/>
                </a:solidFill>
                <a:latin typeface="Consolas" panose="020B0609020204030204" pitchFamily="49" charset="0"/>
              </a:rPr>
              <a:t>%out</a:t>
            </a:r>
            <a:r>
              <a:rPr lang="en-US" sz="1400" dirty="0">
                <a:solidFill>
                  <a:srgbClr val="000000"/>
                </a:solidFill>
                <a:latin typeface="Consolas" panose="020B0609020204030204" pitchFamily="49" charset="0"/>
              </a:rPr>
              <a:t>[</a:t>
            </a:r>
            <a:r>
              <a:rPr lang="en-US" sz="1400" dirty="0">
                <a:solidFill>
                  <a:srgbClr val="001188"/>
                </a:solidFill>
                <a:latin typeface="Consolas" panose="020B0609020204030204" pitchFamily="49" charset="0"/>
              </a:rPr>
              <a:t>%</a:t>
            </a:r>
            <a:r>
              <a:rPr lang="en-US" sz="1400" dirty="0" err="1">
                <a:solidFill>
                  <a:srgbClr val="001188"/>
                </a:solidFill>
                <a:latin typeface="Consolas" panose="020B0609020204030204" pitchFamily="49" charset="0"/>
              </a:rPr>
              <a:t>tid</a:t>
            </a:r>
            <a:r>
              <a:rPr lang="en-US" sz="1400" dirty="0">
                <a:solidFill>
                  <a:srgbClr val="000000"/>
                </a:solidFill>
                <a:latin typeface="Consolas" panose="020B0609020204030204" pitchFamily="49" charset="0"/>
              </a:rPr>
              <a:t>] </a:t>
            </a:r>
          </a:p>
          <a:p>
            <a:r>
              <a:rPr lang="en-US" sz="1400" dirty="0">
                <a:solidFill>
                  <a:srgbClr val="000000"/>
                </a:solidFill>
                <a:latin typeface="Consolas" panose="020B0609020204030204" pitchFamily="49" charset="0"/>
              </a:rPr>
              <a:t>    yield</a:t>
            </a:r>
          </a:p>
          <a:p>
            <a:r>
              <a:rPr lang="en-US" sz="1400" dirty="0">
                <a:solidFill>
                  <a:srgbClr val="000000"/>
                </a:solidFill>
                <a:latin typeface="Consolas" panose="020B0609020204030204" pitchFamily="49" charset="0"/>
              </a:rPr>
              <a:t>  }</a:t>
            </a:r>
          </a:p>
          <a:p>
            <a:r>
              <a:rPr lang="en-US" sz="1400" dirty="0">
                <a:solidFill>
                  <a:srgbClr val="000000"/>
                </a:solidFill>
                <a:latin typeface="Consolas" panose="020B0609020204030204" pitchFamily="49" charset="0"/>
              </a:rPr>
              <a:t>  return</a:t>
            </a:r>
          </a:p>
          <a:p>
            <a:r>
              <a:rPr lang="en-US" sz="1400" dirty="0">
                <a:solidFill>
                  <a:srgbClr val="000000"/>
                </a:solidFill>
                <a:latin typeface="Consolas" panose="020B0609020204030204" pitchFamily="49" charset="0"/>
              </a:rPr>
              <a:t>}</a:t>
            </a:r>
          </a:p>
        </p:txBody>
      </p:sp>
      <p:sp>
        <p:nvSpPr>
          <p:cNvPr id="9" name="Content Placeholder 2">
            <a:extLst>
              <a:ext uri="{FF2B5EF4-FFF2-40B4-BE49-F238E27FC236}">
                <a16:creationId xmlns:a16="http://schemas.microsoft.com/office/drawing/2014/main" id="{1F2F2B97-49AD-2E4E-BAD7-10F2D42C7498}"/>
              </a:ext>
            </a:extLst>
          </p:cNvPr>
          <p:cNvSpPr>
            <a:spLocks noGrp="1"/>
          </p:cNvSpPr>
          <p:nvPr>
            <p:ph idx="1"/>
          </p:nvPr>
        </p:nvSpPr>
        <p:spPr>
          <a:xfrm>
            <a:off x="838200" y="1491570"/>
            <a:ext cx="10941050" cy="1835830"/>
          </a:xfrm>
        </p:spPr>
        <p:txBody>
          <a:bodyPr vert="horz" lIns="91440" tIns="45720" rIns="91440" bIns="45720" rtlCol="0" anchor="t">
            <a:normAutofit/>
          </a:bodyPr>
          <a:lstStyle/>
          <a:p>
            <a:r>
              <a:rPr lang="en-US" dirty="0">
                <a:cs typeface="Calibri"/>
              </a:rPr>
              <a:t>Maintain GPU parallelism in a form understandable to the compiler</a:t>
            </a:r>
          </a:p>
          <a:p>
            <a:r>
              <a:rPr lang="en-US" dirty="0">
                <a:cs typeface="Calibri"/>
              </a:rPr>
              <a:t>Enables optimization between caller and kernel</a:t>
            </a:r>
          </a:p>
          <a:p>
            <a:r>
              <a:rPr lang="en-US" dirty="0">
                <a:cs typeface="Calibri"/>
              </a:rPr>
              <a:t>Enable parallelism-specific optimization</a:t>
            </a:r>
          </a:p>
        </p:txBody>
      </p:sp>
      <p:sp>
        <p:nvSpPr>
          <p:cNvPr id="14" name="TextBox 13">
            <a:extLst>
              <a:ext uri="{FF2B5EF4-FFF2-40B4-BE49-F238E27FC236}">
                <a16:creationId xmlns:a16="http://schemas.microsoft.com/office/drawing/2014/main" id="{77B90A1E-8620-7721-795A-700C2D67F2C0}"/>
              </a:ext>
            </a:extLst>
          </p:cNvPr>
          <p:cNvSpPr txBox="1"/>
          <p:nvPr/>
        </p:nvSpPr>
        <p:spPr>
          <a:xfrm>
            <a:off x="203197" y="3438182"/>
            <a:ext cx="5467353" cy="2031325"/>
          </a:xfrm>
          <a:prstGeom prst="rect">
            <a:avLst/>
          </a:pr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rgbClr val="0000FF"/>
                </a:solidFill>
                <a:latin typeface="Consolas" panose="020B0609020204030204" pitchFamily="49" charset="0"/>
              </a:rPr>
              <a:t>__global__</a:t>
            </a:r>
            <a:r>
              <a:rPr lang="en-US" sz="1400" dirty="0">
                <a:solidFill>
                  <a:srgbClr val="000000"/>
                </a:solidFill>
                <a:latin typeface="Consolas" panose="020B0609020204030204" pitchFamily="49" charset="0"/>
              </a:rPr>
              <a:t> </a:t>
            </a:r>
            <a:r>
              <a:rPr lang="en-US" sz="1400" dirty="0">
                <a:solidFill>
                  <a:srgbClr val="0000FF"/>
                </a:solidFill>
                <a:latin typeface="Consolas" panose="020B0609020204030204" pitchFamily="49" charset="0"/>
              </a:rPr>
              <a:t>void</a:t>
            </a:r>
            <a:r>
              <a:rPr lang="en-US" sz="1400" dirty="0">
                <a:solidFill>
                  <a:srgbClr val="000000"/>
                </a:solidFill>
                <a:latin typeface="Consolas" panose="020B0609020204030204" pitchFamily="49" charset="0"/>
              </a:rPr>
              <a:t> normalize(</a:t>
            </a:r>
            <a:r>
              <a:rPr lang="en-US" sz="1400" dirty="0">
                <a:solidFill>
                  <a:srgbClr val="0000FF"/>
                </a:solidFill>
                <a:latin typeface="Consolas" panose="020B0609020204030204" pitchFamily="49" charset="0"/>
              </a:rPr>
              <a:t>int</a:t>
            </a:r>
            <a:r>
              <a:rPr lang="en-US" sz="1400" dirty="0">
                <a:solidFill>
                  <a:srgbClr val="000000"/>
                </a:solidFill>
                <a:latin typeface="Consolas" panose="020B0609020204030204" pitchFamily="49" charset="0"/>
              </a:rPr>
              <a:t> *out, </a:t>
            </a:r>
            <a:r>
              <a:rPr lang="en-US" sz="1400" dirty="0">
                <a:solidFill>
                  <a:srgbClr val="0000FF"/>
                </a:solidFill>
                <a:latin typeface="Consolas" panose="020B0609020204030204" pitchFamily="49" charset="0"/>
              </a:rPr>
              <a:t>int </a:t>
            </a:r>
            <a:r>
              <a:rPr lang="en-US" sz="1400" dirty="0">
                <a:solidFill>
                  <a:srgbClr val="000000"/>
                </a:solidFill>
                <a:latin typeface="Consolas" panose="020B0609020204030204" pitchFamily="49" charset="0"/>
              </a:rPr>
              <a:t>*in, </a:t>
            </a:r>
            <a:r>
              <a:rPr lang="en-US" sz="1400" dirty="0">
                <a:solidFill>
                  <a:srgbClr val="0000FF"/>
                </a:solidFill>
                <a:latin typeface="Consolas" panose="020B0609020204030204" pitchFamily="49" charset="0"/>
              </a:rPr>
              <a:t>int</a:t>
            </a:r>
            <a:r>
              <a:rPr lang="en-US" sz="1400" dirty="0">
                <a:solidFill>
                  <a:srgbClr val="000000"/>
                </a:solidFill>
                <a:latin typeface="Consolas" panose="020B0609020204030204" pitchFamily="49" charset="0"/>
              </a:rPr>
              <a:t> n) {</a:t>
            </a:r>
          </a:p>
          <a:p>
            <a:r>
              <a:rPr lang="en-US" sz="1400" dirty="0">
                <a:solidFill>
                  <a:srgbClr val="0000FF"/>
                </a:solidFill>
                <a:latin typeface="Consolas" panose="020B0609020204030204" pitchFamily="49" charset="0"/>
              </a:rPr>
              <a:t>  int</a:t>
            </a:r>
            <a:r>
              <a:rPr lang="en-US" sz="1400" dirty="0">
                <a:solidFill>
                  <a:srgbClr val="000000"/>
                </a:solidFill>
                <a:latin typeface="Consolas" panose="020B0609020204030204" pitchFamily="49" charset="0"/>
              </a:rPr>
              <a:t> </a:t>
            </a:r>
            <a:r>
              <a:rPr lang="en-US" sz="1400" dirty="0" err="1">
                <a:solidFill>
                  <a:srgbClr val="000000"/>
                </a:solidFill>
                <a:latin typeface="Consolas" panose="020B0609020204030204" pitchFamily="49" charset="0"/>
              </a:rPr>
              <a:t>tid</a:t>
            </a:r>
            <a:r>
              <a:rPr lang="en-US" sz="1400" dirty="0">
                <a:solidFill>
                  <a:srgbClr val="000000"/>
                </a:solidFill>
                <a:latin typeface="Consolas" panose="020B0609020204030204" pitchFamily="49" charset="0"/>
              </a:rPr>
              <a:t> = </a:t>
            </a:r>
            <a:r>
              <a:rPr lang="en-US" sz="1400" dirty="0" err="1">
                <a:solidFill>
                  <a:srgbClr val="000000"/>
                </a:solidFill>
                <a:latin typeface="Consolas" panose="020B0609020204030204" pitchFamily="49" charset="0"/>
              </a:rPr>
              <a:t>blockIdx.x</a:t>
            </a:r>
            <a:r>
              <a:rPr lang="en-US" sz="1400" dirty="0">
                <a:solidFill>
                  <a:srgbClr val="000000"/>
                </a:solidFill>
                <a:latin typeface="Consolas" panose="020B0609020204030204" pitchFamily="49" charset="0"/>
              </a:rPr>
              <a:t>;</a:t>
            </a:r>
          </a:p>
          <a:p>
            <a:r>
              <a:rPr lang="en-US" sz="1400" dirty="0">
                <a:solidFill>
                  <a:srgbClr val="0000FF"/>
                </a:solidFill>
                <a:latin typeface="Consolas" panose="020B0609020204030204" pitchFamily="49" charset="0"/>
              </a:rPr>
              <a:t>  if</a:t>
            </a:r>
            <a:r>
              <a:rPr lang="en-US" sz="1400" dirty="0">
                <a:solidFill>
                  <a:srgbClr val="000000"/>
                </a:solidFill>
                <a:latin typeface="Consolas" panose="020B0609020204030204" pitchFamily="49" charset="0"/>
              </a:rPr>
              <a:t> (</a:t>
            </a:r>
            <a:r>
              <a:rPr lang="en-US" sz="1400" dirty="0" err="1">
                <a:solidFill>
                  <a:srgbClr val="000000"/>
                </a:solidFill>
                <a:latin typeface="Consolas" panose="020B0609020204030204" pitchFamily="49" charset="0"/>
              </a:rPr>
              <a:t>tid</a:t>
            </a:r>
            <a:r>
              <a:rPr lang="en-US" sz="1400" dirty="0">
                <a:solidFill>
                  <a:srgbClr val="000000"/>
                </a:solidFill>
                <a:latin typeface="Consolas" panose="020B0609020204030204" pitchFamily="49" charset="0"/>
              </a:rPr>
              <a:t> &lt; n)</a:t>
            </a:r>
          </a:p>
          <a:p>
            <a:r>
              <a:rPr lang="en-US" sz="1400" dirty="0">
                <a:solidFill>
                  <a:srgbClr val="000000"/>
                </a:solidFill>
                <a:latin typeface="Consolas" panose="020B0609020204030204" pitchFamily="49" charset="0"/>
              </a:rPr>
              <a:t>    out[</a:t>
            </a:r>
            <a:r>
              <a:rPr lang="en-US" sz="1400" dirty="0" err="1">
                <a:solidFill>
                  <a:srgbClr val="000000"/>
                </a:solidFill>
                <a:latin typeface="Consolas" panose="020B0609020204030204" pitchFamily="49" charset="0"/>
              </a:rPr>
              <a:t>tid</a:t>
            </a:r>
            <a:r>
              <a:rPr lang="en-US" sz="1400" dirty="0">
                <a:solidFill>
                  <a:srgbClr val="000000"/>
                </a:solidFill>
                <a:latin typeface="Consolas" panose="020B0609020204030204" pitchFamily="49" charset="0"/>
              </a:rPr>
              <a:t>] = in[</a:t>
            </a:r>
            <a:r>
              <a:rPr lang="en-US" sz="1400" dirty="0" err="1">
                <a:solidFill>
                  <a:srgbClr val="000000"/>
                </a:solidFill>
                <a:latin typeface="Consolas" panose="020B0609020204030204" pitchFamily="49" charset="0"/>
              </a:rPr>
              <a:t>tid</a:t>
            </a:r>
            <a:r>
              <a:rPr lang="en-US" sz="1400" dirty="0">
                <a:solidFill>
                  <a:srgbClr val="000000"/>
                </a:solidFill>
                <a:latin typeface="Consolas" panose="020B0609020204030204" pitchFamily="49" charset="0"/>
              </a:rPr>
              <a:t>] / sum(in, n);</a:t>
            </a:r>
          </a:p>
          <a:p>
            <a:r>
              <a:rPr lang="en-US" sz="1400" dirty="0">
                <a:solidFill>
                  <a:srgbClr val="000000"/>
                </a:solidFill>
                <a:latin typeface="Consolas" panose="020B0609020204030204" pitchFamily="49" charset="0"/>
              </a:rPr>
              <a:t>}</a:t>
            </a:r>
          </a:p>
          <a:p>
            <a:br>
              <a:rPr lang="en-US" sz="1400" dirty="0">
                <a:solidFill>
                  <a:srgbClr val="000000"/>
                </a:solidFill>
                <a:latin typeface="Consolas" panose="020B0609020204030204" pitchFamily="49" charset="0"/>
              </a:rPr>
            </a:br>
            <a:r>
              <a:rPr lang="en-US" sz="1400" dirty="0">
                <a:solidFill>
                  <a:srgbClr val="0000FF"/>
                </a:solidFill>
                <a:latin typeface="Consolas" panose="020B0609020204030204" pitchFamily="49" charset="0"/>
              </a:rPr>
              <a:t>void</a:t>
            </a:r>
            <a:r>
              <a:rPr lang="en-US" sz="1400" dirty="0">
                <a:solidFill>
                  <a:srgbClr val="000000"/>
                </a:solidFill>
                <a:latin typeface="Consolas" panose="020B0609020204030204" pitchFamily="49" charset="0"/>
              </a:rPr>
              <a:t> launch(</a:t>
            </a:r>
            <a:r>
              <a:rPr lang="en-US" sz="1400" dirty="0">
                <a:solidFill>
                  <a:srgbClr val="0000FF"/>
                </a:solidFill>
                <a:latin typeface="Consolas" panose="020B0609020204030204" pitchFamily="49" charset="0"/>
              </a:rPr>
              <a:t>int</a:t>
            </a:r>
            <a:r>
              <a:rPr lang="en-US" sz="1400" dirty="0">
                <a:solidFill>
                  <a:srgbClr val="000000"/>
                </a:solidFill>
                <a:latin typeface="Consolas" panose="020B0609020204030204" pitchFamily="49" charset="0"/>
              </a:rPr>
              <a:t> *out, </a:t>
            </a:r>
            <a:r>
              <a:rPr lang="en-US" sz="1400" dirty="0">
                <a:solidFill>
                  <a:srgbClr val="0000FF"/>
                </a:solidFill>
                <a:latin typeface="Consolas" panose="020B0609020204030204" pitchFamily="49" charset="0"/>
              </a:rPr>
              <a:t>int</a:t>
            </a:r>
            <a:r>
              <a:rPr lang="en-US" sz="1400" dirty="0">
                <a:solidFill>
                  <a:srgbClr val="000000"/>
                </a:solidFill>
                <a:latin typeface="Consolas" panose="020B0609020204030204" pitchFamily="49" charset="0"/>
              </a:rPr>
              <a:t>* in, </a:t>
            </a:r>
            <a:r>
              <a:rPr lang="en-US" sz="1400" dirty="0">
                <a:solidFill>
                  <a:srgbClr val="0000FF"/>
                </a:solidFill>
                <a:latin typeface="Consolas" panose="020B0609020204030204" pitchFamily="49" charset="0"/>
              </a:rPr>
              <a:t>int</a:t>
            </a:r>
            <a:r>
              <a:rPr lang="en-US" sz="1400" dirty="0">
                <a:solidFill>
                  <a:srgbClr val="000000"/>
                </a:solidFill>
                <a:latin typeface="Consolas" panose="020B0609020204030204" pitchFamily="49" charset="0"/>
              </a:rPr>
              <a:t> n) {</a:t>
            </a:r>
          </a:p>
          <a:p>
            <a:r>
              <a:rPr lang="en-US" sz="1400" dirty="0">
                <a:solidFill>
                  <a:srgbClr val="000000"/>
                </a:solidFill>
                <a:latin typeface="Consolas" panose="020B0609020204030204" pitchFamily="49" charset="0"/>
              </a:rPr>
              <a:t>  normalize&lt;&lt;&lt;n&gt;&gt;&gt;(</a:t>
            </a:r>
            <a:r>
              <a:rPr lang="en-US" sz="1400" dirty="0" err="1">
                <a:solidFill>
                  <a:srgbClr val="000000"/>
                </a:solidFill>
                <a:latin typeface="Consolas" panose="020B0609020204030204" pitchFamily="49" charset="0"/>
              </a:rPr>
              <a:t>d_out</a:t>
            </a:r>
            <a:r>
              <a:rPr lang="en-US" sz="1400" dirty="0">
                <a:solidFill>
                  <a:srgbClr val="000000"/>
                </a:solidFill>
                <a:latin typeface="Consolas" panose="020B0609020204030204" pitchFamily="49" charset="0"/>
              </a:rPr>
              <a:t>, </a:t>
            </a:r>
            <a:r>
              <a:rPr lang="en-US" sz="1400" dirty="0" err="1">
                <a:solidFill>
                  <a:srgbClr val="000000"/>
                </a:solidFill>
                <a:latin typeface="Consolas" panose="020B0609020204030204" pitchFamily="49" charset="0"/>
              </a:rPr>
              <a:t>d_in</a:t>
            </a:r>
            <a:r>
              <a:rPr lang="en-US" sz="1400" dirty="0">
                <a:solidFill>
                  <a:srgbClr val="000000"/>
                </a:solidFill>
                <a:latin typeface="Consolas" panose="020B0609020204030204" pitchFamily="49" charset="0"/>
              </a:rPr>
              <a:t>, n);</a:t>
            </a:r>
          </a:p>
          <a:p>
            <a:r>
              <a:rPr lang="en-US" sz="1400" dirty="0">
                <a:solidFill>
                  <a:srgbClr val="000000"/>
                </a:solidFill>
                <a:latin typeface="Consolas" panose="020B0609020204030204" pitchFamily="49" charset="0"/>
              </a:rPr>
              <a:t>}</a:t>
            </a:r>
          </a:p>
        </p:txBody>
      </p:sp>
      <p:cxnSp>
        <p:nvCxnSpPr>
          <p:cNvPr id="15" name="Straight Connector 14">
            <a:extLst>
              <a:ext uri="{FF2B5EF4-FFF2-40B4-BE49-F238E27FC236}">
                <a16:creationId xmlns:a16="http://schemas.microsoft.com/office/drawing/2014/main" id="{A0102A86-201C-9560-A332-57928123454C}"/>
              </a:ext>
            </a:extLst>
          </p:cNvPr>
          <p:cNvCxnSpPr>
            <a:cxnSpLocks/>
          </p:cNvCxnSpPr>
          <p:nvPr/>
        </p:nvCxnSpPr>
        <p:spPr>
          <a:xfrm>
            <a:off x="5718175" y="4482952"/>
            <a:ext cx="755650" cy="0"/>
          </a:xfrm>
          <a:prstGeom prst="line">
            <a:avLst/>
          </a:prstGeom>
          <a:ln w="44450">
            <a:tailEnd type="triangle" w="lg" len="med"/>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5441104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63863" y="2479847"/>
            <a:ext cx="2737884" cy="1655762"/>
          </a:xfrm>
        </p:spPr>
        <p:txBody>
          <a:bodyPr vert="horz" lIns="91440" tIns="45720" rIns="91440" bIns="45720" rtlCol="0" anchor="t">
            <a:normAutofit/>
          </a:bodyPr>
          <a:lstStyle/>
          <a:p>
            <a:r>
              <a:rPr lang="en-US" dirty="0">
                <a:cs typeface="Calibri"/>
              </a:rPr>
              <a:t>William S. Moses</a:t>
            </a:r>
          </a:p>
          <a:p>
            <a:r>
              <a:rPr lang="en-US" dirty="0">
                <a:cs typeface="Calibri"/>
              </a:rPr>
              <a:t>wmoses@mit.edu</a:t>
            </a:r>
          </a:p>
        </p:txBody>
      </p:sp>
      <p:sp>
        <p:nvSpPr>
          <p:cNvPr id="5" name="Slide Number Placeholder 4">
            <a:extLst>
              <a:ext uri="{FF2B5EF4-FFF2-40B4-BE49-F238E27FC236}">
                <a16:creationId xmlns:a16="http://schemas.microsoft.com/office/drawing/2014/main" id="{11FF104F-0C76-48E0-81C1-F54E4CD2A3CC}"/>
              </a:ext>
            </a:extLst>
          </p:cNvPr>
          <p:cNvSpPr>
            <a:spLocks noGrp="1"/>
          </p:cNvSpPr>
          <p:nvPr>
            <p:ph type="sldNum" sz="quarter" idx="12"/>
          </p:nvPr>
        </p:nvSpPr>
        <p:spPr/>
        <p:txBody>
          <a:bodyPr/>
          <a:lstStyle/>
          <a:p>
            <a:fld id="{330EA680-D336-4FF7-8B7A-9848BB0A1C32}" type="slidenum">
              <a:rPr lang="en-US" smtClean="0"/>
              <a:t>2</a:t>
            </a:fld>
            <a:endParaRPr lang="en-US"/>
          </a:p>
        </p:txBody>
      </p:sp>
      <p:pic>
        <p:nvPicPr>
          <p:cNvPr id="4" name="Picture 5" descr="A person smiling for the camera&#10;&#10;Description automatically generated">
            <a:extLst>
              <a:ext uri="{FF2B5EF4-FFF2-40B4-BE49-F238E27FC236}">
                <a16:creationId xmlns:a16="http://schemas.microsoft.com/office/drawing/2014/main" id="{3E8558ED-5574-490F-B4C2-3A9F1A59E7BD}"/>
              </a:ext>
            </a:extLst>
          </p:cNvPr>
          <p:cNvPicPr>
            <a:picLocks noChangeAspect="1"/>
          </p:cNvPicPr>
          <p:nvPr/>
        </p:nvPicPr>
        <p:blipFill rotWithShape="1">
          <a:blip r:embed="rId3"/>
          <a:srcRect l="26035" t="8165" r="20710" b="24374"/>
          <a:stretch/>
        </p:blipFill>
        <p:spPr>
          <a:xfrm>
            <a:off x="1132706" y="330584"/>
            <a:ext cx="1597750" cy="2035884"/>
          </a:xfrm>
          <a:prstGeom prst="rect">
            <a:avLst/>
          </a:prstGeom>
          <a:effectLst>
            <a:outerShdw blurRad="50800" dist="38100" dir="2700000" algn="tl" rotWithShape="0">
              <a:prstClr val="black">
                <a:alpha val="40000"/>
              </a:prstClr>
            </a:outerShdw>
          </a:effectLst>
        </p:spPr>
      </p:pic>
      <p:pic>
        <p:nvPicPr>
          <p:cNvPr id="6" name="Picture 6" descr="A picture containing person, indoor, person, holding&#10;&#10;Description automatically generated">
            <a:extLst>
              <a:ext uri="{FF2B5EF4-FFF2-40B4-BE49-F238E27FC236}">
                <a16:creationId xmlns:a16="http://schemas.microsoft.com/office/drawing/2014/main" id="{266ED666-C59A-4D18-9D94-D1F565A96F66}"/>
              </a:ext>
            </a:extLst>
          </p:cNvPr>
          <p:cNvPicPr>
            <a:picLocks noChangeAspect="1"/>
          </p:cNvPicPr>
          <p:nvPr/>
        </p:nvPicPr>
        <p:blipFill rotWithShape="1">
          <a:blip r:embed="rId4"/>
          <a:srcRect l="27698" t="915" r="35845" b="29573"/>
          <a:stretch/>
        </p:blipFill>
        <p:spPr>
          <a:xfrm>
            <a:off x="3914892" y="383747"/>
            <a:ext cx="1588421" cy="2015085"/>
          </a:xfrm>
          <a:prstGeom prst="rect">
            <a:avLst/>
          </a:prstGeom>
          <a:effectLst>
            <a:outerShdw blurRad="50800" dist="38100" dir="2700000" algn="tl" rotWithShape="0">
              <a:prstClr val="black">
                <a:alpha val="40000"/>
              </a:prstClr>
            </a:outerShdw>
          </a:effectLst>
        </p:spPr>
      </p:pic>
      <p:pic>
        <p:nvPicPr>
          <p:cNvPr id="8" name="Picture 8" descr="A person wearing sunglasses&#10;&#10;Description automatically generated">
            <a:extLst>
              <a:ext uri="{FF2B5EF4-FFF2-40B4-BE49-F238E27FC236}">
                <a16:creationId xmlns:a16="http://schemas.microsoft.com/office/drawing/2014/main" id="{6463B8C1-3BEE-49E1-8C30-45CDB046A0EF}"/>
              </a:ext>
            </a:extLst>
          </p:cNvPr>
          <p:cNvPicPr>
            <a:picLocks noChangeAspect="1"/>
          </p:cNvPicPr>
          <p:nvPr/>
        </p:nvPicPr>
        <p:blipFill rotWithShape="1">
          <a:blip r:embed="rId5"/>
          <a:srcRect l="10965" r="10526" b="-437"/>
          <a:stretch/>
        </p:blipFill>
        <p:spPr>
          <a:xfrm>
            <a:off x="9399520" y="385860"/>
            <a:ext cx="1590202" cy="2043248"/>
          </a:xfrm>
          <a:prstGeom prst="rect">
            <a:avLst/>
          </a:prstGeom>
          <a:effectLst>
            <a:outerShdw blurRad="50800" dist="38100" dir="2700000" algn="tl" rotWithShape="0">
              <a:prstClr val="black">
                <a:alpha val="40000"/>
              </a:prstClr>
            </a:outerShdw>
          </a:effectLst>
        </p:spPr>
      </p:pic>
      <p:sp>
        <p:nvSpPr>
          <p:cNvPr id="11" name="Subtitle 2">
            <a:extLst>
              <a:ext uri="{FF2B5EF4-FFF2-40B4-BE49-F238E27FC236}">
                <a16:creationId xmlns:a16="http://schemas.microsoft.com/office/drawing/2014/main" id="{DF283555-E672-42B0-B4C8-5FE0A073008C}"/>
              </a:ext>
            </a:extLst>
          </p:cNvPr>
          <p:cNvSpPr txBox="1">
            <a:spLocks/>
          </p:cNvSpPr>
          <p:nvPr/>
        </p:nvSpPr>
        <p:spPr>
          <a:xfrm>
            <a:off x="3338962" y="2481621"/>
            <a:ext cx="2737884" cy="1655762"/>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a:cs typeface="Calibri"/>
              </a:rPr>
              <a:t>Lorenzo Chelini</a:t>
            </a:r>
            <a:endParaRPr lang="en-US" dirty="0">
              <a:cs typeface="Calibri"/>
            </a:endParaRPr>
          </a:p>
          <a:p>
            <a:r>
              <a:rPr lang="en-US" dirty="0">
                <a:cs typeface="Calibri"/>
              </a:rPr>
              <a:t>l.chelini@tue.nl</a:t>
            </a:r>
            <a:endParaRPr lang="en-US"/>
          </a:p>
        </p:txBody>
      </p:sp>
      <p:pic>
        <p:nvPicPr>
          <p:cNvPr id="9" name="Picture 9" descr="A person wearing glasses and smiling at the camera&#10;&#10;Description automatically generated">
            <a:extLst>
              <a:ext uri="{FF2B5EF4-FFF2-40B4-BE49-F238E27FC236}">
                <a16:creationId xmlns:a16="http://schemas.microsoft.com/office/drawing/2014/main" id="{438FD3D7-C852-4267-9EA3-8B0422F13D7F}"/>
              </a:ext>
            </a:extLst>
          </p:cNvPr>
          <p:cNvPicPr>
            <a:picLocks noChangeAspect="1"/>
          </p:cNvPicPr>
          <p:nvPr/>
        </p:nvPicPr>
        <p:blipFill rotWithShape="1">
          <a:blip r:embed="rId6"/>
          <a:srcRect l="581" t="6099" r="-1163" b="15593"/>
          <a:stretch/>
        </p:blipFill>
        <p:spPr>
          <a:xfrm>
            <a:off x="6679807" y="385860"/>
            <a:ext cx="1538378" cy="2048746"/>
          </a:xfrm>
          <a:prstGeom prst="rect">
            <a:avLst/>
          </a:prstGeom>
          <a:effectLst>
            <a:outerShdw blurRad="50800" dist="38100" dir="2700000" algn="tl" rotWithShape="0">
              <a:prstClr val="black">
                <a:alpha val="40000"/>
              </a:prstClr>
            </a:outerShdw>
          </a:effectLst>
        </p:spPr>
      </p:pic>
      <p:sp>
        <p:nvSpPr>
          <p:cNvPr id="13" name="Subtitle 2">
            <a:extLst>
              <a:ext uri="{FF2B5EF4-FFF2-40B4-BE49-F238E27FC236}">
                <a16:creationId xmlns:a16="http://schemas.microsoft.com/office/drawing/2014/main" id="{5C810833-BAD1-4CDB-AF94-C199A3805D26}"/>
              </a:ext>
            </a:extLst>
          </p:cNvPr>
          <p:cNvSpPr txBox="1">
            <a:spLocks/>
          </p:cNvSpPr>
          <p:nvPr/>
        </p:nvSpPr>
        <p:spPr>
          <a:xfrm>
            <a:off x="8814729" y="2490481"/>
            <a:ext cx="2977116" cy="1673482"/>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a:cs typeface="Calibri"/>
              </a:rPr>
              <a:t>Alex </a:t>
            </a:r>
            <a:r>
              <a:rPr lang="en-US" dirty="0" err="1">
                <a:cs typeface="Calibri"/>
              </a:rPr>
              <a:t>Zinenko</a:t>
            </a:r>
            <a:endParaRPr lang="en-US" dirty="0" err="1"/>
          </a:p>
          <a:p>
            <a:r>
              <a:rPr lang="en-US" dirty="0">
                <a:cs typeface="Calibri"/>
              </a:rPr>
              <a:t>zinenko@google.com</a:t>
            </a:r>
          </a:p>
        </p:txBody>
      </p:sp>
      <p:sp>
        <p:nvSpPr>
          <p:cNvPr id="12" name="Subtitle 2">
            <a:extLst>
              <a:ext uri="{FF2B5EF4-FFF2-40B4-BE49-F238E27FC236}">
                <a16:creationId xmlns:a16="http://schemas.microsoft.com/office/drawing/2014/main" id="{3CA98E2C-A967-4B3E-969F-F8D0C5FC655D}"/>
              </a:ext>
            </a:extLst>
          </p:cNvPr>
          <p:cNvSpPr txBox="1">
            <a:spLocks/>
          </p:cNvSpPr>
          <p:nvPr/>
        </p:nvSpPr>
        <p:spPr>
          <a:xfrm>
            <a:off x="6086779" y="2504710"/>
            <a:ext cx="2737884" cy="1655762"/>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a:cs typeface="Calibri"/>
              </a:rPr>
              <a:t>Ruizhe Zhao</a:t>
            </a:r>
            <a:endParaRPr lang="en-US"/>
          </a:p>
          <a:p>
            <a:r>
              <a:rPr lang="en-US" dirty="0">
                <a:cs typeface="Calibri"/>
              </a:rPr>
              <a:t>rz3515@</a:t>
            </a:r>
            <a:r>
              <a:rPr lang="en-US">
                <a:cs typeface="Calibri"/>
              </a:rPr>
              <a:t>ic.ac</a:t>
            </a:r>
            <a:r>
              <a:rPr lang="en-US" dirty="0">
                <a:cs typeface="Calibri"/>
              </a:rPr>
              <a:t>.</a:t>
            </a:r>
            <a:r>
              <a:rPr lang="en-US">
                <a:cs typeface="Calibri"/>
              </a:rPr>
              <a:t>uk</a:t>
            </a:r>
            <a:endParaRPr lang="en-US" dirty="0">
              <a:cs typeface="Calibri"/>
            </a:endParaRPr>
          </a:p>
        </p:txBody>
      </p:sp>
      <p:pic>
        <p:nvPicPr>
          <p:cNvPr id="15" name="Picture 14">
            <a:extLst>
              <a:ext uri="{FF2B5EF4-FFF2-40B4-BE49-F238E27FC236}">
                <a16:creationId xmlns:a16="http://schemas.microsoft.com/office/drawing/2014/main" id="{BEC88CCC-B5D0-2454-1AFA-AFF55103E31C}"/>
              </a:ext>
            </a:extLst>
          </p:cNvPr>
          <p:cNvPicPr>
            <a:picLocks noChangeAspect="1"/>
          </p:cNvPicPr>
          <p:nvPr/>
        </p:nvPicPr>
        <p:blipFill>
          <a:blip r:embed="rId7"/>
          <a:stretch>
            <a:fillRect/>
          </a:stretch>
        </p:blipFill>
        <p:spPr>
          <a:xfrm>
            <a:off x="9311766" y="3603449"/>
            <a:ext cx="1644985" cy="2252915"/>
          </a:xfrm>
          <a:prstGeom prst="rect">
            <a:avLst/>
          </a:prstGeom>
          <a:effectLst>
            <a:outerShdw blurRad="50800" dist="38100" dir="2700000" algn="tl" rotWithShape="0">
              <a:prstClr val="black">
                <a:alpha val="40000"/>
              </a:prstClr>
            </a:outerShdw>
          </a:effectLst>
        </p:spPr>
      </p:pic>
      <p:sp>
        <p:nvSpPr>
          <p:cNvPr id="16" name="Subtitle 2">
            <a:extLst>
              <a:ext uri="{FF2B5EF4-FFF2-40B4-BE49-F238E27FC236}">
                <a16:creationId xmlns:a16="http://schemas.microsoft.com/office/drawing/2014/main" id="{2D2EA096-87EE-8382-7251-A1C983ADA1E9}"/>
              </a:ext>
            </a:extLst>
          </p:cNvPr>
          <p:cNvSpPr txBox="1">
            <a:spLocks/>
          </p:cNvSpPr>
          <p:nvPr/>
        </p:nvSpPr>
        <p:spPr>
          <a:xfrm>
            <a:off x="8706063" y="5856364"/>
            <a:ext cx="2977116" cy="1673482"/>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a:cs typeface="Calibri"/>
              </a:rPr>
              <a:t>Johannes </a:t>
            </a:r>
            <a:r>
              <a:rPr lang="en-US" dirty="0" err="1">
                <a:cs typeface="Calibri"/>
              </a:rPr>
              <a:t>Doerfert</a:t>
            </a:r>
            <a:endParaRPr lang="en-US" dirty="0"/>
          </a:p>
          <a:p>
            <a:r>
              <a:rPr lang="en-US" dirty="0">
                <a:cs typeface="Calibri"/>
              </a:rPr>
              <a:t>ANL</a:t>
            </a:r>
          </a:p>
        </p:txBody>
      </p:sp>
      <p:pic>
        <p:nvPicPr>
          <p:cNvPr id="17" name="Picture 2">
            <a:extLst>
              <a:ext uri="{FF2B5EF4-FFF2-40B4-BE49-F238E27FC236}">
                <a16:creationId xmlns:a16="http://schemas.microsoft.com/office/drawing/2014/main" id="{A99DBCE7-0C34-7DF3-FBCE-E49F5DFD016E}"/>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4055" r="12106"/>
          <a:stretch/>
        </p:blipFill>
        <p:spPr bwMode="auto">
          <a:xfrm>
            <a:off x="3871814" y="3647988"/>
            <a:ext cx="1597749" cy="2163839"/>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8" name="Subtitle 2">
            <a:extLst>
              <a:ext uri="{FF2B5EF4-FFF2-40B4-BE49-F238E27FC236}">
                <a16:creationId xmlns:a16="http://schemas.microsoft.com/office/drawing/2014/main" id="{FE5F294A-B524-EC61-CCDF-1C576A51EF22}"/>
              </a:ext>
            </a:extLst>
          </p:cNvPr>
          <p:cNvSpPr txBox="1">
            <a:spLocks/>
          </p:cNvSpPr>
          <p:nvPr/>
        </p:nvSpPr>
        <p:spPr>
          <a:xfrm>
            <a:off x="3118884" y="5884734"/>
            <a:ext cx="2977116" cy="1673482"/>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a:cs typeface="Calibri"/>
              </a:rPr>
              <a:t>Jens </a:t>
            </a:r>
            <a:r>
              <a:rPr lang="en-US" dirty="0" err="1">
                <a:cs typeface="Calibri"/>
              </a:rPr>
              <a:t>Domke</a:t>
            </a:r>
            <a:endParaRPr lang="en-US" dirty="0"/>
          </a:p>
          <a:p>
            <a:r>
              <a:rPr lang="en-US" dirty="0">
                <a:cs typeface="Calibri"/>
              </a:rPr>
              <a:t>Riken</a:t>
            </a:r>
          </a:p>
        </p:txBody>
      </p:sp>
      <p:sp>
        <p:nvSpPr>
          <p:cNvPr id="20" name="Subtitle 2">
            <a:extLst>
              <a:ext uri="{FF2B5EF4-FFF2-40B4-BE49-F238E27FC236}">
                <a16:creationId xmlns:a16="http://schemas.microsoft.com/office/drawing/2014/main" id="{7A17E949-4837-E947-D2F5-E16B1241431A}"/>
              </a:ext>
            </a:extLst>
          </p:cNvPr>
          <p:cNvSpPr txBox="1">
            <a:spLocks/>
          </p:cNvSpPr>
          <p:nvPr/>
        </p:nvSpPr>
        <p:spPr>
          <a:xfrm>
            <a:off x="524314" y="5799284"/>
            <a:ext cx="2737884" cy="1655762"/>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a:cs typeface="Calibri"/>
              </a:rPr>
              <a:t>Ivan R. Ivanov</a:t>
            </a:r>
            <a:br>
              <a:rPr lang="en-US" dirty="0">
                <a:cs typeface="Calibri"/>
              </a:rPr>
            </a:br>
            <a:r>
              <a:rPr lang="en-US" sz="1000" dirty="0">
                <a:cs typeface="Calibri"/>
              </a:rPr>
              <a:t> </a:t>
            </a:r>
            <a:br>
              <a:rPr lang="en-US" dirty="0">
                <a:cs typeface="Calibri"/>
              </a:rPr>
            </a:br>
            <a:r>
              <a:rPr lang="en-US" dirty="0">
                <a:cs typeface="Calibri"/>
              </a:rPr>
              <a:t>Tokyo Tech</a:t>
            </a:r>
          </a:p>
        </p:txBody>
      </p:sp>
      <p:pic>
        <p:nvPicPr>
          <p:cNvPr id="1026" name="Picture 2">
            <a:extLst>
              <a:ext uri="{FF2B5EF4-FFF2-40B4-BE49-F238E27FC236}">
                <a16:creationId xmlns:a16="http://schemas.microsoft.com/office/drawing/2014/main" id="{117E3E2B-1F88-8EFF-37F3-71D2AA4B2498}"/>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24891" t="2539" r="19966" b="42982"/>
          <a:stretch/>
        </p:blipFill>
        <p:spPr bwMode="auto">
          <a:xfrm>
            <a:off x="6497670" y="3647988"/>
            <a:ext cx="1721198" cy="217077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1" name="Subtitle 2">
            <a:extLst>
              <a:ext uri="{FF2B5EF4-FFF2-40B4-BE49-F238E27FC236}">
                <a16:creationId xmlns:a16="http://schemas.microsoft.com/office/drawing/2014/main" id="{7F58649A-AE5D-3E8C-8A46-34DFDDE01EB5}"/>
              </a:ext>
            </a:extLst>
          </p:cNvPr>
          <p:cNvSpPr txBox="1">
            <a:spLocks/>
          </p:cNvSpPr>
          <p:nvPr/>
        </p:nvSpPr>
        <p:spPr>
          <a:xfrm>
            <a:off x="5984358" y="5861645"/>
            <a:ext cx="2737884" cy="1655762"/>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a:cs typeface="Calibri"/>
              </a:rPr>
              <a:t>Toshio Endo</a:t>
            </a:r>
            <a:br>
              <a:rPr lang="en-US" dirty="0">
                <a:cs typeface="Calibri"/>
              </a:rPr>
            </a:br>
            <a:r>
              <a:rPr lang="en-US" sz="1000" dirty="0">
                <a:cs typeface="Calibri"/>
              </a:rPr>
              <a:t> </a:t>
            </a:r>
            <a:br>
              <a:rPr lang="en-US" dirty="0">
                <a:cs typeface="Calibri"/>
              </a:rPr>
            </a:br>
            <a:r>
              <a:rPr lang="en-US" dirty="0">
                <a:cs typeface="Calibri"/>
              </a:rPr>
              <a:t>Tokyo Tech</a:t>
            </a:r>
          </a:p>
        </p:txBody>
      </p:sp>
      <p:pic>
        <p:nvPicPr>
          <p:cNvPr id="7" name="Picture 6" descr="A picture containing person, wall, indoor, posing&#10;&#10;Description automatically generated">
            <a:extLst>
              <a:ext uri="{FF2B5EF4-FFF2-40B4-BE49-F238E27FC236}">
                <a16:creationId xmlns:a16="http://schemas.microsoft.com/office/drawing/2014/main" id="{A0B72204-5FB0-BD61-03C5-0C2E9D1B85FB}"/>
              </a:ext>
            </a:extLst>
          </p:cNvPr>
          <p:cNvPicPr>
            <a:picLocks noChangeAspect="1"/>
          </p:cNvPicPr>
          <p:nvPr/>
        </p:nvPicPr>
        <p:blipFill rotWithShape="1">
          <a:blip r:embed="rId10">
            <a:extLst>
              <a:ext uri="{28A0092B-C50C-407E-A947-70E740481C1C}">
                <a14:useLocalDpi xmlns:a14="http://schemas.microsoft.com/office/drawing/2010/main" val="0"/>
              </a:ext>
            </a:extLst>
          </a:blip>
          <a:srcRect l="14732" t="11437" r="14173" b="18844"/>
          <a:stretch/>
        </p:blipFill>
        <p:spPr>
          <a:xfrm>
            <a:off x="1111351" y="3603449"/>
            <a:ext cx="1610395" cy="201508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098572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02CFE9-8810-4755-942A-DFD7E33E0871}"/>
              </a:ext>
            </a:extLst>
          </p:cNvPr>
          <p:cNvSpPr>
            <a:spLocks noGrp="1"/>
          </p:cNvSpPr>
          <p:nvPr>
            <p:ph type="title"/>
          </p:nvPr>
        </p:nvSpPr>
        <p:spPr/>
        <p:txBody>
          <a:bodyPr/>
          <a:lstStyle/>
          <a:p>
            <a:r>
              <a:rPr lang="en-US" dirty="0">
                <a:cs typeface="Calibri Light"/>
              </a:rPr>
              <a:t>Preserve the parallel structure</a:t>
            </a:r>
            <a:endParaRPr lang="en-US" dirty="0"/>
          </a:p>
        </p:txBody>
      </p:sp>
      <p:sp>
        <p:nvSpPr>
          <p:cNvPr id="4" name="Slide Number Placeholder 3">
            <a:extLst>
              <a:ext uri="{FF2B5EF4-FFF2-40B4-BE49-F238E27FC236}">
                <a16:creationId xmlns:a16="http://schemas.microsoft.com/office/drawing/2014/main" id="{0CF6E0F4-CF88-4F6C-AC51-F7B879FECC04}"/>
              </a:ext>
            </a:extLst>
          </p:cNvPr>
          <p:cNvSpPr>
            <a:spLocks noGrp="1"/>
          </p:cNvSpPr>
          <p:nvPr>
            <p:ph type="sldNum" sz="quarter" idx="12"/>
          </p:nvPr>
        </p:nvSpPr>
        <p:spPr/>
        <p:txBody>
          <a:bodyPr/>
          <a:lstStyle/>
          <a:p>
            <a:fld id="{330EA680-D336-4FF7-8B7A-9848BB0A1C32}" type="slidenum">
              <a:rPr lang="en-US" smtClean="0"/>
              <a:t>20</a:t>
            </a:fld>
            <a:endParaRPr lang="en-US"/>
          </a:p>
        </p:txBody>
      </p:sp>
      <p:sp>
        <p:nvSpPr>
          <p:cNvPr id="11" name="TextBox 10">
            <a:extLst>
              <a:ext uri="{FF2B5EF4-FFF2-40B4-BE49-F238E27FC236}">
                <a16:creationId xmlns:a16="http://schemas.microsoft.com/office/drawing/2014/main" id="{183E25F4-22B3-5549-A369-3E8BFA15C68C}"/>
              </a:ext>
            </a:extLst>
          </p:cNvPr>
          <p:cNvSpPr txBox="1"/>
          <p:nvPr/>
        </p:nvSpPr>
        <p:spPr>
          <a:xfrm>
            <a:off x="6521450" y="3399750"/>
            <a:ext cx="5257800" cy="3108543"/>
          </a:xfrm>
          <a:prstGeom prst="rect">
            <a:avLst/>
          </a:prstGeom>
          <a:noFill/>
          <a:ln>
            <a:solidFill>
              <a:schemeClr val="dk1"/>
            </a:solidFill>
          </a:ln>
        </p:spPr>
        <p:txBody>
          <a:bodyPr wrap="square">
            <a:spAutoFit/>
          </a:bodyPr>
          <a:lstStyle/>
          <a:p>
            <a:r>
              <a:rPr lang="en-US" sz="1400" dirty="0" err="1">
                <a:solidFill>
                  <a:srgbClr val="000000"/>
                </a:solidFill>
                <a:latin typeface="Consolas" panose="020B0609020204030204" pitchFamily="49" charset="0"/>
              </a:rPr>
              <a:t>func</a:t>
            </a:r>
            <a:r>
              <a:rPr lang="en-US" sz="1400" dirty="0">
                <a:solidFill>
                  <a:srgbClr val="000000"/>
                </a:solidFill>
                <a:latin typeface="Consolas" panose="020B0609020204030204" pitchFamily="49" charset="0"/>
              </a:rPr>
              <a:t> </a:t>
            </a:r>
            <a:r>
              <a:rPr lang="en-US" sz="1400" dirty="0">
                <a:solidFill>
                  <a:srgbClr val="001188"/>
                </a:solidFill>
                <a:latin typeface="Consolas" panose="020B0609020204030204" pitchFamily="49" charset="0"/>
              </a:rPr>
              <a:t>@_Z6launch</a:t>
            </a:r>
            <a:r>
              <a:rPr lang="en-US" sz="1400" dirty="0">
                <a:solidFill>
                  <a:srgbClr val="000000"/>
                </a:solidFill>
                <a:latin typeface="Consolas" panose="020B0609020204030204" pitchFamily="49" charset="0"/>
              </a:rPr>
              <a:t>(</a:t>
            </a:r>
            <a:r>
              <a:rPr lang="en-US" sz="1400" dirty="0">
                <a:solidFill>
                  <a:srgbClr val="001188"/>
                </a:solidFill>
                <a:latin typeface="Consolas" panose="020B0609020204030204" pitchFamily="49" charset="0"/>
              </a:rPr>
              <a:t>%out</a:t>
            </a:r>
            <a:r>
              <a:rPr lang="en-US" sz="1400" dirty="0">
                <a:solidFill>
                  <a:srgbClr val="000000"/>
                </a:solidFill>
                <a:latin typeface="Consolas" panose="020B0609020204030204" pitchFamily="49" charset="0"/>
              </a:rPr>
              <a:t>: </a:t>
            </a:r>
            <a:r>
              <a:rPr lang="en-US" sz="1400" dirty="0" err="1">
                <a:solidFill>
                  <a:srgbClr val="000000"/>
                </a:solidFill>
                <a:latin typeface="Consolas" panose="020B0609020204030204" pitchFamily="49" charset="0"/>
              </a:rPr>
              <a:t>memref</a:t>
            </a:r>
            <a:r>
              <a:rPr lang="en-US" sz="1400" dirty="0">
                <a:solidFill>
                  <a:srgbClr val="000000"/>
                </a:solidFill>
                <a:latin typeface="Consolas" panose="020B0609020204030204" pitchFamily="49" charset="0"/>
              </a:rPr>
              <a:t>&lt;?xi32&gt;,</a:t>
            </a:r>
          </a:p>
          <a:p>
            <a:r>
              <a:rPr lang="en-US" sz="1400" dirty="0">
                <a:solidFill>
                  <a:srgbClr val="000000"/>
                </a:solidFill>
                <a:latin typeface="Consolas" panose="020B0609020204030204" pitchFamily="49" charset="0"/>
              </a:rPr>
              <a:t>                </a:t>
            </a:r>
            <a:r>
              <a:rPr lang="en-US" sz="1400" dirty="0">
                <a:solidFill>
                  <a:srgbClr val="001188"/>
                </a:solidFill>
                <a:latin typeface="Consolas" panose="020B0609020204030204" pitchFamily="49" charset="0"/>
              </a:rPr>
              <a:t>%in</a:t>
            </a:r>
            <a:r>
              <a:rPr lang="en-US" sz="1400" dirty="0">
                <a:solidFill>
                  <a:srgbClr val="000000"/>
                </a:solidFill>
                <a:latin typeface="Consolas" panose="020B0609020204030204" pitchFamily="49" charset="0"/>
              </a:rPr>
              <a:t>: </a:t>
            </a:r>
            <a:r>
              <a:rPr lang="en-US" sz="1400" dirty="0" err="1">
                <a:solidFill>
                  <a:srgbClr val="000000"/>
                </a:solidFill>
                <a:latin typeface="Consolas" panose="020B0609020204030204" pitchFamily="49" charset="0"/>
              </a:rPr>
              <a:t>memref</a:t>
            </a:r>
            <a:r>
              <a:rPr lang="en-US" sz="1400" dirty="0">
                <a:solidFill>
                  <a:srgbClr val="000000"/>
                </a:solidFill>
                <a:latin typeface="Consolas" panose="020B0609020204030204" pitchFamily="49" charset="0"/>
              </a:rPr>
              <a:t>&lt;?xi32&gt;, </a:t>
            </a:r>
            <a:r>
              <a:rPr lang="en-US" sz="1400" dirty="0">
                <a:solidFill>
                  <a:srgbClr val="001188"/>
                </a:solidFill>
                <a:latin typeface="Consolas" panose="020B0609020204030204" pitchFamily="49" charset="0"/>
              </a:rPr>
              <a:t>%n</a:t>
            </a:r>
            <a:r>
              <a:rPr lang="en-US" sz="1400" dirty="0">
                <a:solidFill>
                  <a:srgbClr val="000000"/>
                </a:solidFill>
                <a:latin typeface="Consolas" panose="020B0609020204030204" pitchFamily="49" charset="0"/>
              </a:rPr>
              <a:t>: </a:t>
            </a:r>
            <a:r>
              <a:rPr lang="en-US" sz="1400" dirty="0">
                <a:solidFill>
                  <a:srgbClr val="008080"/>
                </a:solidFill>
                <a:latin typeface="Consolas" panose="020B0609020204030204" pitchFamily="49" charset="0"/>
              </a:rPr>
              <a:t>i32</a:t>
            </a:r>
            <a:r>
              <a:rPr lang="en-US" sz="1400" dirty="0">
                <a:solidFill>
                  <a:srgbClr val="000000"/>
                </a:solidFill>
                <a:latin typeface="Consolas" panose="020B0609020204030204" pitchFamily="49" charset="0"/>
              </a:rPr>
              <a:t>) {</a:t>
            </a:r>
          </a:p>
          <a:p>
            <a:r>
              <a:rPr lang="en-US" sz="1400" dirty="0">
                <a:solidFill>
                  <a:srgbClr val="001188"/>
                </a:solidFill>
                <a:latin typeface="Consolas" panose="020B0609020204030204" pitchFamily="49" charset="0"/>
              </a:rPr>
              <a:t>  %c1</a:t>
            </a:r>
            <a:r>
              <a:rPr lang="en-US" sz="1400" dirty="0">
                <a:solidFill>
                  <a:srgbClr val="000000"/>
                </a:solidFill>
                <a:latin typeface="Consolas" panose="020B0609020204030204" pitchFamily="49" charset="0"/>
              </a:rPr>
              <a:t> = </a:t>
            </a:r>
            <a:r>
              <a:rPr lang="en-US" sz="1400" dirty="0">
                <a:solidFill>
                  <a:srgbClr val="0000FF"/>
                </a:solidFill>
                <a:latin typeface="Consolas" panose="020B0609020204030204" pitchFamily="49" charset="0"/>
              </a:rPr>
              <a:t>constant</a:t>
            </a:r>
            <a:r>
              <a:rPr lang="en-US" sz="1400" dirty="0">
                <a:solidFill>
                  <a:srgbClr val="000000"/>
                </a:solidFill>
                <a:latin typeface="Consolas" panose="020B0609020204030204" pitchFamily="49" charset="0"/>
              </a:rPr>
              <a:t> </a:t>
            </a:r>
            <a:r>
              <a:rPr lang="en-US" sz="1400" dirty="0">
                <a:solidFill>
                  <a:srgbClr val="098658"/>
                </a:solidFill>
                <a:latin typeface="Consolas" panose="020B0609020204030204" pitchFamily="49" charset="0"/>
              </a:rPr>
              <a:t>1</a:t>
            </a:r>
            <a:r>
              <a:rPr lang="en-US" sz="1400" dirty="0">
                <a:solidFill>
                  <a:srgbClr val="000000"/>
                </a:solidFill>
                <a:latin typeface="Consolas" panose="020B0609020204030204" pitchFamily="49" charset="0"/>
              </a:rPr>
              <a:t> : index</a:t>
            </a:r>
          </a:p>
          <a:p>
            <a:r>
              <a:rPr lang="en-US" sz="1400" dirty="0">
                <a:solidFill>
                  <a:srgbClr val="001188"/>
                </a:solidFill>
                <a:latin typeface="Consolas" panose="020B0609020204030204" pitchFamily="49" charset="0"/>
              </a:rPr>
              <a:t>  %c0</a:t>
            </a:r>
            <a:r>
              <a:rPr lang="en-US" sz="1400" dirty="0">
                <a:solidFill>
                  <a:srgbClr val="000000"/>
                </a:solidFill>
                <a:latin typeface="Consolas" panose="020B0609020204030204" pitchFamily="49" charset="0"/>
              </a:rPr>
              <a:t> = </a:t>
            </a:r>
            <a:r>
              <a:rPr lang="en-US" sz="1400" dirty="0">
                <a:solidFill>
                  <a:srgbClr val="0000FF"/>
                </a:solidFill>
                <a:latin typeface="Consolas" panose="020B0609020204030204" pitchFamily="49" charset="0"/>
              </a:rPr>
              <a:t>constant</a:t>
            </a:r>
            <a:r>
              <a:rPr lang="en-US" sz="1400" dirty="0">
                <a:solidFill>
                  <a:srgbClr val="000000"/>
                </a:solidFill>
                <a:latin typeface="Consolas" panose="020B0609020204030204" pitchFamily="49" charset="0"/>
              </a:rPr>
              <a:t> </a:t>
            </a:r>
            <a:r>
              <a:rPr lang="en-US" sz="1400" dirty="0">
                <a:solidFill>
                  <a:srgbClr val="098658"/>
                </a:solidFill>
                <a:latin typeface="Consolas" panose="020B0609020204030204" pitchFamily="49" charset="0"/>
              </a:rPr>
              <a:t>0</a:t>
            </a:r>
            <a:r>
              <a:rPr lang="en-US" sz="1400" dirty="0">
                <a:solidFill>
                  <a:srgbClr val="000000"/>
                </a:solidFill>
                <a:latin typeface="Consolas" panose="020B0609020204030204" pitchFamily="49" charset="0"/>
              </a:rPr>
              <a:t> : index</a:t>
            </a:r>
          </a:p>
          <a:p>
            <a:r>
              <a:rPr lang="en-US" sz="1400" dirty="0">
                <a:solidFill>
                  <a:srgbClr val="000000"/>
                </a:solidFill>
                <a:latin typeface="Consolas" panose="020B0609020204030204" pitchFamily="49" charset="0"/>
              </a:rPr>
              <a:t>  </a:t>
            </a:r>
            <a:r>
              <a:rPr lang="en-US" sz="1400" b="1" dirty="0">
                <a:solidFill>
                  <a:srgbClr val="001188"/>
                </a:solidFill>
                <a:latin typeface="Consolas" panose="020B0609020204030204" pitchFamily="49" charset="0"/>
              </a:rPr>
              <a:t>%sum</a:t>
            </a:r>
            <a:r>
              <a:rPr lang="en-US" sz="1400" b="1" dirty="0">
                <a:solidFill>
                  <a:srgbClr val="000000"/>
                </a:solidFill>
                <a:latin typeface="Consolas" panose="020B0609020204030204" pitchFamily="49" charset="0"/>
              </a:rPr>
              <a:t> = call </a:t>
            </a:r>
            <a:r>
              <a:rPr lang="en-US" sz="1400" b="1" dirty="0">
                <a:solidFill>
                  <a:srgbClr val="001188"/>
                </a:solidFill>
                <a:latin typeface="Consolas" panose="020B0609020204030204" pitchFamily="49" charset="0"/>
              </a:rPr>
              <a:t>@_Z3sumPii</a:t>
            </a:r>
            <a:r>
              <a:rPr lang="en-US" sz="1400" b="1" dirty="0">
                <a:solidFill>
                  <a:srgbClr val="000000"/>
                </a:solidFill>
                <a:latin typeface="Consolas" panose="020B0609020204030204" pitchFamily="49" charset="0"/>
              </a:rPr>
              <a:t>(</a:t>
            </a:r>
            <a:r>
              <a:rPr lang="en-US" sz="1400" b="1" dirty="0">
                <a:solidFill>
                  <a:srgbClr val="001188"/>
                </a:solidFill>
                <a:latin typeface="Consolas" panose="020B0609020204030204" pitchFamily="49" charset="0"/>
              </a:rPr>
              <a:t>%in</a:t>
            </a:r>
            <a:r>
              <a:rPr lang="en-US" sz="1400" b="1" dirty="0">
                <a:solidFill>
                  <a:srgbClr val="000000"/>
                </a:solidFill>
                <a:latin typeface="Consolas" panose="020B0609020204030204" pitchFamily="49" charset="0"/>
              </a:rPr>
              <a:t>, </a:t>
            </a:r>
            <a:r>
              <a:rPr lang="en-US" sz="1400" b="1" dirty="0">
                <a:solidFill>
                  <a:srgbClr val="001188"/>
                </a:solidFill>
                <a:latin typeface="Consolas" panose="020B0609020204030204" pitchFamily="49" charset="0"/>
              </a:rPr>
              <a:t>%n</a:t>
            </a:r>
            <a:r>
              <a:rPr lang="en-US" sz="1400" b="1" dirty="0">
                <a:solidFill>
                  <a:srgbClr val="000000"/>
                </a:solidFill>
                <a:latin typeface="Consolas" panose="020B0609020204030204" pitchFamily="49" charset="0"/>
              </a:rPr>
              <a:t>)</a:t>
            </a:r>
            <a:endParaRPr lang="en-US" sz="1400" dirty="0">
              <a:solidFill>
                <a:srgbClr val="000000"/>
              </a:solidFill>
              <a:latin typeface="Consolas" panose="020B0609020204030204" pitchFamily="49" charset="0"/>
            </a:endParaRPr>
          </a:p>
          <a:p>
            <a:r>
              <a:rPr lang="en-US" sz="1400" dirty="0">
                <a:solidFill>
                  <a:srgbClr val="000000"/>
                </a:solidFill>
                <a:latin typeface="Consolas" panose="020B0609020204030204" pitchFamily="49" charset="0"/>
              </a:rPr>
              <a:t>  parallel (</a:t>
            </a:r>
            <a:r>
              <a:rPr lang="en-US" sz="1400" dirty="0">
                <a:solidFill>
                  <a:srgbClr val="001188"/>
                </a:solidFill>
                <a:latin typeface="Consolas" panose="020B0609020204030204" pitchFamily="49" charset="0"/>
              </a:rPr>
              <a:t>%</a:t>
            </a:r>
            <a:r>
              <a:rPr lang="en-US" sz="1400" dirty="0" err="1">
                <a:solidFill>
                  <a:srgbClr val="001188"/>
                </a:solidFill>
                <a:latin typeface="Consolas" panose="020B0609020204030204" pitchFamily="49" charset="0"/>
              </a:rPr>
              <a:t>tid</a:t>
            </a:r>
            <a:r>
              <a:rPr lang="en-US" sz="1400" dirty="0">
                <a:solidFill>
                  <a:srgbClr val="000000"/>
                </a:solidFill>
                <a:latin typeface="Consolas" panose="020B0609020204030204" pitchFamily="49" charset="0"/>
              </a:rPr>
              <a:t>) = (</a:t>
            </a:r>
            <a:r>
              <a:rPr lang="en-US" sz="1400" dirty="0">
                <a:solidFill>
                  <a:srgbClr val="001188"/>
                </a:solidFill>
                <a:latin typeface="Consolas" panose="020B0609020204030204" pitchFamily="49" charset="0"/>
              </a:rPr>
              <a:t>%c0</a:t>
            </a:r>
            <a:r>
              <a:rPr lang="en-US" sz="1400" dirty="0">
                <a:solidFill>
                  <a:srgbClr val="000000"/>
                </a:solidFill>
                <a:latin typeface="Consolas" panose="020B0609020204030204" pitchFamily="49" charset="0"/>
              </a:rPr>
              <a:t>) </a:t>
            </a:r>
            <a:r>
              <a:rPr lang="en-US" sz="1400" dirty="0">
                <a:solidFill>
                  <a:srgbClr val="0000FF"/>
                </a:solidFill>
                <a:latin typeface="Consolas" panose="020B0609020204030204" pitchFamily="49" charset="0"/>
              </a:rPr>
              <a:t>to</a:t>
            </a:r>
            <a:r>
              <a:rPr lang="en-US" sz="1400" dirty="0">
                <a:solidFill>
                  <a:srgbClr val="000000"/>
                </a:solidFill>
                <a:latin typeface="Consolas" panose="020B0609020204030204" pitchFamily="49" charset="0"/>
              </a:rPr>
              <a:t> (</a:t>
            </a:r>
            <a:r>
              <a:rPr lang="en-US" sz="1400" dirty="0">
                <a:solidFill>
                  <a:srgbClr val="001188"/>
                </a:solidFill>
                <a:latin typeface="Consolas" panose="020B0609020204030204" pitchFamily="49" charset="0"/>
              </a:rPr>
              <a:t>%n</a:t>
            </a:r>
            <a:r>
              <a:rPr lang="en-US" sz="1400" dirty="0">
                <a:solidFill>
                  <a:srgbClr val="000000"/>
                </a:solidFill>
                <a:latin typeface="Consolas" panose="020B0609020204030204" pitchFamily="49" charset="0"/>
              </a:rPr>
              <a:t>) step (</a:t>
            </a:r>
            <a:r>
              <a:rPr lang="en-US" sz="1400" dirty="0">
                <a:solidFill>
                  <a:srgbClr val="001188"/>
                </a:solidFill>
                <a:latin typeface="Consolas" panose="020B0609020204030204" pitchFamily="49" charset="0"/>
              </a:rPr>
              <a:t>%c1</a:t>
            </a:r>
            <a:r>
              <a:rPr lang="en-US" sz="1400" dirty="0">
                <a:solidFill>
                  <a:srgbClr val="000000"/>
                </a:solidFill>
                <a:latin typeface="Consolas" panose="020B0609020204030204" pitchFamily="49" charset="0"/>
              </a:rPr>
              <a:t>) {</a:t>
            </a:r>
          </a:p>
          <a:p>
            <a:r>
              <a:rPr lang="en-US" sz="1400" dirty="0">
                <a:solidFill>
                  <a:srgbClr val="001188"/>
                </a:solidFill>
                <a:latin typeface="Consolas" panose="020B0609020204030204" pitchFamily="49" charset="0"/>
              </a:rPr>
              <a:t>    %2</a:t>
            </a:r>
            <a:r>
              <a:rPr lang="en-US" sz="1400" dirty="0">
                <a:solidFill>
                  <a:srgbClr val="000000"/>
                </a:solidFill>
                <a:latin typeface="Consolas" panose="020B0609020204030204" pitchFamily="49" charset="0"/>
              </a:rPr>
              <a:t> = load </a:t>
            </a:r>
            <a:r>
              <a:rPr lang="en-US" sz="1400" dirty="0">
                <a:solidFill>
                  <a:srgbClr val="001188"/>
                </a:solidFill>
                <a:latin typeface="Consolas" panose="020B0609020204030204" pitchFamily="49" charset="0"/>
              </a:rPr>
              <a:t>%in</a:t>
            </a:r>
            <a:r>
              <a:rPr lang="en-US" sz="1400" dirty="0">
                <a:solidFill>
                  <a:srgbClr val="000000"/>
                </a:solidFill>
                <a:latin typeface="Consolas" panose="020B0609020204030204" pitchFamily="49" charset="0"/>
              </a:rPr>
              <a:t>[</a:t>
            </a:r>
            <a:r>
              <a:rPr lang="en-US" sz="1400" dirty="0">
                <a:solidFill>
                  <a:srgbClr val="001188"/>
                </a:solidFill>
                <a:latin typeface="Consolas" panose="020B0609020204030204" pitchFamily="49" charset="0"/>
              </a:rPr>
              <a:t>%</a:t>
            </a:r>
            <a:r>
              <a:rPr lang="en-US" sz="1400" dirty="0" err="1">
                <a:solidFill>
                  <a:srgbClr val="001188"/>
                </a:solidFill>
                <a:latin typeface="Consolas" panose="020B0609020204030204" pitchFamily="49" charset="0"/>
              </a:rPr>
              <a:t>tid</a:t>
            </a:r>
            <a:r>
              <a:rPr lang="en-US" sz="1400" dirty="0">
                <a:solidFill>
                  <a:srgbClr val="000000"/>
                </a:solidFill>
                <a:latin typeface="Consolas" panose="020B0609020204030204" pitchFamily="49" charset="0"/>
              </a:rPr>
              <a:t>] </a:t>
            </a:r>
          </a:p>
          <a:p>
            <a:br>
              <a:rPr lang="en-US" sz="1400" dirty="0">
                <a:solidFill>
                  <a:srgbClr val="000000"/>
                </a:solidFill>
                <a:latin typeface="Consolas" panose="020B0609020204030204" pitchFamily="49" charset="0"/>
              </a:rPr>
            </a:br>
            <a:r>
              <a:rPr lang="en-US" sz="1400" dirty="0">
                <a:solidFill>
                  <a:srgbClr val="000000"/>
                </a:solidFill>
                <a:latin typeface="Consolas" panose="020B0609020204030204" pitchFamily="49" charset="0"/>
              </a:rPr>
              <a:t>    </a:t>
            </a:r>
            <a:r>
              <a:rPr lang="en-US" sz="1400" dirty="0">
                <a:solidFill>
                  <a:srgbClr val="001188"/>
                </a:solidFill>
                <a:latin typeface="Consolas" panose="020B0609020204030204" pitchFamily="49" charset="0"/>
              </a:rPr>
              <a:t>%4</a:t>
            </a:r>
            <a:r>
              <a:rPr lang="en-US" sz="1400" dirty="0">
                <a:solidFill>
                  <a:srgbClr val="000000"/>
                </a:solidFill>
                <a:latin typeface="Consolas" panose="020B0609020204030204" pitchFamily="49" charset="0"/>
              </a:rPr>
              <a:t> = </a:t>
            </a:r>
            <a:r>
              <a:rPr lang="en-US" sz="1400" dirty="0" err="1">
                <a:solidFill>
                  <a:srgbClr val="000000"/>
                </a:solidFill>
                <a:latin typeface="Consolas" panose="020B0609020204030204" pitchFamily="49" charset="0"/>
              </a:rPr>
              <a:t>divsi</a:t>
            </a:r>
            <a:r>
              <a:rPr lang="en-US" sz="1400" dirty="0">
                <a:solidFill>
                  <a:srgbClr val="000000"/>
                </a:solidFill>
                <a:latin typeface="Consolas" panose="020B0609020204030204" pitchFamily="49" charset="0"/>
              </a:rPr>
              <a:t> </a:t>
            </a:r>
            <a:r>
              <a:rPr lang="en-US" sz="1400" dirty="0">
                <a:solidFill>
                  <a:srgbClr val="001188"/>
                </a:solidFill>
                <a:latin typeface="Consolas" panose="020B0609020204030204" pitchFamily="49" charset="0"/>
              </a:rPr>
              <a:t>%2</a:t>
            </a:r>
            <a:r>
              <a:rPr lang="en-US" sz="1400" dirty="0">
                <a:solidFill>
                  <a:srgbClr val="000000"/>
                </a:solidFill>
                <a:latin typeface="Consolas" panose="020B0609020204030204" pitchFamily="49" charset="0"/>
              </a:rPr>
              <a:t>, </a:t>
            </a:r>
            <a:r>
              <a:rPr lang="en-US" sz="1400" dirty="0">
                <a:solidFill>
                  <a:srgbClr val="001188"/>
                </a:solidFill>
                <a:latin typeface="Consolas" panose="020B0609020204030204" pitchFamily="49" charset="0"/>
              </a:rPr>
              <a:t>%sum</a:t>
            </a:r>
            <a:r>
              <a:rPr lang="en-US" sz="1400" dirty="0">
                <a:solidFill>
                  <a:srgbClr val="000000"/>
                </a:solidFill>
                <a:latin typeface="Consolas" panose="020B0609020204030204" pitchFamily="49" charset="0"/>
              </a:rPr>
              <a:t> : </a:t>
            </a:r>
            <a:r>
              <a:rPr lang="en-US" sz="1400" dirty="0">
                <a:solidFill>
                  <a:srgbClr val="008080"/>
                </a:solidFill>
                <a:latin typeface="Consolas" panose="020B0609020204030204" pitchFamily="49" charset="0"/>
              </a:rPr>
              <a:t>i32</a:t>
            </a:r>
            <a:endParaRPr lang="en-US" sz="1400" dirty="0">
              <a:solidFill>
                <a:srgbClr val="000000"/>
              </a:solidFill>
              <a:latin typeface="Consolas" panose="020B0609020204030204" pitchFamily="49" charset="0"/>
            </a:endParaRPr>
          </a:p>
          <a:p>
            <a:r>
              <a:rPr lang="en-US" sz="1400" dirty="0">
                <a:solidFill>
                  <a:srgbClr val="000000"/>
                </a:solidFill>
                <a:latin typeface="Consolas" panose="020B0609020204030204" pitchFamily="49" charset="0"/>
              </a:rPr>
              <a:t>    store </a:t>
            </a:r>
            <a:r>
              <a:rPr lang="en-US" sz="1400" dirty="0">
                <a:solidFill>
                  <a:srgbClr val="001188"/>
                </a:solidFill>
                <a:latin typeface="Consolas" panose="020B0609020204030204" pitchFamily="49" charset="0"/>
              </a:rPr>
              <a:t>%4</a:t>
            </a:r>
            <a:r>
              <a:rPr lang="en-US" sz="1400" dirty="0">
                <a:solidFill>
                  <a:srgbClr val="000000"/>
                </a:solidFill>
                <a:latin typeface="Consolas" panose="020B0609020204030204" pitchFamily="49" charset="0"/>
              </a:rPr>
              <a:t>, </a:t>
            </a:r>
            <a:r>
              <a:rPr lang="en-US" sz="1400" dirty="0">
                <a:solidFill>
                  <a:srgbClr val="001188"/>
                </a:solidFill>
                <a:latin typeface="Consolas" panose="020B0609020204030204" pitchFamily="49" charset="0"/>
              </a:rPr>
              <a:t>%out</a:t>
            </a:r>
            <a:r>
              <a:rPr lang="en-US" sz="1400" dirty="0">
                <a:solidFill>
                  <a:srgbClr val="000000"/>
                </a:solidFill>
                <a:latin typeface="Consolas" panose="020B0609020204030204" pitchFamily="49" charset="0"/>
              </a:rPr>
              <a:t>[</a:t>
            </a:r>
            <a:r>
              <a:rPr lang="en-US" sz="1400" dirty="0">
                <a:solidFill>
                  <a:srgbClr val="001188"/>
                </a:solidFill>
                <a:latin typeface="Consolas" panose="020B0609020204030204" pitchFamily="49" charset="0"/>
              </a:rPr>
              <a:t>%</a:t>
            </a:r>
            <a:r>
              <a:rPr lang="en-US" sz="1400" dirty="0" err="1">
                <a:solidFill>
                  <a:srgbClr val="001188"/>
                </a:solidFill>
                <a:latin typeface="Consolas" panose="020B0609020204030204" pitchFamily="49" charset="0"/>
              </a:rPr>
              <a:t>tid</a:t>
            </a:r>
            <a:r>
              <a:rPr lang="en-US" sz="1400" dirty="0">
                <a:solidFill>
                  <a:srgbClr val="000000"/>
                </a:solidFill>
                <a:latin typeface="Consolas" panose="020B0609020204030204" pitchFamily="49" charset="0"/>
              </a:rPr>
              <a:t>] </a:t>
            </a:r>
          </a:p>
          <a:p>
            <a:r>
              <a:rPr lang="en-US" sz="1400" dirty="0">
                <a:solidFill>
                  <a:srgbClr val="000000"/>
                </a:solidFill>
                <a:latin typeface="Consolas" panose="020B0609020204030204" pitchFamily="49" charset="0"/>
              </a:rPr>
              <a:t>    yield</a:t>
            </a:r>
          </a:p>
          <a:p>
            <a:r>
              <a:rPr lang="en-US" sz="1400" dirty="0">
                <a:solidFill>
                  <a:srgbClr val="000000"/>
                </a:solidFill>
                <a:latin typeface="Consolas" panose="020B0609020204030204" pitchFamily="49" charset="0"/>
              </a:rPr>
              <a:t>  }</a:t>
            </a:r>
          </a:p>
          <a:p>
            <a:r>
              <a:rPr lang="en-US" sz="1400" dirty="0">
                <a:solidFill>
                  <a:srgbClr val="000000"/>
                </a:solidFill>
                <a:latin typeface="Consolas" panose="020B0609020204030204" pitchFamily="49" charset="0"/>
              </a:rPr>
              <a:t>  return</a:t>
            </a:r>
          </a:p>
          <a:p>
            <a:r>
              <a:rPr lang="en-US" sz="1400" dirty="0">
                <a:solidFill>
                  <a:srgbClr val="000000"/>
                </a:solidFill>
                <a:latin typeface="Consolas" panose="020B0609020204030204" pitchFamily="49" charset="0"/>
              </a:rPr>
              <a:t>}</a:t>
            </a:r>
          </a:p>
        </p:txBody>
      </p:sp>
      <p:sp>
        <p:nvSpPr>
          <p:cNvPr id="9" name="Content Placeholder 2">
            <a:extLst>
              <a:ext uri="{FF2B5EF4-FFF2-40B4-BE49-F238E27FC236}">
                <a16:creationId xmlns:a16="http://schemas.microsoft.com/office/drawing/2014/main" id="{1F2F2B97-49AD-2E4E-BAD7-10F2D42C7498}"/>
              </a:ext>
            </a:extLst>
          </p:cNvPr>
          <p:cNvSpPr>
            <a:spLocks noGrp="1"/>
          </p:cNvSpPr>
          <p:nvPr>
            <p:ph idx="1"/>
          </p:nvPr>
        </p:nvSpPr>
        <p:spPr>
          <a:xfrm>
            <a:off x="838200" y="1491570"/>
            <a:ext cx="10941050" cy="1835830"/>
          </a:xfrm>
        </p:spPr>
        <p:txBody>
          <a:bodyPr vert="horz" lIns="91440" tIns="45720" rIns="91440" bIns="45720" rtlCol="0" anchor="t">
            <a:normAutofit/>
          </a:bodyPr>
          <a:lstStyle/>
          <a:p>
            <a:r>
              <a:rPr lang="en-US" dirty="0">
                <a:cs typeface="Calibri"/>
              </a:rPr>
              <a:t>Maintain GPU parallelism in a form understandable to the compiler</a:t>
            </a:r>
          </a:p>
          <a:p>
            <a:r>
              <a:rPr lang="en-US" dirty="0">
                <a:cs typeface="Calibri"/>
              </a:rPr>
              <a:t>Enables optimization between caller and kernel</a:t>
            </a:r>
          </a:p>
          <a:p>
            <a:r>
              <a:rPr lang="en-US" dirty="0">
                <a:cs typeface="Calibri"/>
              </a:rPr>
              <a:t>Enable parallelism-specific optimization</a:t>
            </a:r>
          </a:p>
        </p:txBody>
      </p:sp>
      <p:sp>
        <p:nvSpPr>
          <p:cNvPr id="14" name="TextBox 13">
            <a:extLst>
              <a:ext uri="{FF2B5EF4-FFF2-40B4-BE49-F238E27FC236}">
                <a16:creationId xmlns:a16="http://schemas.microsoft.com/office/drawing/2014/main" id="{77B90A1E-8620-7721-795A-700C2D67F2C0}"/>
              </a:ext>
            </a:extLst>
          </p:cNvPr>
          <p:cNvSpPr txBox="1"/>
          <p:nvPr/>
        </p:nvSpPr>
        <p:spPr>
          <a:xfrm>
            <a:off x="203197" y="3438182"/>
            <a:ext cx="5467353" cy="2031325"/>
          </a:xfrm>
          <a:prstGeom prst="rect">
            <a:avLst/>
          </a:pr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rgbClr val="0000FF"/>
                </a:solidFill>
                <a:latin typeface="Consolas" panose="020B0609020204030204" pitchFamily="49" charset="0"/>
              </a:rPr>
              <a:t>__global__</a:t>
            </a:r>
            <a:r>
              <a:rPr lang="en-US" sz="1400" dirty="0">
                <a:solidFill>
                  <a:srgbClr val="000000"/>
                </a:solidFill>
                <a:latin typeface="Consolas" panose="020B0609020204030204" pitchFamily="49" charset="0"/>
              </a:rPr>
              <a:t> </a:t>
            </a:r>
            <a:r>
              <a:rPr lang="en-US" sz="1400" dirty="0">
                <a:solidFill>
                  <a:srgbClr val="0000FF"/>
                </a:solidFill>
                <a:latin typeface="Consolas" panose="020B0609020204030204" pitchFamily="49" charset="0"/>
              </a:rPr>
              <a:t>void</a:t>
            </a:r>
            <a:r>
              <a:rPr lang="en-US" sz="1400" dirty="0">
                <a:solidFill>
                  <a:srgbClr val="000000"/>
                </a:solidFill>
                <a:latin typeface="Consolas" panose="020B0609020204030204" pitchFamily="49" charset="0"/>
              </a:rPr>
              <a:t> normalize(</a:t>
            </a:r>
            <a:r>
              <a:rPr lang="en-US" sz="1400" dirty="0">
                <a:solidFill>
                  <a:srgbClr val="0000FF"/>
                </a:solidFill>
                <a:latin typeface="Consolas" panose="020B0609020204030204" pitchFamily="49" charset="0"/>
              </a:rPr>
              <a:t>int</a:t>
            </a:r>
            <a:r>
              <a:rPr lang="en-US" sz="1400" dirty="0">
                <a:solidFill>
                  <a:srgbClr val="000000"/>
                </a:solidFill>
                <a:latin typeface="Consolas" panose="020B0609020204030204" pitchFamily="49" charset="0"/>
              </a:rPr>
              <a:t> *out, </a:t>
            </a:r>
            <a:r>
              <a:rPr lang="en-US" sz="1400" dirty="0">
                <a:solidFill>
                  <a:srgbClr val="0000FF"/>
                </a:solidFill>
                <a:latin typeface="Consolas" panose="020B0609020204030204" pitchFamily="49" charset="0"/>
              </a:rPr>
              <a:t>int </a:t>
            </a:r>
            <a:r>
              <a:rPr lang="en-US" sz="1400" dirty="0">
                <a:solidFill>
                  <a:srgbClr val="000000"/>
                </a:solidFill>
                <a:latin typeface="Consolas" panose="020B0609020204030204" pitchFamily="49" charset="0"/>
              </a:rPr>
              <a:t>*in, </a:t>
            </a:r>
            <a:r>
              <a:rPr lang="en-US" sz="1400" dirty="0">
                <a:solidFill>
                  <a:srgbClr val="0000FF"/>
                </a:solidFill>
                <a:latin typeface="Consolas" panose="020B0609020204030204" pitchFamily="49" charset="0"/>
              </a:rPr>
              <a:t>int</a:t>
            </a:r>
            <a:r>
              <a:rPr lang="en-US" sz="1400" dirty="0">
                <a:solidFill>
                  <a:srgbClr val="000000"/>
                </a:solidFill>
                <a:latin typeface="Consolas" panose="020B0609020204030204" pitchFamily="49" charset="0"/>
              </a:rPr>
              <a:t> n) {</a:t>
            </a:r>
          </a:p>
          <a:p>
            <a:r>
              <a:rPr lang="en-US" sz="1400" dirty="0">
                <a:solidFill>
                  <a:srgbClr val="0000FF"/>
                </a:solidFill>
                <a:latin typeface="Consolas" panose="020B0609020204030204" pitchFamily="49" charset="0"/>
              </a:rPr>
              <a:t>  int</a:t>
            </a:r>
            <a:r>
              <a:rPr lang="en-US" sz="1400" dirty="0">
                <a:solidFill>
                  <a:srgbClr val="000000"/>
                </a:solidFill>
                <a:latin typeface="Consolas" panose="020B0609020204030204" pitchFamily="49" charset="0"/>
              </a:rPr>
              <a:t> </a:t>
            </a:r>
            <a:r>
              <a:rPr lang="en-US" sz="1400" dirty="0" err="1">
                <a:solidFill>
                  <a:srgbClr val="000000"/>
                </a:solidFill>
                <a:latin typeface="Consolas" panose="020B0609020204030204" pitchFamily="49" charset="0"/>
              </a:rPr>
              <a:t>tid</a:t>
            </a:r>
            <a:r>
              <a:rPr lang="en-US" sz="1400" dirty="0">
                <a:solidFill>
                  <a:srgbClr val="000000"/>
                </a:solidFill>
                <a:latin typeface="Consolas" panose="020B0609020204030204" pitchFamily="49" charset="0"/>
              </a:rPr>
              <a:t> = </a:t>
            </a:r>
            <a:r>
              <a:rPr lang="en-US" sz="1400" dirty="0" err="1">
                <a:solidFill>
                  <a:srgbClr val="000000"/>
                </a:solidFill>
                <a:latin typeface="Consolas" panose="020B0609020204030204" pitchFamily="49" charset="0"/>
              </a:rPr>
              <a:t>blockIdx.x</a:t>
            </a:r>
            <a:r>
              <a:rPr lang="en-US" sz="1400" dirty="0">
                <a:solidFill>
                  <a:srgbClr val="000000"/>
                </a:solidFill>
                <a:latin typeface="Consolas" panose="020B0609020204030204" pitchFamily="49" charset="0"/>
              </a:rPr>
              <a:t>;</a:t>
            </a:r>
          </a:p>
          <a:p>
            <a:r>
              <a:rPr lang="en-US" sz="1400" dirty="0">
                <a:solidFill>
                  <a:srgbClr val="0000FF"/>
                </a:solidFill>
                <a:latin typeface="Consolas" panose="020B0609020204030204" pitchFamily="49" charset="0"/>
              </a:rPr>
              <a:t>  if</a:t>
            </a:r>
            <a:r>
              <a:rPr lang="en-US" sz="1400" dirty="0">
                <a:solidFill>
                  <a:srgbClr val="000000"/>
                </a:solidFill>
                <a:latin typeface="Consolas" panose="020B0609020204030204" pitchFamily="49" charset="0"/>
              </a:rPr>
              <a:t> (</a:t>
            </a:r>
            <a:r>
              <a:rPr lang="en-US" sz="1400" dirty="0" err="1">
                <a:solidFill>
                  <a:srgbClr val="000000"/>
                </a:solidFill>
                <a:latin typeface="Consolas" panose="020B0609020204030204" pitchFamily="49" charset="0"/>
              </a:rPr>
              <a:t>tid</a:t>
            </a:r>
            <a:r>
              <a:rPr lang="en-US" sz="1400" dirty="0">
                <a:solidFill>
                  <a:srgbClr val="000000"/>
                </a:solidFill>
                <a:latin typeface="Consolas" panose="020B0609020204030204" pitchFamily="49" charset="0"/>
              </a:rPr>
              <a:t> &lt; n)</a:t>
            </a:r>
          </a:p>
          <a:p>
            <a:r>
              <a:rPr lang="en-US" sz="1400" dirty="0">
                <a:solidFill>
                  <a:srgbClr val="000000"/>
                </a:solidFill>
                <a:latin typeface="Consolas" panose="020B0609020204030204" pitchFamily="49" charset="0"/>
              </a:rPr>
              <a:t>    out[</a:t>
            </a:r>
            <a:r>
              <a:rPr lang="en-US" sz="1400" dirty="0" err="1">
                <a:solidFill>
                  <a:srgbClr val="000000"/>
                </a:solidFill>
                <a:latin typeface="Consolas" panose="020B0609020204030204" pitchFamily="49" charset="0"/>
              </a:rPr>
              <a:t>tid</a:t>
            </a:r>
            <a:r>
              <a:rPr lang="en-US" sz="1400" dirty="0">
                <a:solidFill>
                  <a:srgbClr val="000000"/>
                </a:solidFill>
                <a:latin typeface="Consolas" panose="020B0609020204030204" pitchFamily="49" charset="0"/>
              </a:rPr>
              <a:t>] = in[</a:t>
            </a:r>
            <a:r>
              <a:rPr lang="en-US" sz="1400" dirty="0" err="1">
                <a:solidFill>
                  <a:srgbClr val="000000"/>
                </a:solidFill>
                <a:latin typeface="Consolas" panose="020B0609020204030204" pitchFamily="49" charset="0"/>
              </a:rPr>
              <a:t>tid</a:t>
            </a:r>
            <a:r>
              <a:rPr lang="en-US" sz="1400" dirty="0">
                <a:solidFill>
                  <a:srgbClr val="000000"/>
                </a:solidFill>
                <a:latin typeface="Consolas" panose="020B0609020204030204" pitchFamily="49" charset="0"/>
              </a:rPr>
              <a:t>] / sum(in, n);</a:t>
            </a:r>
          </a:p>
          <a:p>
            <a:r>
              <a:rPr lang="en-US" sz="1400" dirty="0">
                <a:solidFill>
                  <a:srgbClr val="000000"/>
                </a:solidFill>
                <a:latin typeface="Consolas" panose="020B0609020204030204" pitchFamily="49" charset="0"/>
              </a:rPr>
              <a:t>}</a:t>
            </a:r>
          </a:p>
          <a:p>
            <a:br>
              <a:rPr lang="en-US" sz="1400" dirty="0">
                <a:solidFill>
                  <a:srgbClr val="000000"/>
                </a:solidFill>
                <a:latin typeface="Consolas" panose="020B0609020204030204" pitchFamily="49" charset="0"/>
              </a:rPr>
            </a:br>
            <a:r>
              <a:rPr lang="en-US" sz="1400" dirty="0">
                <a:solidFill>
                  <a:srgbClr val="0000FF"/>
                </a:solidFill>
                <a:latin typeface="Consolas" panose="020B0609020204030204" pitchFamily="49" charset="0"/>
              </a:rPr>
              <a:t>void</a:t>
            </a:r>
            <a:r>
              <a:rPr lang="en-US" sz="1400" dirty="0">
                <a:solidFill>
                  <a:srgbClr val="000000"/>
                </a:solidFill>
                <a:latin typeface="Consolas" panose="020B0609020204030204" pitchFamily="49" charset="0"/>
              </a:rPr>
              <a:t> launch(</a:t>
            </a:r>
            <a:r>
              <a:rPr lang="en-US" sz="1400" dirty="0">
                <a:solidFill>
                  <a:srgbClr val="0000FF"/>
                </a:solidFill>
                <a:latin typeface="Consolas" panose="020B0609020204030204" pitchFamily="49" charset="0"/>
              </a:rPr>
              <a:t>int</a:t>
            </a:r>
            <a:r>
              <a:rPr lang="en-US" sz="1400" dirty="0">
                <a:solidFill>
                  <a:srgbClr val="000000"/>
                </a:solidFill>
                <a:latin typeface="Consolas" panose="020B0609020204030204" pitchFamily="49" charset="0"/>
              </a:rPr>
              <a:t> *out, </a:t>
            </a:r>
            <a:r>
              <a:rPr lang="en-US" sz="1400" dirty="0">
                <a:solidFill>
                  <a:srgbClr val="0000FF"/>
                </a:solidFill>
                <a:latin typeface="Consolas" panose="020B0609020204030204" pitchFamily="49" charset="0"/>
              </a:rPr>
              <a:t>int</a:t>
            </a:r>
            <a:r>
              <a:rPr lang="en-US" sz="1400" dirty="0">
                <a:solidFill>
                  <a:srgbClr val="000000"/>
                </a:solidFill>
                <a:latin typeface="Consolas" panose="020B0609020204030204" pitchFamily="49" charset="0"/>
              </a:rPr>
              <a:t>* in, </a:t>
            </a:r>
            <a:r>
              <a:rPr lang="en-US" sz="1400" dirty="0">
                <a:solidFill>
                  <a:srgbClr val="0000FF"/>
                </a:solidFill>
                <a:latin typeface="Consolas" panose="020B0609020204030204" pitchFamily="49" charset="0"/>
              </a:rPr>
              <a:t>int</a:t>
            </a:r>
            <a:r>
              <a:rPr lang="en-US" sz="1400" dirty="0">
                <a:solidFill>
                  <a:srgbClr val="000000"/>
                </a:solidFill>
                <a:latin typeface="Consolas" panose="020B0609020204030204" pitchFamily="49" charset="0"/>
              </a:rPr>
              <a:t> n) {</a:t>
            </a:r>
          </a:p>
          <a:p>
            <a:r>
              <a:rPr lang="en-US" sz="1400" dirty="0">
                <a:solidFill>
                  <a:srgbClr val="000000"/>
                </a:solidFill>
                <a:latin typeface="Consolas" panose="020B0609020204030204" pitchFamily="49" charset="0"/>
              </a:rPr>
              <a:t>  normalize&lt;&lt;&lt;n&gt;&gt;&gt;(</a:t>
            </a:r>
            <a:r>
              <a:rPr lang="en-US" sz="1400" dirty="0" err="1">
                <a:solidFill>
                  <a:srgbClr val="000000"/>
                </a:solidFill>
                <a:latin typeface="Consolas" panose="020B0609020204030204" pitchFamily="49" charset="0"/>
              </a:rPr>
              <a:t>d_out</a:t>
            </a:r>
            <a:r>
              <a:rPr lang="en-US" sz="1400" dirty="0">
                <a:solidFill>
                  <a:srgbClr val="000000"/>
                </a:solidFill>
                <a:latin typeface="Consolas" panose="020B0609020204030204" pitchFamily="49" charset="0"/>
              </a:rPr>
              <a:t>, </a:t>
            </a:r>
            <a:r>
              <a:rPr lang="en-US" sz="1400" dirty="0" err="1">
                <a:solidFill>
                  <a:srgbClr val="000000"/>
                </a:solidFill>
                <a:latin typeface="Consolas" panose="020B0609020204030204" pitchFamily="49" charset="0"/>
              </a:rPr>
              <a:t>d_in</a:t>
            </a:r>
            <a:r>
              <a:rPr lang="en-US" sz="1400" dirty="0">
                <a:solidFill>
                  <a:srgbClr val="000000"/>
                </a:solidFill>
                <a:latin typeface="Consolas" panose="020B0609020204030204" pitchFamily="49" charset="0"/>
              </a:rPr>
              <a:t>, n);</a:t>
            </a:r>
          </a:p>
          <a:p>
            <a:r>
              <a:rPr lang="en-US" sz="1400" dirty="0">
                <a:solidFill>
                  <a:srgbClr val="000000"/>
                </a:solidFill>
                <a:latin typeface="Consolas" panose="020B0609020204030204" pitchFamily="49" charset="0"/>
              </a:rPr>
              <a:t>}</a:t>
            </a:r>
          </a:p>
        </p:txBody>
      </p:sp>
      <p:cxnSp>
        <p:nvCxnSpPr>
          <p:cNvPr id="16" name="Curved Connector 15">
            <a:extLst>
              <a:ext uri="{FF2B5EF4-FFF2-40B4-BE49-F238E27FC236}">
                <a16:creationId xmlns:a16="http://schemas.microsoft.com/office/drawing/2014/main" id="{2E8CA5D4-01F2-6798-D179-6002CD8902F9}"/>
              </a:ext>
            </a:extLst>
          </p:cNvPr>
          <p:cNvCxnSpPr>
            <a:cxnSpLocks/>
          </p:cNvCxnSpPr>
          <p:nvPr/>
        </p:nvCxnSpPr>
        <p:spPr>
          <a:xfrm rot="10800000">
            <a:off x="9982200" y="4441146"/>
            <a:ext cx="774700" cy="664254"/>
          </a:xfrm>
          <a:prstGeom prst="curvedConnector3">
            <a:avLst>
              <a:gd name="adj1" fmla="val -105738"/>
            </a:avLst>
          </a:prstGeom>
          <a:ln w="476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1B935456-7402-2471-6DD5-EE14D4AA595D}"/>
              </a:ext>
            </a:extLst>
          </p:cNvPr>
          <p:cNvCxnSpPr>
            <a:cxnSpLocks/>
          </p:cNvCxnSpPr>
          <p:nvPr/>
        </p:nvCxnSpPr>
        <p:spPr>
          <a:xfrm>
            <a:off x="5718175" y="4482952"/>
            <a:ext cx="755650" cy="0"/>
          </a:xfrm>
          <a:prstGeom prst="line">
            <a:avLst/>
          </a:prstGeom>
          <a:ln w="44450">
            <a:tailEnd type="triangle" w="lg" len="med"/>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7067768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02CFE9-8810-4755-942A-DFD7E33E0871}"/>
              </a:ext>
            </a:extLst>
          </p:cNvPr>
          <p:cNvSpPr>
            <a:spLocks noGrp="1"/>
          </p:cNvSpPr>
          <p:nvPr>
            <p:ph type="title"/>
          </p:nvPr>
        </p:nvSpPr>
        <p:spPr/>
        <p:txBody>
          <a:bodyPr/>
          <a:lstStyle/>
          <a:p>
            <a:r>
              <a:rPr lang="en-US" dirty="0">
                <a:cs typeface="Calibri Light"/>
              </a:rPr>
              <a:t>Synchronization via Memory</a:t>
            </a:r>
            <a:endParaRPr lang="en-US" dirty="0"/>
          </a:p>
        </p:txBody>
      </p:sp>
      <p:sp>
        <p:nvSpPr>
          <p:cNvPr id="4" name="Slide Number Placeholder 3">
            <a:extLst>
              <a:ext uri="{FF2B5EF4-FFF2-40B4-BE49-F238E27FC236}">
                <a16:creationId xmlns:a16="http://schemas.microsoft.com/office/drawing/2014/main" id="{0CF6E0F4-CF88-4F6C-AC51-F7B879FECC04}"/>
              </a:ext>
            </a:extLst>
          </p:cNvPr>
          <p:cNvSpPr>
            <a:spLocks noGrp="1"/>
          </p:cNvSpPr>
          <p:nvPr>
            <p:ph type="sldNum" sz="quarter" idx="12"/>
          </p:nvPr>
        </p:nvSpPr>
        <p:spPr/>
        <p:txBody>
          <a:bodyPr/>
          <a:lstStyle/>
          <a:p>
            <a:fld id="{330EA680-D336-4FF7-8B7A-9848BB0A1C32}" type="slidenum">
              <a:rPr lang="en-US" smtClean="0"/>
              <a:t>21</a:t>
            </a:fld>
            <a:endParaRPr lang="en-US"/>
          </a:p>
        </p:txBody>
      </p:sp>
      <p:sp>
        <p:nvSpPr>
          <p:cNvPr id="9" name="Content Placeholder 2">
            <a:extLst>
              <a:ext uri="{FF2B5EF4-FFF2-40B4-BE49-F238E27FC236}">
                <a16:creationId xmlns:a16="http://schemas.microsoft.com/office/drawing/2014/main" id="{1F2F2B97-49AD-2E4E-BAD7-10F2D42C7498}"/>
              </a:ext>
            </a:extLst>
          </p:cNvPr>
          <p:cNvSpPr>
            <a:spLocks noGrp="1"/>
          </p:cNvSpPr>
          <p:nvPr>
            <p:ph idx="1"/>
          </p:nvPr>
        </p:nvSpPr>
        <p:spPr>
          <a:xfrm>
            <a:off x="838200" y="1825624"/>
            <a:ext cx="7168978" cy="4530725"/>
          </a:xfrm>
        </p:spPr>
        <p:txBody>
          <a:bodyPr vert="horz" lIns="91440" tIns="45720" rIns="91440" bIns="45720" rtlCol="0" anchor="t">
            <a:noAutofit/>
          </a:bodyPr>
          <a:lstStyle/>
          <a:p>
            <a:r>
              <a:rPr lang="en-US" dirty="0"/>
              <a:t>Synchronization (</a:t>
            </a:r>
            <a:r>
              <a:rPr lang="en-US" dirty="0" err="1">
                <a:solidFill>
                  <a:srgbClr val="7030A0"/>
                </a:solidFill>
              </a:rPr>
              <a:t>sync_threads</a:t>
            </a:r>
            <a:r>
              <a:rPr lang="en-US" dirty="0"/>
              <a:t>) ensures all threads within a block finish executing </a:t>
            </a:r>
            <a:r>
              <a:rPr lang="en-US" dirty="0" err="1">
                <a:solidFill>
                  <a:srgbClr val="0070C0"/>
                </a:solidFill>
              </a:rPr>
              <a:t>codeA</a:t>
            </a:r>
            <a:r>
              <a:rPr lang="en-US" dirty="0"/>
              <a:t> before executing </a:t>
            </a:r>
            <a:r>
              <a:rPr lang="en-US" dirty="0" err="1">
                <a:solidFill>
                  <a:srgbClr val="0070C0"/>
                </a:solidFill>
              </a:rPr>
              <a:t>codeB</a:t>
            </a:r>
            <a:endParaRPr lang="en-US" dirty="0">
              <a:solidFill>
                <a:srgbClr val="0070C0"/>
              </a:solidFill>
            </a:endParaRPr>
          </a:p>
          <a:p>
            <a:r>
              <a:rPr lang="en-US" dirty="0"/>
              <a:t>The desired synchronization behavior can be reproduced by defining </a:t>
            </a:r>
            <a:r>
              <a:rPr lang="en-US" dirty="0" err="1">
                <a:solidFill>
                  <a:srgbClr val="7030A0"/>
                </a:solidFill>
              </a:rPr>
              <a:t>sync_threads</a:t>
            </a:r>
            <a:r>
              <a:rPr lang="en-US" dirty="0"/>
              <a:t> to have the union of the memory semantics of the code before and after the sync. </a:t>
            </a:r>
          </a:p>
          <a:p>
            <a:r>
              <a:rPr lang="en-US" dirty="0"/>
              <a:t>This prevents code motion of instructions which require the synchronization for correctness, but permits other code motion (e.g. index computation).</a:t>
            </a:r>
          </a:p>
        </p:txBody>
      </p:sp>
      <p:cxnSp>
        <p:nvCxnSpPr>
          <p:cNvPr id="14" name="Straight Arrow Connector 13">
            <a:extLst>
              <a:ext uri="{FF2B5EF4-FFF2-40B4-BE49-F238E27FC236}">
                <a16:creationId xmlns:a16="http://schemas.microsoft.com/office/drawing/2014/main" id="{321718DD-383E-214B-9D9E-6099FFD213DF}"/>
              </a:ext>
            </a:extLst>
          </p:cNvPr>
          <p:cNvCxnSpPr/>
          <p:nvPr/>
        </p:nvCxnSpPr>
        <p:spPr>
          <a:xfrm>
            <a:off x="5020310" y="6858000"/>
            <a:ext cx="914400" cy="9144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40919420-FA11-D74F-B94E-140B8047A72A}"/>
              </a:ext>
            </a:extLst>
          </p:cNvPr>
          <p:cNvSpPr txBox="1"/>
          <p:nvPr/>
        </p:nvSpPr>
        <p:spPr>
          <a:xfrm>
            <a:off x="8227540" y="1495871"/>
            <a:ext cx="3509320" cy="2062103"/>
          </a:xfrm>
          <a:prstGeom prst="rect">
            <a:avLst/>
          </a:pr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aseline="-25000" dirty="0" err="1">
                <a:solidFill>
                  <a:srgbClr val="0070C0"/>
                </a:solidFill>
                <a:latin typeface="Consolas"/>
                <a:ea typeface="+mn-lt"/>
                <a:cs typeface="Courier New"/>
              </a:rPr>
              <a:t>codeA</a:t>
            </a:r>
            <a:r>
              <a:rPr lang="en-US" sz="3200" baseline="-25000" dirty="0">
                <a:solidFill>
                  <a:srgbClr val="000000"/>
                </a:solidFill>
                <a:latin typeface="Consolas"/>
                <a:ea typeface="+mn-lt"/>
                <a:cs typeface="Courier New"/>
              </a:rPr>
              <a:t>(fib(</a:t>
            </a:r>
            <a:r>
              <a:rPr lang="en-US" sz="3200" baseline="-25000" dirty="0" err="1">
                <a:solidFill>
                  <a:srgbClr val="000000"/>
                </a:solidFill>
                <a:latin typeface="Consolas"/>
                <a:ea typeface="+mn-lt"/>
                <a:cs typeface="Courier New"/>
              </a:rPr>
              <a:t>idx</a:t>
            </a:r>
            <a:r>
              <a:rPr lang="en-US" sz="3200" baseline="-25000" dirty="0">
                <a:solidFill>
                  <a:srgbClr val="000000"/>
                </a:solidFill>
                <a:latin typeface="Consolas"/>
                <a:ea typeface="+mn-lt"/>
                <a:cs typeface="Courier New"/>
              </a:rPr>
              <a:t>));</a:t>
            </a:r>
          </a:p>
          <a:p>
            <a:br>
              <a:rPr lang="en-US" sz="3200" baseline="-25000" dirty="0">
                <a:solidFill>
                  <a:srgbClr val="000000"/>
                </a:solidFill>
                <a:latin typeface="Consolas"/>
                <a:ea typeface="+mn-lt"/>
                <a:cs typeface="Courier New"/>
              </a:rPr>
            </a:br>
            <a:r>
              <a:rPr lang="en-US" sz="3200" baseline="-25000" dirty="0" err="1">
                <a:solidFill>
                  <a:srgbClr val="7030A0"/>
                </a:solidFill>
                <a:latin typeface="Consolas"/>
                <a:ea typeface="+mn-lt"/>
                <a:cs typeface="Courier New"/>
              </a:rPr>
              <a:t>sync_threads</a:t>
            </a:r>
            <a:r>
              <a:rPr lang="en-US" sz="3200" baseline="-25000" dirty="0">
                <a:solidFill>
                  <a:srgbClr val="000000"/>
                </a:solidFill>
                <a:latin typeface="Consolas"/>
                <a:ea typeface="+mn-lt"/>
                <a:cs typeface="Courier New"/>
              </a:rPr>
              <a:t>;</a:t>
            </a:r>
          </a:p>
          <a:p>
            <a:br>
              <a:rPr lang="en-US" sz="3200" baseline="-25000" dirty="0">
                <a:solidFill>
                  <a:srgbClr val="000000"/>
                </a:solidFill>
                <a:latin typeface="Consolas"/>
                <a:ea typeface="+mn-lt"/>
                <a:cs typeface="Courier New"/>
              </a:rPr>
            </a:br>
            <a:r>
              <a:rPr lang="en-US" sz="3200" baseline="-25000" dirty="0" err="1">
                <a:solidFill>
                  <a:srgbClr val="0070C0"/>
                </a:solidFill>
                <a:latin typeface="Consolas"/>
                <a:ea typeface="+mn-lt"/>
                <a:cs typeface="Courier New"/>
              </a:rPr>
              <a:t>codeB</a:t>
            </a:r>
            <a:r>
              <a:rPr lang="en-US" sz="3200" baseline="-25000" dirty="0">
                <a:solidFill>
                  <a:srgbClr val="000000"/>
                </a:solidFill>
                <a:latin typeface="Consolas"/>
                <a:ea typeface="+mn-lt"/>
                <a:cs typeface="Courier New"/>
              </a:rPr>
              <a:t>(fib(</a:t>
            </a:r>
            <a:r>
              <a:rPr lang="en-US" sz="3200" baseline="-25000" dirty="0" err="1">
                <a:solidFill>
                  <a:srgbClr val="000000"/>
                </a:solidFill>
                <a:latin typeface="Consolas"/>
                <a:ea typeface="+mn-lt"/>
                <a:cs typeface="Courier New"/>
              </a:rPr>
              <a:t>idx</a:t>
            </a:r>
            <a:r>
              <a:rPr lang="en-US" sz="3200" baseline="-25000" dirty="0">
                <a:solidFill>
                  <a:srgbClr val="000000"/>
                </a:solidFill>
                <a:latin typeface="Consolas"/>
                <a:ea typeface="+mn-lt"/>
                <a:cs typeface="Courier New"/>
              </a:rPr>
              <a:t>));</a:t>
            </a:r>
          </a:p>
          <a:p>
            <a:endParaRPr lang="en-US" sz="3200" baseline="-25000" dirty="0">
              <a:solidFill>
                <a:srgbClr val="000000"/>
              </a:solidFill>
              <a:latin typeface="Consolas"/>
              <a:ea typeface="+mn-lt"/>
              <a:cs typeface="Courier New"/>
            </a:endParaRPr>
          </a:p>
        </p:txBody>
      </p:sp>
      <p:sp>
        <p:nvSpPr>
          <p:cNvPr id="7" name="TextBox 6">
            <a:extLst>
              <a:ext uri="{FF2B5EF4-FFF2-40B4-BE49-F238E27FC236}">
                <a16:creationId xmlns:a16="http://schemas.microsoft.com/office/drawing/2014/main" id="{2F7CBA24-A66F-0041-A4CB-47C4C79BEE3B}"/>
              </a:ext>
            </a:extLst>
          </p:cNvPr>
          <p:cNvSpPr txBox="1"/>
          <p:nvPr/>
        </p:nvSpPr>
        <p:spPr>
          <a:xfrm>
            <a:off x="8227540" y="4331077"/>
            <a:ext cx="3509320" cy="2390398"/>
          </a:xfrm>
          <a:prstGeom prst="rect">
            <a:avLst/>
          </a:pr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aseline="-25000" dirty="0">
                <a:solidFill>
                  <a:srgbClr val="000000"/>
                </a:solidFill>
                <a:latin typeface="Consolas"/>
                <a:ea typeface="+mn-lt"/>
                <a:cs typeface="Courier New"/>
              </a:rPr>
              <a:t>off = fib(</a:t>
            </a:r>
            <a:r>
              <a:rPr lang="en-US" sz="3200" baseline="-25000" dirty="0" err="1">
                <a:solidFill>
                  <a:srgbClr val="000000"/>
                </a:solidFill>
                <a:latin typeface="Consolas"/>
                <a:ea typeface="+mn-lt"/>
                <a:cs typeface="Courier New"/>
              </a:rPr>
              <a:t>idx</a:t>
            </a:r>
            <a:r>
              <a:rPr lang="en-US" sz="3200" baseline="-25000" dirty="0">
                <a:solidFill>
                  <a:srgbClr val="000000"/>
                </a:solidFill>
                <a:latin typeface="Consolas"/>
                <a:ea typeface="+mn-lt"/>
                <a:cs typeface="Courier New"/>
              </a:rPr>
              <a:t>);</a:t>
            </a:r>
            <a:endParaRPr lang="en-US" sz="3200" baseline="-25000" dirty="0">
              <a:solidFill>
                <a:srgbClr val="0070C0"/>
              </a:solidFill>
              <a:latin typeface="Consolas"/>
              <a:ea typeface="+mn-lt"/>
              <a:cs typeface="Courier New"/>
            </a:endParaRPr>
          </a:p>
          <a:p>
            <a:r>
              <a:rPr lang="en-US" sz="3200" baseline="-25000" dirty="0" err="1">
                <a:solidFill>
                  <a:srgbClr val="0070C0"/>
                </a:solidFill>
                <a:latin typeface="Consolas"/>
                <a:ea typeface="+mn-lt"/>
                <a:cs typeface="Courier New"/>
              </a:rPr>
              <a:t>codeA</a:t>
            </a:r>
            <a:r>
              <a:rPr lang="en-US" sz="3200" baseline="-25000" dirty="0">
                <a:solidFill>
                  <a:srgbClr val="000000"/>
                </a:solidFill>
                <a:latin typeface="Consolas"/>
                <a:ea typeface="+mn-lt"/>
                <a:cs typeface="Courier New"/>
              </a:rPr>
              <a:t>(off);</a:t>
            </a:r>
          </a:p>
          <a:p>
            <a:br>
              <a:rPr lang="en-US" sz="3200" baseline="-25000" dirty="0">
                <a:solidFill>
                  <a:srgbClr val="000000"/>
                </a:solidFill>
                <a:latin typeface="Consolas"/>
                <a:ea typeface="+mn-lt"/>
                <a:cs typeface="Courier New"/>
              </a:rPr>
            </a:br>
            <a:r>
              <a:rPr lang="en-US" sz="3200" baseline="-25000" dirty="0" err="1">
                <a:solidFill>
                  <a:srgbClr val="7030A0"/>
                </a:solidFill>
                <a:latin typeface="Consolas"/>
                <a:ea typeface="+mn-lt"/>
                <a:cs typeface="Courier New"/>
              </a:rPr>
              <a:t>sync_threads</a:t>
            </a:r>
            <a:r>
              <a:rPr lang="en-US" sz="3200" baseline="-25000" dirty="0">
                <a:solidFill>
                  <a:srgbClr val="000000"/>
                </a:solidFill>
                <a:latin typeface="Consolas"/>
                <a:ea typeface="+mn-lt"/>
                <a:cs typeface="Courier New"/>
              </a:rPr>
              <a:t>;</a:t>
            </a:r>
          </a:p>
          <a:p>
            <a:br>
              <a:rPr lang="en-US" sz="3200" baseline="-25000" dirty="0">
                <a:solidFill>
                  <a:srgbClr val="000000"/>
                </a:solidFill>
                <a:latin typeface="Consolas"/>
                <a:ea typeface="+mn-lt"/>
                <a:cs typeface="Courier New"/>
              </a:rPr>
            </a:br>
            <a:r>
              <a:rPr lang="en-US" sz="3200" baseline="-25000" dirty="0" err="1">
                <a:solidFill>
                  <a:srgbClr val="0070C0"/>
                </a:solidFill>
                <a:latin typeface="Consolas"/>
                <a:ea typeface="+mn-lt"/>
                <a:cs typeface="Courier New"/>
              </a:rPr>
              <a:t>codeB</a:t>
            </a:r>
            <a:r>
              <a:rPr lang="en-US" sz="3200" baseline="-25000" dirty="0">
                <a:solidFill>
                  <a:srgbClr val="000000"/>
                </a:solidFill>
                <a:latin typeface="Consolas"/>
                <a:ea typeface="+mn-lt"/>
                <a:cs typeface="Courier New"/>
              </a:rPr>
              <a:t>(off);</a:t>
            </a:r>
          </a:p>
          <a:p>
            <a:endParaRPr lang="en-US" sz="3200" baseline="-25000" dirty="0">
              <a:solidFill>
                <a:srgbClr val="000000"/>
              </a:solidFill>
              <a:latin typeface="Consolas"/>
              <a:ea typeface="+mn-lt"/>
              <a:cs typeface="Courier New"/>
            </a:endParaRPr>
          </a:p>
        </p:txBody>
      </p:sp>
      <p:cxnSp>
        <p:nvCxnSpPr>
          <p:cNvPr id="5" name="Straight Connector 4">
            <a:extLst>
              <a:ext uri="{FF2B5EF4-FFF2-40B4-BE49-F238E27FC236}">
                <a16:creationId xmlns:a16="http://schemas.microsoft.com/office/drawing/2014/main" id="{4A70F9A5-9FB4-1742-B644-2492C800DE91}"/>
              </a:ext>
            </a:extLst>
          </p:cNvPr>
          <p:cNvCxnSpPr>
            <a:stCxn id="15" idx="2"/>
            <a:endCxn id="7" idx="0"/>
          </p:cNvCxnSpPr>
          <p:nvPr/>
        </p:nvCxnSpPr>
        <p:spPr>
          <a:xfrm>
            <a:off x="9982200" y="3557974"/>
            <a:ext cx="0" cy="773103"/>
          </a:xfrm>
          <a:prstGeom prst="line">
            <a:avLst/>
          </a:prstGeom>
          <a:ln w="60325">
            <a:headEnd type="triangle" w="med" len="med"/>
            <a:tailEnd type="triangle" w="med" len="med"/>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8817892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02CFE9-8810-4755-942A-DFD7E33E0871}"/>
              </a:ext>
            </a:extLst>
          </p:cNvPr>
          <p:cNvSpPr>
            <a:spLocks noGrp="1"/>
          </p:cNvSpPr>
          <p:nvPr>
            <p:ph type="title"/>
          </p:nvPr>
        </p:nvSpPr>
        <p:spPr/>
        <p:txBody>
          <a:bodyPr/>
          <a:lstStyle/>
          <a:p>
            <a:r>
              <a:rPr lang="en-US" dirty="0">
                <a:cs typeface="Calibri Light"/>
              </a:rPr>
              <a:t>Synchronization via Memory</a:t>
            </a:r>
            <a:endParaRPr lang="en-US" dirty="0"/>
          </a:p>
        </p:txBody>
      </p:sp>
      <p:sp>
        <p:nvSpPr>
          <p:cNvPr id="4" name="Slide Number Placeholder 3">
            <a:extLst>
              <a:ext uri="{FF2B5EF4-FFF2-40B4-BE49-F238E27FC236}">
                <a16:creationId xmlns:a16="http://schemas.microsoft.com/office/drawing/2014/main" id="{0CF6E0F4-CF88-4F6C-AC51-F7B879FECC04}"/>
              </a:ext>
            </a:extLst>
          </p:cNvPr>
          <p:cNvSpPr>
            <a:spLocks noGrp="1"/>
          </p:cNvSpPr>
          <p:nvPr>
            <p:ph type="sldNum" sz="quarter" idx="12"/>
          </p:nvPr>
        </p:nvSpPr>
        <p:spPr/>
        <p:txBody>
          <a:bodyPr/>
          <a:lstStyle/>
          <a:p>
            <a:fld id="{330EA680-D336-4FF7-8B7A-9848BB0A1C32}" type="slidenum">
              <a:rPr lang="en-US" smtClean="0"/>
              <a:t>22</a:t>
            </a:fld>
            <a:endParaRPr lang="en-US"/>
          </a:p>
        </p:txBody>
      </p:sp>
      <p:sp>
        <p:nvSpPr>
          <p:cNvPr id="9" name="Content Placeholder 2">
            <a:extLst>
              <a:ext uri="{FF2B5EF4-FFF2-40B4-BE49-F238E27FC236}">
                <a16:creationId xmlns:a16="http://schemas.microsoft.com/office/drawing/2014/main" id="{1F2F2B97-49AD-2E4E-BAD7-10F2D42C7498}"/>
              </a:ext>
            </a:extLst>
          </p:cNvPr>
          <p:cNvSpPr>
            <a:spLocks noGrp="1"/>
          </p:cNvSpPr>
          <p:nvPr>
            <p:ph idx="1"/>
          </p:nvPr>
        </p:nvSpPr>
        <p:spPr>
          <a:xfrm>
            <a:off x="838200" y="1825624"/>
            <a:ext cx="7168978" cy="4530725"/>
          </a:xfrm>
        </p:spPr>
        <p:txBody>
          <a:bodyPr vert="horz" lIns="91440" tIns="45720" rIns="91440" bIns="45720" rtlCol="0" anchor="t">
            <a:noAutofit/>
          </a:bodyPr>
          <a:lstStyle/>
          <a:p>
            <a:r>
              <a:rPr lang="en-US" dirty="0"/>
              <a:t>High-level synchronization</a:t>
            </a:r>
            <a:br>
              <a:rPr lang="en-US" dirty="0"/>
            </a:br>
            <a:r>
              <a:rPr lang="en-US" dirty="0"/>
              <a:t>representation enables new</a:t>
            </a:r>
            <a:br>
              <a:rPr lang="en-US" dirty="0"/>
            </a:br>
            <a:r>
              <a:rPr lang="en-US" dirty="0"/>
              <a:t>optimizations, like sync elimination.</a:t>
            </a:r>
          </a:p>
          <a:p>
            <a:r>
              <a:rPr lang="en-US" dirty="0"/>
              <a:t>A synchronize instruction is not</a:t>
            </a:r>
            <a:br>
              <a:rPr lang="en-US" dirty="0"/>
            </a:br>
            <a:r>
              <a:rPr lang="en-US" dirty="0"/>
              <a:t>needed if the set of read/writes</a:t>
            </a:r>
            <a:br>
              <a:rPr lang="en-US" dirty="0"/>
            </a:br>
            <a:r>
              <a:rPr lang="en-US" dirty="0"/>
              <a:t>before the sync don’t conflict</a:t>
            </a:r>
            <a:br>
              <a:rPr lang="en-US" dirty="0"/>
            </a:br>
            <a:r>
              <a:rPr lang="en-US" dirty="0"/>
              <a:t>with the read/writes after the sync.</a:t>
            </a:r>
          </a:p>
        </p:txBody>
      </p:sp>
      <p:cxnSp>
        <p:nvCxnSpPr>
          <p:cNvPr id="14" name="Straight Arrow Connector 13">
            <a:extLst>
              <a:ext uri="{FF2B5EF4-FFF2-40B4-BE49-F238E27FC236}">
                <a16:creationId xmlns:a16="http://schemas.microsoft.com/office/drawing/2014/main" id="{321718DD-383E-214B-9D9E-6099FFD213DF}"/>
              </a:ext>
            </a:extLst>
          </p:cNvPr>
          <p:cNvCxnSpPr/>
          <p:nvPr/>
        </p:nvCxnSpPr>
        <p:spPr>
          <a:xfrm>
            <a:off x="5020310" y="6858000"/>
            <a:ext cx="914400" cy="9144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40919420-FA11-D74F-B94E-140B8047A72A}"/>
              </a:ext>
            </a:extLst>
          </p:cNvPr>
          <p:cNvSpPr txBox="1"/>
          <p:nvPr/>
        </p:nvSpPr>
        <p:spPr>
          <a:xfrm>
            <a:off x="6531610" y="1536938"/>
            <a:ext cx="5419090" cy="5262979"/>
          </a:xfrm>
          <a:prstGeom prst="rect">
            <a:avLst/>
          </a:pr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rgbClr val="0000FF"/>
                </a:solidFill>
                <a:latin typeface="Consolas" panose="020B0609020204030204" pitchFamily="49" charset="0"/>
              </a:rPr>
              <a:t>__global__</a:t>
            </a:r>
            <a:r>
              <a:rPr lang="en-US" sz="1400" dirty="0">
                <a:solidFill>
                  <a:srgbClr val="000000"/>
                </a:solidFill>
                <a:latin typeface="Consolas" panose="020B0609020204030204" pitchFamily="49" charset="0"/>
              </a:rPr>
              <a:t> </a:t>
            </a:r>
            <a:r>
              <a:rPr lang="en-US" sz="1400" dirty="0">
                <a:solidFill>
                  <a:srgbClr val="0000FF"/>
                </a:solidFill>
                <a:latin typeface="Consolas" panose="020B0609020204030204" pitchFamily="49" charset="0"/>
              </a:rPr>
              <a:t>void</a:t>
            </a:r>
            <a:r>
              <a:rPr lang="en-US" sz="1400" dirty="0">
                <a:solidFill>
                  <a:srgbClr val="000000"/>
                </a:solidFill>
                <a:latin typeface="Consolas" panose="020B0609020204030204" pitchFamily="49" charset="0"/>
              </a:rPr>
              <a:t> </a:t>
            </a:r>
            <a:r>
              <a:rPr lang="en-US" sz="1400" dirty="0" err="1">
                <a:solidFill>
                  <a:srgbClr val="000000"/>
                </a:solidFill>
                <a:latin typeface="Consolas" panose="020B0609020204030204" pitchFamily="49" charset="0"/>
              </a:rPr>
              <a:t>bpnn_layerforward</a:t>
            </a:r>
            <a:r>
              <a:rPr lang="en-US" sz="1400" dirty="0">
                <a:solidFill>
                  <a:srgbClr val="000000"/>
                </a:solidFill>
                <a:latin typeface="Consolas" panose="020B0609020204030204" pitchFamily="49" charset="0"/>
              </a:rPr>
              <a:t>(...) {</a:t>
            </a:r>
          </a:p>
          <a:p>
            <a:r>
              <a:rPr lang="en-US" sz="1400" dirty="0">
                <a:solidFill>
                  <a:srgbClr val="0000FF"/>
                </a:solidFill>
                <a:latin typeface="Consolas" panose="020B0609020204030204" pitchFamily="49" charset="0"/>
              </a:rPr>
              <a:t>  __shared__</a:t>
            </a:r>
            <a:r>
              <a:rPr lang="en-US" sz="1400" dirty="0">
                <a:solidFill>
                  <a:srgbClr val="000000"/>
                </a:solidFill>
                <a:latin typeface="Consolas" panose="020B0609020204030204" pitchFamily="49" charset="0"/>
              </a:rPr>
              <a:t> </a:t>
            </a:r>
            <a:r>
              <a:rPr lang="en-US" sz="1400" dirty="0">
                <a:solidFill>
                  <a:srgbClr val="0000FF"/>
                </a:solidFill>
                <a:latin typeface="Consolas" panose="020B0609020204030204" pitchFamily="49" charset="0"/>
              </a:rPr>
              <a:t>float</a:t>
            </a:r>
            <a:r>
              <a:rPr lang="en-US" sz="1400" dirty="0">
                <a:solidFill>
                  <a:srgbClr val="000000"/>
                </a:solidFill>
                <a:latin typeface="Consolas" panose="020B0609020204030204" pitchFamily="49" charset="0"/>
              </a:rPr>
              <a:t> node[HEIGHT];</a:t>
            </a:r>
          </a:p>
          <a:p>
            <a:r>
              <a:rPr lang="en-US" sz="1400" dirty="0">
                <a:solidFill>
                  <a:srgbClr val="0000FF"/>
                </a:solidFill>
                <a:latin typeface="Consolas" panose="020B0609020204030204" pitchFamily="49" charset="0"/>
              </a:rPr>
              <a:t>  __shared__</a:t>
            </a:r>
            <a:r>
              <a:rPr lang="en-US" sz="1400" dirty="0">
                <a:solidFill>
                  <a:srgbClr val="000000"/>
                </a:solidFill>
                <a:latin typeface="Consolas" panose="020B0609020204030204" pitchFamily="49" charset="0"/>
              </a:rPr>
              <a:t> </a:t>
            </a:r>
            <a:r>
              <a:rPr lang="en-US" sz="1400" dirty="0">
                <a:solidFill>
                  <a:srgbClr val="0000FF"/>
                </a:solidFill>
                <a:latin typeface="Consolas" panose="020B0609020204030204" pitchFamily="49" charset="0"/>
              </a:rPr>
              <a:t>float</a:t>
            </a:r>
            <a:r>
              <a:rPr lang="en-US" sz="1400" dirty="0">
                <a:solidFill>
                  <a:srgbClr val="000000"/>
                </a:solidFill>
                <a:latin typeface="Consolas" panose="020B0609020204030204" pitchFamily="49" charset="0"/>
              </a:rPr>
              <a:t> weights[HEIGHT][WIDTH];</a:t>
            </a:r>
          </a:p>
          <a:p>
            <a:endParaRPr lang="en-US" sz="1400" dirty="0">
              <a:solidFill>
                <a:srgbClr val="000000"/>
              </a:solidFill>
              <a:latin typeface="Consolas" panose="020B0609020204030204" pitchFamily="49" charset="0"/>
            </a:endParaRPr>
          </a:p>
          <a:p>
            <a:r>
              <a:rPr lang="en-US" sz="1400" dirty="0">
                <a:solidFill>
                  <a:srgbClr val="0000FF"/>
                </a:solidFill>
                <a:latin typeface="Consolas" panose="020B0609020204030204" pitchFamily="49" charset="0"/>
              </a:rPr>
              <a:t>  if</a:t>
            </a:r>
            <a:r>
              <a:rPr lang="en-US" sz="1400" dirty="0">
                <a:solidFill>
                  <a:srgbClr val="000000"/>
                </a:solidFill>
                <a:latin typeface="Consolas" panose="020B0609020204030204" pitchFamily="49" charset="0"/>
              </a:rPr>
              <a:t> ( </a:t>
            </a:r>
            <a:r>
              <a:rPr lang="en-US" sz="1400" dirty="0" err="1">
                <a:solidFill>
                  <a:srgbClr val="000000"/>
                </a:solidFill>
                <a:latin typeface="Consolas" panose="020B0609020204030204" pitchFamily="49" charset="0"/>
              </a:rPr>
              <a:t>tx</a:t>
            </a:r>
            <a:r>
              <a:rPr lang="en-US" sz="1400" dirty="0">
                <a:solidFill>
                  <a:srgbClr val="000000"/>
                </a:solidFill>
                <a:latin typeface="Consolas" panose="020B0609020204030204" pitchFamily="49" charset="0"/>
              </a:rPr>
              <a:t> == </a:t>
            </a:r>
            <a:r>
              <a:rPr lang="en-US" sz="1400" dirty="0">
                <a:solidFill>
                  <a:srgbClr val="098658"/>
                </a:solidFill>
                <a:latin typeface="Consolas" panose="020B0609020204030204" pitchFamily="49" charset="0"/>
              </a:rPr>
              <a:t>0</a:t>
            </a:r>
            <a:r>
              <a:rPr lang="en-US" sz="1400" dirty="0">
                <a:solidFill>
                  <a:srgbClr val="000000"/>
                </a:solidFill>
                <a:latin typeface="Consolas" panose="020B0609020204030204" pitchFamily="49" charset="0"/>
              </a:rPr>
              <a:t> )</a:t>
            </a:r>
          </a:p>
          <a:p>
            <a:r>
              <a:rPr lang="en-US" sz="1400" dirty="0">
                <a:solidFill>
                  <a:srgbClr val="000000"/>
                </a:solidFill>
                <a:latin typeface="Consolas" panose="020B0609020204030204" pitchFamily="49" charset="0"/>
              </a:rPr>
              <a:t>    node[ty] = input[</a:t>
            </a:r>
            <a:r>
              <a:rPr lang="en-US" sz="1400" dirty="0" err="1">
                <a:solidFill>
                  <a:srgbClr val="000000"/>
                </a:solidFill>
                <a:latin typeface="Consolas" panose="020B0609020204030204" pitchFamily="49" charset="0"/>
              </a:rPr>
              <a:t>index_in</a:t>
            </a:r>
            <a:r>
              <a:rPr lang="en-US" sz="1400" dirty="0">
                <a:solidFill>
                  <a:srgbClr val="000000"/>
                </a:solidFill>
                <a:latin typeface="Consolas" panose="020B0609020204030204" pitchFamily="49" charset="0"/>
              </a:rPr>
              <a:t>] ;</a:t>
            </a:r>
          </a:p>
          <a:p>
            <a:endParaRPr lang="en-US" sz="1400" dirty="0">
              <a:solidFill>
                <a:srgbClr val="000000"/>
              </a:solidFill>
              <a:latin typeface="Consolas" panose="020B0609020204030204" pitchFamily="49" charset="0"/>
            </a:endParaRPr>
          </a:p>
          <a:p>
            <a:r>
              <a:rPr lang="en-US" sz="1400" dirty="0">
                <a:solidFill>
                  <a:srgbClr val="008000"/>
                </a:solidFill>
                <a:latin typeface="Consolas" panose="020B0609020204030204" pitchFamily="49" charset="0"/>
              </a:rPr>
              <a:t>  // Unnecessary Barrier #1</a:t>
            </a:r>
          </a:p>
          <a:p>
            <a:r>
              <a:rPr lang="en-US" sz="1400" dirty="0">
                <a:solidFill>
                  <a:srgbClr val="008000"/>
                </a:solidFill>
                <a:latin typeface="Consolas" panose="020B0609020204030204" pitchFamily="49" charset="0"/>
              </a:rPr>
              <a:t>  // None of the read/writes below the sync </a:t>
            </a:r>
          </a:p>
          <a:p>
            <a:r>
              <a:rPr lang="en-US" sz="1400" dirty="0">
                <a:solidFill>
                  <a:srgbClr val="008000"/>
                </a:solidFill>
                <a:latin typeface="Consolas" panose="020B0609020204030204" pitchFamily="49" charset="0"/>
              </a:rPr>
              <a:t>  //  (weights, hidden)</a:t>
            </a:r>
          </a:p>
          <a:p>
            <a:r>
              <a:rPr lang="en-US" sz="1400" dirty="0">
                <a:solidFill>
                  <a:srgbClr val="008000"/>
                </a:solidFill>
                <a:latin typeface="Consolas" panose="020B0609020204030204" pitchFamily="49" charset="0"/>
              </a:rPr>
              <a:t>  // intersect with the read/writes above the sync</a:t>
            </a:r>
          </a:p>
          <a:p>
            <a:r>
              <a:rPr lang="en-US" sz="1400" dirty="0">
                <a:solidFill>
                  <a:srgbClr val="008000"/>
                </a:solidFill>
                <a:latin typeface="Consolas" panose="020B0609020204030204" pitchFamily="49" charset="0"/>
              </a:rPr>
              <a:t>  //  (node, input)</a:t>
            </a:r>
            <a:endParaRPr lang="en-US" sz="1400" dirty="0">
              <a:solidFill>
                <a:srgbClr val="000000"/>
              </a:solidFill>
              <a:latin typeface="Consolas" panose="020B0609020204030204" pitchFamily="49" charset="0"/>
            </a:endParaRPr>
          </a:p>
          <a:p>
            <a:r>
              <a:rPr lang="en-US" sz="1400" dirty="0">
                <a:solidFill>
                  <a:srgbClr val="000000"/>
                </a:solidFill>
                <a:latin typeface="Consolas" panose="020B0609020204030204" pitchFamily="49" charset="0"/>
              </a:rPr>
              <a:t>  __</a:t>
            </a:r>
            <a:r>
              <a:rPr lang="en-US" sz="1400" dirty="0" err="1">
                <a:solidFill>
                  <a:srgbClr val="000000"/>
                </a:solidFill>
                <a:latin typeface="Consolas" panose="020B0609020204030204" pitchFamily="49" charset="0"/>
              </a:rPr>
              <a:t>syncthreads</a:t>
            </a:r>
            <a:r>
              <a:rPr lang="en-US" sz="1400" dirty="0">
                <a:solidFill>
                  <a:srgbClr val="000000"/>
                </a:solidFill>
                <a:latin typeface="Consolas" panose="020B0609020204030204" pitchFamily="49" charset="0"/>
              </a:rPr>
              <a:t>();</a:t>
            </a:r>
          </a:p>
          <a:p>
            <a:r>
              <a:rPr lang="en-US" sz="1400" dirty="0">
                <a:solidFill>
                  <a:srgbClr val="000000"/>
                </a:solidFill>
                <a:latin typeface="Consolas" panose="020B0609020204030204" pitchFamily="49" charset="0"/>
              </a:rPr>
              <a:t>  </a:t>
            </a:r>
            <a:br>
              <a:rPr lang="en-US" sz="1400" dirty="0">
                <a:solidFill>
                  <a:srgbClr val="000000"/>
                </a:solidFill>
                <a:latin typeface="Consolas" panose="020B0609020204030204" pitchFamily="49" charset="0"/>
              </a:rPr>
            </a:br>
            <a:endParaRPr lang="en-US" sz="1400" dirty="0">
              <a:solidFill>
                <a:srgbClr val="000000"/>
              </a:solidFill>
              <a:latin typeface="Consolas" panose="020B0609020204030204" pitchFamily="49" charset="0"/>
            </a:endParaRPr>
          </a:p>
          <a:p>
            <a:r>
              <a:rPr lang="en-US" sz="1400" dirty="0">
                <a:solidFill>
                  <a:srgbClr val="008000"/>
                </a:solidFill>
                <a:latin typeface="Consolas" panose="020B0609020204030204" pitchFamily="49" charset="0"/>
              </a:rPr>
              <a:t>  // Unnecessary Store #1</a:t>
            </a:r>
            <a:endParaRPr lang="en-US" sz="1400" dirty="0">
              <a:solidFill>
                <a:srgbClr val="000000"/>
              </a:solidFill>
              <a:latin typeface="Consolas" panose="020B0609020204030204" pitchFamily="49" charset="0"/>
            </a:endParaRPr>
          </a:p>
          <a:p>
            <a:r>
              <a:rPr lang="en-US" sz="1400" dirty="0">
                <a:solidFill>
                  <a:srgbClr val="000000"/>
                </a:solidFill>
                <a:latin typeface="Consolas" panose="020B0609020204030204" pitchFamily="49" charset="0"/>
              </a:rPr>
              <a:t>  weights[ty][</a:t>
            </a:r>
            <a:r>
              <a:rPr lang="en-US" sz="1400" dirty="0" err="1">
                <a:solidFill>
                  <a:srgbClr val="000000"/>
                </a:solidFill>
                <a:latin typeface="Consolas" panose="020B0609020204030204" pitchFamily="49" charset="0"/>
              </a:rPr>
              <a:t>tx</a:t>
            </a:r>
            <a:r>
              <a:rPr lang="en-US" sz="1400" dirty="0">
                <a:solidFill>
                  <a:srgbClr val="000000"/>
                </a:solidFill>
                <a:latin typeface="Consolas" panose="020B0609020204030204" pitchFamily="49" charset="0"/>
              </a:rPr>
              <a:t>] = hidden[index];</a:t>
            </a:r>
          </a:p>
          <a:p>
            <a:endParaRPr lang="en-US" sz="1400" dirty="0">
              <a:solidFill>
                <a:srgbClr val="000000"/>
              </a:solidFill>
              <a:latin typeface="Consolas" panose="020B0609020204030204" pitchFamily="49" charset="0"/>
            </a:endParaRPr>
          </a:p>
          <a:p>
            <a:r>
              <a:rPr lang="en-US" sz="1400" dirty="0">
                <a:solidFill>
                  <a:srgbClr val="000000"/>
                </a:solidFill>
                <a:latin typeface="Consolas" panose="020B0609020204030204" pitchFamily="49" charset="0"/>
              </a:rPr>
              <a:t>  __</a:t>
            </a:r>
            <a:r>
              <a:rPr lang="en-US" sz="1400" dirty="0" err="1">
                <a:solidFill>
                  <a:srgbClr val="000000"/>
                </a:solidFill>
                <a:latin typeface="Consolas" panose="020B0609020204030204" pitchFamily="49" charset="0"/>
              </a:rPr>
              <a:t>syncthreads</a:t>
            </a:r>
            <a:r>
              <a:rPr lang="en-US" sz="1400" dirty="0">
                <a:solidFill>
                  <a:srgbClr val="000000"/>
                </a:solidFill>
                <a:latin typeface="Consolas" panose="020B0609020204030204" pitchFamily="49" charset="0"/>
              </a:rPr>
              <a:t>();</a:t>
            </a:r>
            <a:br>
              <a:rPr lang="en-US" sz="1400" dirty="0">
                <a:solidFill>
                  <a:srgbClr val="000000"/>
                </a:solidFill>
                <a:latin typeface="Consolas" panose="020B0609020204030204" pitchFamily="49" charset="0"/>
              </a:rPr>
            </a:br>
            <a:endParaRPr lang="en-US" sz="1400" dirty="0">
              <a:solidFill>
                <a:srgbClr val="000000"/>
              </a:solidFill>
              <a:latin typeface="Consolas" panose="020B0609020204030204" pitchFamily="49" charset="0"/>
            </a:endParaRPr>
          </a:p>
          <a:p>
            <a:r>
              <a:rPr lang="en-US" sz="1400" dirty="0">
                <a:solidFill>
                  <a:srgbClr val="008000"/>
                </a:solidFill>
                <a:latin typeface="Consolas" panose="020B0609020204030204" pitchFamily="49" charset="0"/>
              </a:rPr>
              <a:t>  // Unnecessary Load #1</a:t>
            </a:r>
            <a:br>
              <a:rPr lang="en-US" sz="1400" dirty="0">
                <a:solidFill>
                  <a:srgbClr val="000000"/>
                </a:solidFill>
                <a:latin typeface="Consolas" panose="020B0609020204030204" pitchFamily="49" charset="0"/>
              </a:rPr>
            </a:br>
            <a:r>
              <a:rPr lang="en-US" sz="1400" dirty="0">
                <a:solidFill>
                  <a:srgbClr val="000000"/>
                </a:solidFill>
                <a:latin typeface="Consolas" panose="020B0609020204030204" pitchFamily="49" charset="0"/>
              </a:rPr>
              <a:t>  weights[ty][</a:t>
            </a:r>
            <a:r>
              <a:rPr lang="en-US" sz="1400" dirty="0" err="1">
                <a:solidFill>
                  <a:srgbClr val="000000"/>
                </a:solidFill>
                <a:latin typeface="Consolas" panose="020B0609020204030204" pitchFamily="49" charset="0"/>
              </a:rPr>
              <a:t>tx</a:t>
            </a:r>
            <a:r>
              <a:rPr lang="en-US" sz="1400" dirty="0">
                <a:solidFill>
                  <a:srgbClr val="000000"/>
                </a:solidFill>
                <a:latin typeface="Consolas" panose="020B0609020204030204" pitchFamily="49" charset="0"/>
              </a:rPr>
              <a:t>] = weights[ty][</a:t>
            </a:r>
            <a:r>
              <a:rPr lang="en-US" sz="1400" dirty="0" err="1">
                <a:solidFill>
                  <a:srgbClr val="000000"/>
                </a:solidFill>
                <a:latin typeface="Consolas" panose="020B0609020204030204" pitchFamily="49" charset="0"/>
              </a:rPr>
              <a:t>tx</a:t>
            </a:r>
            <a:r>
              <a:rPr lang="en-US" sz="1400" dirty="0">
                <a:solidFill>
                  <a:srgbClr val="000000"/>
                </a:solidFill>
                <a:latin typeface="Consolas" panose="020B0609020204030204" pitchFamily="49" charset="0"/>
              </a:rPr>
              <a:t>] * node[ty];</a:t>
            </a:r>
            <a:br>
              <a:rPr lang="en-US" sz="1400" dirty="0">
                <a:solidFill>
                  <a:srgbClr val="000000"/>
                </a:solidFill>
                <a:latin typeface="Consolas" panose="020B0609020204030204" pitchFamily="49" charset="0"/>
              </a:rPr>
            </a:br>
            <a:r>
              <a:rPr lang="en-US" sz="1400" dirty="0">
                <a:solidFill>
                  <a:srgbClr val="000000"/>
                </a:solidFill>
                <a:latin typeface="Consolas" panose="020B0609020204030204" pitchFamily="49" charset="0"/>
              </a:rPr>
              <a:t>  …</a:t>
            </a:r>
          </a:p>
          <a:p>
            <a:r>
              <a:rPr lang="en-US" sz="1400" dirty="0">
                <a:solidFill>
                  <a:srgbClr val="000000"/>
                </a:solidFill>
                <a:latin typeface="Consolas" panose="020B0609020204030204" pitchFamily="49" charset="0"/>
              </a:rPr>
              <a:t>}</a:t>
            </a:r>
          </a:p>
        </p:txBody>
      </p:sp>
    </p:spTree>
    <p:extLst>
      <p:ext uri="{BB962C8B-B14F-4D97-AF65-F5344CB8AC3E}">
        <p14:creationId xmlns:p14="http://schemas.microsoft.com/office/powerpoint/2010/main" val="12740678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02CFE9-8810-4755-942A-DFD7E33E0871}"/>
              </a:ext>
            </a:extLst>
          </p:cNvPr>
          <p:cNvSpPr>
            <a:spLocks noGrp="1"/>
          </p:cNvSpPr>
          <p:nvPr>
            <p:ph type="title"/>
          </p:nvPr>
        </p:nvSpPr>
        <p:spPr/>
        <p:txBody>
          <a:bodyPr/>
          <a:lstStyle/>
          <a:p>
            <a:r>
              <a:rPr lang="en-US" dirty="0">
                <a:cs typeface="Calibri Light"/>
              </a:rPr>
              <a:t>GPU </a:t>
            </a:r>
            <a:r>
              <a:rPr lang="en-US" dirty="0" err="1">
                <a:cs typeface="Calibri Light"/>
              </a:rPr>
              <a:t>Transpilation</a:t>
            </a:r>
            <a:endParaRPr lang="en-US" dirty="0"/>
          </a:p>
        </p:txBody>
      </p:sp>
      <p:sp>
        <p:nvSpPr>
          <p:cNvPr id="4" name="Slide Number Placeholder 3">
            <a:extLst>
              <a:ext uri="{FF2B5EF4-FFF2-40B4-BE49-F238E27FC236}">
                <a16:creationId xmlns:a16="http://schemas.microsoft.com/office/drawing/2014/main" id="{0CF6E0F4-CF88-4F6C-AC51-F7B879FECC04}"/>
              </a:ext>
            </a:extLst>
          </p:cNvPr>
          <p:cNvSpPr>
            <a:spLocks noGrp="1"/>
          </p:cNvSpPr>
          <p:nvPr>
            <p:ph type="sldNum" sz="quarter" idx="12"/>
          </p:nvPr>
        </p:nvSpPr>
        <p:spPr/>
        <p:txBody>
          <a:bodyPr/>
          <a:lstStyle/>
          <a:p>
            <a:fld id="{330EA680-D336-4FF7-8B7A-9848BB0A1C32}" type="slidenum">
              <a:rPr lang="en-US" smtClean="0"/>
              <a:t>23</a:t>
            </a:fld>
            <a:endParaRPr lang="en-US"/>
          </a:p>
        </p:txBody>
      </p:sp>
      <p:sp>
        <p:nvSpPr>
          <p:cNvPr id="9" name="Content Placeholder 2">
            <a:extLst>
              <a:ext uri="{FF2B5EF4-FFF2-40B4-BE49-F238E27FC236}">
                <a16:creationId xmlns:a16="http://schemas.microsoft.com/office/drawing/2014/main" id="{1F2F2B97-49AD-2E4E-BAD7-10F2D42C7498}"/>
              </a:ext>
            </a:extLst>
          </p:cNvPr>
          <p:cNvSpPr>
            <a:spLocks noGrp="1"/>
          </p:cNvSpPr>
          <p:nvPr>
            <p:ph idx="1"/>
          </p:nvPr>
        </p:nvSpPr>
        <p:spPr>
          <a:xfrm>
            <a:off x="838199" y="1825624"/>
            <a:ext cx="10515599" cy="1836505"/>
          </a:xfrm>
        </p:spPr>
        <p:txBody>
          <a:bodyPr vert="horz" lIns="91440" tIns="45720" rIns="91440" bIns="45720" rtlCol="0" anchor="t">
            <a:noAutofit/>
          </a:bodyPr>
          <a:lstStyle/>
          <a:p>
            <a:r>
              <a:rPr lang="en-US" dirty="0"/>
              <a:t>A unified representation of parallelism enables programs in one parallel architecture (e.g. CUDA) to be compiled to another (e.g. CPU/OpenMP)</a:t>
            </a:r>
          </a:p>
          <a:p>
            <a:r>
              <a:rPr lang="en-US" dirty="0"/>
              <a:t>Most CPU backends do not have an equivalent block synchronization </a:t>
            </a:r>
          </a:p>
          <a:p>
            <a:r>
              <a:rPr lang="en-US" dirty="0"/>
              <a:t>Efficiently lower a top-level synchronization by distributing the parallel for loop around the sync, and interchanging control flow</a:t>
            </a:r>
          </a:p>
        </p:txBody>
      </p:sp>
      <p:cxnSp>
        <p:nvCxnSpPr>
          <p:cNvPr id="14" name="Straight Arrow Connector 13">
            <a:extLst>
              <a:ext uri="{FF2B5EF4-FFF2-40B4-BE49-F238E27FC236}">
                <a16:creationId xmlns:a16="http://schemas.microsoft.com/office/drawing/2014/main" id="{321718DD-383E-214B-9D9E-6099FFD213DF}"/>
              </a:ext>
            </a:extLst>
          </p:cNvPr>
          <p:cNvCxnSpPr/>
          <p:nvPr/>
        </p:nvCxnSpPr>
        <p:spPr>
          <a:xfrm>
            <a:off x="5020310" y="6858000"/>
            <a:ext cx="914400" cy="9144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40919420-FA11-D74F-B94E-140B8047A72A}"/>
              </a:ext>
            </a:extLst>
          </p:cNvPr>
          <p:cNvSpPr txBox="1"/>
          <p:nvPr/>
        </p:nvSpPr>
        <p:spPr>
          <a:xfrm>
            <a:off x="952877" y="4565034"/>
            <a:ext cx="4067433" cy="2062103"/>
          </a:xfrm>
          <a:prstGeom prst="rect">
            <a:avLst/>
          </a:pr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aseline="-25000" dirty="0" err="1">
                <a:solidFill>
                  <a:srgbClr val="7030A0"/>
                </a:solidFill>
                <a:latin typeface="Consolas"/>
                <a:ea typeface="+mn-lt"/>
                <a:cs typeface="Courier New"/>
              </a:rPr>
              <a:t>parallel_for</a:t>
            </a:r>
            <a:r>
              <a:rPr lang="en-US" sz="3200" baseline="-25000" dirty="0">
                <a:solidFill>
                  <a:srgbClr val="7030A0"/>
                </a:solidFill>
                <a:latin typeface="Consolas"/>
                <a:ea typeface="+mn-lt"/>
                <a:cs typeface="Courier New"/>
              </a:rPr>
              <a:t> </a:t>
            </a:r>
            <a:r>
              <a:rPr lang="en-US" sz="3200" baseline="-25000" dirty="0">
                <a:solidFill>
                  <a:srgbClr val="000000"/>
                </a:solidFill>
                <a:latin typeface="Consolas"/>
                <a:ea typeface="+mn-lt"/>
                <a:cs typeface="Courier New"/>
              </a:rPr>
              <a:t>%</a:t>
            </a:r>
            <a:r>
              <a:rPr lang="en-US" sz="3200" baseline="-25000" dirty="0" err="1">
                <a:solidFill>
                  <a:srgbClr val="000000"/>
                </a:solidFill>
                <a:latin typeface="Consolas"/>
                <a:ea typeface="+mn-lt"/>
                <a:cs typeface="Courier New"/>
              </a:rPr>
              <a:t>i</a:t>
            </a:r>
            <a:r>
              <a:rPr lang="en-US" sz="3200" baseline="-25000" dirty="0">
                <a:solidFill>
                  <a:srgbClr val="000000"/>
                </a:solidFill>
                <a:latin typeface="Consolas"/>
                <a:ea typeface="+mn-lt"/>
                <a:cs typeface="Courier New"/>
              </a:rPr>
              <a:t> = 0 to N {</a:t>
            </a:r>
            <a:endParaRPr lang="en-US" sz="3200" baseline="-25000" dirty="0">
              <a:solidFill>
                <a:srgbClr val="0070C0"/>
              </a:solidFill>
              <a:latin typeface="Consolas"/>
              <a:ea typeface="+mn-lt"/>
              <a:cs typeface="Courier New"/>
            </a:endParaRPr>
          </a:p>
          <a:p>
            <a:r>
              <a:rPr lang="en-US" sz="3200" baseline="-25000" dirty="0">
                <a:solidFill>
                  <a:srgbClr val="0070C0"/>
                </a:solidFill>
                <a:latin typeface="Consolas"/>
                <a:ea typeface="+mn-lt"/>
                <a:cs typeface="Courier New"/>
              </a:rPr>
              <a:t>  </a:t>
            </a:r>
            <a:r>
              <a:rPr lang="en-US" sz="3200" baseline="-25000" dirty="0" err="1">
                <a:solidFill>
                  <a:srgbClr val="0070C0"/>
                </a:solidFill>
                <a:latin typeface="Consolas"/>
                <a:ea typeface="+mn-lt"/>
                <a:cs typeface="Courier New"/>
              </a:rPr>
              <a:t>codeA</a:t>
            </a:r>
            <a:r>
              <a:rPr lang="en-US" sz="3200" baseline="-25000" dirty="0">
                <a:solidFill>
                  <a:srgbClr val="000000"/>
                </a:solidFill>
                <a:latin typeface="Consolas"/>
                <a:ea typeface="+mn-lt"/>
                <a:cs typeface="Courier New"/>
              </a:rPr>
              <a:t>(%</a:t>
            </a:r>
            <a:r>
              <a:rPr lang="en-US" sz="3200" baseline="-25000" dirty="0" err="1">
                <a:solidFill>
                  <a:srgbClr val="000000"/>
                </a:solidFill>
                <a:latin typeface="Consolas"/>
                <a:ea typeface="+mn-lt"/>
                <a:cs typeface="Courier New"/>
              </a:rPr>
              <a:t>i</a:t>
            </a:r>
            <a:r>
              <a:rPr lang="en-US" sz="3200" baseline="-25000" dirty="0">
                <a:solidFill>
                  <a:srgbClr val="000000"/>
                </a:solidFill>
                <a:latin typeface="Consolas"/>
                <a:ea typeface="+mn-lt"/>
                <a:cs typeface="Courier New"/>
              </a:rPr>
              <a:t>);</a:t>
            </a:r>
            <a:br>
              <a:rPr lang="en-US" sz="3200" baseline="-25000" dirty="0">
                <a:solidFill>
                  <a:srgbClr val="000000"/>
                </a:solidFill>
                <a:latin typeface="Consolas"/>
                <a:ea typeface="+mn-lt"/>
                <a:cs typeface="Courier New"/>
              </a:rPr>
            </a:br>
            <a:r>
              <a:rPr lang="en-US" sz="3200" baseline="-25000" dirty="0">
                <a:solidFill>
                  <a:srgbClr val="000000"/>
                </a:solidFill>
                <a:latin typeface="Consolas"/>
                <a:ea typeface="+mn-lt"/>
                <a:cs typeface="Courier New"/>
              </a:rPr>
              <a:t>  </a:t>
            </a:r>
            <a:r>
              <a:rPr lang="en-US" sz="3200" baseline="-25000" dirty="0" err="1">
                <a:solidFill>
                  <a:srgbClr val="7030A0"/>
                </a:solidFill>
                <a:latin typeface="Consolas"/>
                <a:ea typeface="+mn-lt"/>
                <a:cs typeface="Courier New"/>
              </a:rPr>
              <a:t>sync_threads</a:t>
            </a:r>
            <a:r>
              <a:rPr lang="en-US" sz="3200" baseline="-25000" dirty="0">
                <a:solidFill>
                  <a:srgbClr val="000000"/>
                </a:solidFill>
                <a:latin typeface="Consolas"/>
                <a:ea typeface="+mn-lt"/>
                <a:cs typeface="Courier New"/>
              </a:rPr>
              <a:t>;</a:t>
            </a:r>
            <a:br>
              <a:rPr lang="en-US" sz="3200" baseline="-25000" dirty="0">
                <a:solidFill>
                  <a:srgbClr val="000000"/>
                </a:solidFill>
                <a:latin typeface="Consolas"/>
                <a:ea typeface="+mn-lt"/>
                <a:cs typeface="Courier New"/>
              </a:rPr>
            </a:br>
            <a:r>
              <a:rPr lang="en-US" sz="3200" baseline="-25000" dirty="0">
                <a:solidFill>
                  <a:srgbClr val="000000"/>
                </a:solidFill>
                <a:latin typeface="Consolas"/>
                <a:ea typeface="+mn-lt"/>
                <a:cs typeface="Courier New"/>
              </a:rPr>
              <a:t>  </a:t>
            </a:r>
            <a:r>
              <a:rPr lang="en-US" sz="3200" baseline="-25000" dirty="0" err="1">
                <a:solidFill>
                  <a:srgbClr val="0070C0"/>
                </a:solidFill>
                <a:latin typeface="Consolas"/>
                <a:ea typeface="+mn-lt"/>
                <a:cs typeface="Courier New"/>
              </a:rPr>
              <a:t>codeB</a:t>
            </a:r>
            <a:r>
              <a:rPr lang="en-US" sz="3200" baseline="-25000" dirty="0">
                <a:solidFill>
                  <a:srgbClr val="000000"/>
                </a:solidFill>
                <a:latin typeface="Consolas"/>
                <a:ea typeface="+mn-lt"/>
                <a:cs typeface="Courier New"/>
              </a:rPr>
              <a:t>(%</a:t>
            </a:r>
            <a:r>
              <a:rPr lang="en-US" sz="3200" baseline="-25000" dirty="0" err="1">
                <a:solidFill>
                  <a:srgbClr val="000000"/>
                </a:solidFill>
                <a:latin typeface="Consolas"/>
                <a:ea typeface="+mn-lt"/>
                <a:cs typeface="Courier New"/>
              </a:rPr>
              <a:t>i</a:t>
            </a:r>
            <a:r>
              <a:rPr lang="en-US" sz="3200" baseline="-25000" dirty="0">
                <a:solidFill>
                  <a:srgbClr val="000000"/>
                </a:solidFill>
                <a:latin typeface="Consolas"/>
                <a:ea typeface="+mn-lt"/>
                <a:cs typeface="Courier New"/>
              </a:rPr>
              <a:t>);</a:t>
            </a:r>
          </a:p>
          <a:p>
            <a:r>
              <a:rPr lang="en-US" sz="3200" baseline="-25000" dirty="0">
                <a:solidFill>
                  <a:srgbClr val="000000"/>
                </a:solidFill>
                <a:latin typeface="Consolas"/>
                <a:ea typeface="+mn-lt"/>
                <a:cs typeface="Courier New"/>
              </a:rPr>
              <a:t>}</a:t>
            </a:r>
          </a:p>
          <a:p>
            <a:endParaRPr lang="en-US" sz="3200" baseline="-25000" dirty="0">
              <a:solidFill>
                <a:srgbClr val="000000"/>
              </a:solidFill>
              <a:latin typeface="Consolas"/>
              <a:ea typeface="+mn-lt"/>
              <a:cs typeface="Courier New"/>
            </a:endParaRPr>
          </a:p>
        </p:txBody>
      </p:sp>
      <p:sp>
        <p:nvSpPr>
          <p:cNvPr id="7" name="TextBox 6">
            <a:extLst>
              <a:ext uri="{FF2B5EF4-FFF2-40B4-BE49-F238E27FC236}">
                <a16:creationId xmlns:a16="http://schemas.microsoft.com/office/drawing/2014/main" id="{2F7CBA24-A66F-0041-A4CB-47C4C79BEE3B}"/>
              </a:ext>
            </a:extLst>
          </p:cNvPr>
          <p:cNvSpPr txBox="1"/>
          <p:nvPr/>
        </p:nvSpPr>
        <p:spPr>
          <a:xfrm>
            <a:off x="6707659" y="4411209"/>
            <a:ext cx="4067432" cy="2390398"/>
          </a:xfrm>
          <a:prstGeom prst="rect">
            <a:avLst/>
          </a:pr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aseline="-25000" dirty="0" err="1">
                <a:solidFill>
                  <a:srgbClr val="7030A0"/>
                </a:solidFill>
                <a:latin typeface="Consolas"/>
                <a:ea typeface="+mn-lt"/>
                <a:cs typeface="Courier New"/>
              </a:rPr>
              <a:t>parallel_for</a:t>
            </a:r>
            <a:r>
              <a:rPr lang="en-US" sz="3200" baseline="-25000" dirty="0">
                <a:solidFill>
                  <a:srgbClr val="7030A0"/>
                </a:solidFill>
                <a:latin typeface="Consolas"/>
                <a:ea typeface="+mn-lt"/>
                <a:cs typeface="Courier New"/>
              </a:rPr>
              <a:t> </a:t>
            </a:r>
            <a:r>
              <a:rPr lang="en-US" sz="3200" baseline="-25000" dirty="0">
                <a:solidFill>
                  <a:srgbClr val="000000"/>
                </a:solidFill>
                <a:latin typeface="Consolas"/>
                <a:ea typeface="+mn-lt"/>
                <a:cs typeface="Courier New"/>
              </a:rPr>
              <a:t>%</a:t>
            </a:r>
            <a:r>
              <a:rPr lang="en-US" sz="3200" baseline="-25000" dirty="0" err="1">
                <a:solidFill>
                  <a:srgbClr val="000000"/>
                </a:solidFill>
                <a:latin typeface="Consolas"/>
                <a:ea typeface="+mn-lt"/>
                <a:cs typeface="Courier New"/>
              </a:rPr>
              <a:t>i</a:t>
            </a:r>
            <a:r>
              <a:rPr lang="en-US" sz="3200" baseline="-25000" dirty="0">
                <a:solidFill>
                  <a:srgbClr val="000000"/>
                </a:solidFill>
                <a:latin typeface="Consolas"/>
                <a:ea typeface="+mn-lt"/>
                <a:cs typeface="Courier New"/>
              </a:rPr>
              <a:t> = 0 to N {</a:t>
            </a:r>
            <a:endParaRPr lang="en-US" sz="3200" baseline="-25000" dirty="0">
              <a:solidFill>
                <a:srgbClr val="0070C0"/>
              </a:solidFill>
              <a:latin typeface="Consolas"/>
              <a:ea typeface="+mn-lt"/>
              <a:cs typeface="Courier New"/>
            </a:endParaRPr>
          </a:p>
          <a:p>
            <a:r>
              <a:rPr lang="en-US" sz="3200" baseline="-25000" dirty="0">
                <a:solidFill>
                  <a:srgbClr val="0070C0"/>
                </a:solidFill>
                <a:latin typeface="Consolas"/>
                <a:ea typeface="+mn-lt"/>
                <a:cs typeface="Courier New"/>
              </a:rPr>
              <a:t>  </a:t>
            </a:r>
            <a:r>
              <a:rPr lang="en-US" sz="3200" baseline="-25000" dirty="0" err="1">
                <a:solidFill>
                  <a:srgbClr val="0070C0"/>
                </a:solidFill>
                <a:latin typeface="Consolas"/>
                <a:ea typeface="+mn-lt"/>
                <a:cs typeface="Courier New"/>
              </a:rPr>
              <a:t>codeA</a:t>
            </a:r>
            <a:r>
              <a:rPr lang="en-US" sz="3200" baseline="-25000" dirty="0">
                <a:solidFill>
                  <a:srgbClr val="000000"/>
                </a:solidFill>
                <a:latin typeface="Consolas"/>
                <a:ea typeface="+mn-lt"/>
                <a:cs typeface="Courier New"/>
              </a:rPr>
              <a:t>(%</a:t>
            </a:r>
            <a:r>
              <a:rPr lang="en-US" sz="3200" baseline="-25000" dirty="0" err="1">
                <a:solidFill>
                  <a:srgbClr val="000000"/>
                </a:solidFill>
                <a:latin typeface="Consolas"/>
                <a:ea typeface="+mn-lt"/>
                <a:cs typeface="Courier New"/>
              </a:rPr>
              <a:t>i</a:t>
            </a:r>
            <a:r>
              <a:rPr lang="en-US" sz="3200" baseline="-25000" dirty="0">
                <a:solidFill>
                  <a:srgbClr val="000000"/>
                </a:solidFill>
                <a:latin typeface="Consolas"/>
                <a:ea typeface="+mn-lt"/>
                <a:cs typeface="Courier New"/>
              </a:rPr>
              <a:t>);</a:t>
            </a:r>
          </a:p>
          <a:p>
            <a:r>
              <a:rPr lang="en-US" sz="3200" baseline="-25000" dirty="0">
                <a:solidFill>
                  <a:srgbClr val="000000"/>
                </a:solidFill>
                <a:latin typeface="Consolas"/>
                <a:ea typeface="+mn-lt"/>
                <a:cs typeface="Courier New"/>
              </a:rPr>
              <a:t>}</a:t>
            </a:r>
            <a:br>
              <a:rPr lang="en-US" sz="3200" baseline="-25000" dirty="0">
                <a:solidFill>
                  <a:srgbClr val="000000"/>
                </a:solidFill>
                <a:latin typeface="Consolas"/>
                <a:ea typeface="+mn-lt"/>
                <a:cs typeface="Courier New"/>
              </a:rPr>
            </a:br>
            <a:r>
              <a:rPr lang="en-US" sz="3200" baseline="-25000" dirty="0" err="1">
                <a:solidFill>
                  <a:srgbClr val="7030A0"/>
                </a:solidFill>
                <a:latin typeface="Consolas"/>
                <a:ea typeface="+mn-lt"/>
                <a:cs typeface="Courier New"/>
              </a:rPr>
              <a:t>parallel_for</a:t>
            </a:r>
            <a:r>
              <a:rPr lang="en-US" sz="3200" baseline="-25000" dirty="0">
                <a:solidFill>
                  <a:srgbClr val="7030A0"/>
                </a:solidFill>
                <a:latin typeface="Consolas"/>
                <a:ea typeface="+mn-lt"/>
                <a:cs typeface="Courier New"/>
              </a:rPr>
              <a:t> </a:t>
            </a:r>
            <a:r>
              <a:rPr lang="en-US" sz="3200" baseline="-25000" dirty="0">
                <a:solidFill>
                  <a:srgbClr val="000000"/>
                </a:solidFill>
                <a:latin typeface="Consolas"/>
                <a:ea typeface="+mn-lt"/>
                <a:cs typeface="Courier New"/>
              </a:rPr>
              <a:t>%</a:t>
            </a:r>
            <a:r>
              <a:rPr lang="en-US" sz="3200" baseline="-25000" dirty="0" err="1">
                <a:solidFill>
                  <a:srgbClr val="000000"/>
                </a:solidFill>
                <a:latin typeface="Consolas"/>
                <a:ea typeface="+mn-lt"/>
                <a:cs typeface="Courier New"/>
              </a:rPr>
              <a:t>i</a:t>
            </a:r>
            <a:r>
              <a:rPr lang="en-US" sz="3200" baseline="-25000" dirty="0">
                <a:solidFill>
                  <a:srgbClr val="000000"/>
                </a:solidFill>
                <a:latin typeface="Consolas"/>
                <a:ea typeface="+mn-lt"/>
                <a:cs typeface="Courier New"/>
              </a:rPr>
              <a:t> = 0 to N {</a:t>
            </a:r>
            <a:endParaRPr lang="en-US" sz="3200" baseline="-25000" dirty="0">
              <a:solidFill>
                <a:srgbClr val="0070C0"/>
              </a:solidFill>
              <a:latin typeface="Consolas"/>
              <a:ea typeface="+mn-lt"/>
              <a:cs typeface="Courier New"/>
            </a:endParaRPr>
          </a:p>
          <a:p>
            <a:r>
              <a:rPr lang="en-US" sz="3200" baseline="-25000" dirty="0">
                <a:solidFill>
                  <a:srgbClr val="0070C0"/>
                </a:solidFill>
                <a:latin typeface="Consolas"/>
                <a:ea typeface="+mn-lt"/>
                <a:cs typeface="Courier New"/>
              </a:rPr>
              <a:t>  </a:t>
            </a:r>
            <a:r>
              <a:rPr lang="en-US" sz="3200" baseline="-25000" dirty="0" err="1">
                <a:solidFill>
                  <a:srgbClr val="0070C0"/>
                </a:solidFill>
                <a:latin typeface="Consolas"/>
                <a:ea typeface="+mn-lt"/>
                <a:cs typeface="Courier New"/>
              </a:rPr>
              <a:t>codeB</a:t>
            </a:r>
            <a:r>
              <a:rPr lang="en-US" sz="3200" baseline="-25000" dirty="0">
                <a:solidFill>
                  <a:srgbClr val="000000"/>
                </a:solidFill>
                <a:latin typeface="Consolas"/>
                <a:ea typeface="+mn-lt"/>
                <a:cs typeface="Courier New"/>
              </a:rPr>
              <a:t>(%</a:t>
            </a:r>
            <a:r>
              <a:rPr lang="en-US" sz="3200" baseline="-25000" dirty="0" err="1">
                <a:solidFill>
                  <a:srgbClr val="000000"/>
                </a:solidFill>
                <a:latin typeface="Consolas"/>
                <a:ea typeface="+mn-lt"/>
                <a:cs typeface="Courier New"/>
              </a:rPr>
              <a:t>i</a:t>
            </a:r>
            <a:r>
              <a:rPr lang="en-US" sz="3200" baseline="-25000" dirty="0">
                <a:solidFill>
                  <a:srgbClr val="000000"/>
                </a:solidFill>
                <a:latin typeface="Consolas"/>
                <a:ea typeface="+mn-lt"/>
                <a:cs typeface="Courier New"/>
              </a:rPr>
              <a:t>);</a:t>
            </a:r>
          </a:p>
          <a:p>
            <a:r>
              <a:rPr lang="en-US" sz="3200" baseline="-25000" dirty="0">
                <a:solidFill>
                  <a:srgbClr val="000000"/>
                </a:solidFill>
                <a:latin typeface="Consolas"/>
                <a:ea typeface="+mn-lt"/>
                <a:cs typeface="Courier New"/>
              </a:rPr>
              <a:t>}</a:t>
            </a:r>
          </a:p>
          <a:p>
            <a:endParaRPr lang="en-US" sz="3200" baseline="-25000" dirty="0">
              <a:solidFill>
                <a:srgbClr val="000000"/>
              </a:solidFill>
              <a:latin typeface="Consolas"/>
              <a:ea typeface="+mn-lt"/>
              <a:cs typeface="Courier New"/>
            </a:endParaRPr>
          </a:p>
        </p:txBody>
      </p:sp>
    </p:spTree>
    <p:extLst>
      <p:ext uri="{BB962C8B-B14F-4D97-AF65-F5344CB8AC3E}">
        <p14:creationId xmlns:p14="http://schemas.microsoft.com/office/powerpoint/2010/main" val="32872544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02CFE9-8810-4755-942A-DFD7E33E0871}"/>
              </a:ext>
            </a:extLst>
          </p:cNvPr>
          <p:cNvSpPr>
            <a:spLocks noGrp="1"/>
          </p:cNvSpPr>
          <p:nvPr>
            <p:ph type="title"/>
          </p:nvPr>
        </p:nvSpPr>
        <p:spPr/>
        <p:txBody>
          <a:bodyPr/>
          <a:lstStyle/>
          <a:p>
            <a:r>
              <a:rPr lang="en-US" dirty="0">
                <a:cs typeface="Calibri Light"/>
              </a:rPr>
              <a:t>GPU Synchronization Lowering: Control Flow</a:t>
            </a:r>
            <a:endParaRPr lang="en-US" dirty="0"/>
          </a:p>
        </p:txBody>
      </p:sp>
      <p:sp>
        <p:nvSpPr>
          <p:cNvPr id="4" name="Slide Number Placeholder 3">
            <a:extLst>
              <a:ext uri="{FF2B5EF4-FFF2-40B4-BE49-F238E27FC236}">
                <a16:creationId xmlns:a16="http://schemas.microsoft.com/office/drawing/2014/main" id="{0CF6E0F4-CF88-4F6C-AC51-F7B879FECC04}"/>
              </a:ext>
            </a:extLst>
          </p:cNvPr>
          <p:cNvSpPr>
            <a:spLocks noGrp="1"/>
          </p:cNvSpPr>
          <p:nvPr>
            <p:ph type="sldNum" sz="quarter" idx="12"/>
          </p:nvPr>
        </p:nvSpPr>
        <p:spPr/>
        <p:txBody>
          <a:bodyPr/>
          <a:lstStyle/>
          <a:p>
            <a:fld id="{330EA680-D336-4FF7-8B7A-9848BB0A1C32}" type="slidenum">
              <a:rPr lang="en-US" smtClean="0"/>
              <a:t>24</a:t>
            </a:fld>
            <a:endParaRPr lang="en-US"/>
          </a:p>
        </p:txBody>
      </p:sp>
      <p:sp>
        <p:nvSpPr>
          <p:cNvPr id="9" name="Content Placeholder 2">
            <a:extLst>
              <a:ext uri="{FF2B5EF4-FFF2-40B4-BE49-F238E27FC236}">
                <a16:creationId xmlns:a16="http://schemas.microsoft.com/office/drawing/2014/main" id="{1F2F2B97-49AD-2E4E-BAD7-10F2D42C7498}"/>
              </a:ext>
            </a:extLst>
          </p:cNvPr>
          <p:cNvSpPr>
            <a:spLocks noGrp="1"/>
          </p:cNvSpPr>
          <p:nvPr>
            <p:ph idx="1"/>
          </p:nvPr>
        </p:nvSpPr>
        <p:spPr>
          <a:xfrm>
            <a:off x="838199" y="1825624"/>
            <a:ext cx="10515599" cy="1836505"/>
          </a:xfrm>
        </p:spPr>
        <p:txBody>
          <a:bodyPr vert="horz" lIns="91440" tIns="45720" rIns="91440" bIns="45720" rtlCol="0" anchor="t">
            <a:noAutofit/>
          </a:bodyPr>
          <a:lstStyle/>
          <a:p>
            <a:r>
              <a:rPr lang="en-US" dirty="0"/>
              <a:t>Synchronization within control flow (for, if, while, </a:t>
            </a:r>
            <a:r>
              <a:rPr lang="en-US" dirty="0" err="1"/>
              <a:t>etc</a:t>
            </a:r>
            <a:r>
              <a:rPr lang="en-US" dirty="0"/>
              <a:t>) can be lowered by splitting around the control flop and interchanging the parallelism.</a:t>
            </a:r>
          </a:p>
        </p:txBody>
      </p:sp>
      <p:cxnSp>
        <p:nvCxnSpPr>
          <p:cNvPr id="14" name="Straight Arrow Connector 13">
            <a:extLst>
              <a:ext uri="{FF2B5EF4-FFF2-40B4-BE49-F238E27FC236}">
                <a16:creationId xmlns:a16="http://schemas.microsoft.com/office/drawing/2014/main" id="{321718DD-383E-214B-9D9E-6099FFD213DF}"/>
              </a:ext>
            </a:extLst>
          </p:cNvPr>
          <p:cNvCxnSpPr/>
          <p:nvPr/>
        </p:nvCxnSpPr>
        <p:spPr>
          <a:xfrm>
            <a:off x="5020310" y="6858000"/>
            <a:ext cx="914400" cy="9144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492422F6-B803-AE47-AC36-9B0D74701CFF}"/>
              </a:ext>
            </a:extLst>
          </p:cNvPr>
          <p:cNvSpPr txBox="1"/>
          <p:nvPr/>
        </p:nvSpPr>
        <p:spPr>
          <a:xfrm>
            <a:off x="186054" y="2774154"/>
            <a:ext cx="3631480" cy="2103140"/>
          </a:xfrm>
          <a:prstGeom prst="rect">
            <a:avLst/>
          </a:pr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aseline="-25000" dirty="0" err="1">
                <a:solidFill>
                  <a:srgbClr val="7030A0"/>
                </a:solidFill>
                <a:latin typeface="Consolas"/>
                <a:ea typeface="+mn-lt"/>
                <a:cs typeface="Courier New"/>
              </a:rPr>
              <a:t>parallel_for</a:t>
            </a:r>
            <a:r>
              <a:rPr lang="en-US" sz="2800" baseline="-25000" dirty="0">
                <a:solidFill>
                  <a:srgbClr val="7030A0"/>
                </a:solidFill>
                <a:latin typeface="Consolas"/>
                <a:ea typeface="+mn-lt"/>
                <a:cs typeface="Courier New"/>
              </a:rPr>
              <a:t> </a:t>
            </a:r>
            <a:r>
              <a:rPr lang="en-US" sz="2800" baseline="-25000" dirty="0">
                <a:solidFill>
                  <a:srgbClr val="000000"/>
                </a:solidFill>
                <a:latin typeface="Consolas"/>
                <a:ea typeface="+mn-lt"/>
                <a:cs typeface="Courier New"/>
              </a:rPr>
              <a:t>%</a:t>
            </a:r>
            <a:r>
              <a:rPr lang="en-US" sz="2800" baseline="-25000" dirty="0" err="1">
                <a:solidFill>
                  <a:srgbClr val="000000"/>
                </a:solidFill>
                <a:latin typeface="Consolas"/>
                <a:ea typeface="+mn-lt"/>
                <a:cs typeface="Courier New"/>
              </a:rPr>
              <a:t>i</a:t>
            </a:r>
            <a:r>
              <a:rPr lang="en-US" sz="2800" baseline="-25000" dirty="0">
                <a:solidFill>
                  <a:srgbClr val="000000"/>
                </a:solidFill>
                <a:latin typeface="Consolas"/>
                <a:ea typeface="+mn-lt"/>
                <a:cs typeface="Courier New"/>
              </a:rPr>
              <a:t> = 0 to N {</a:t>
            </a:r>
            <a:endParaRPr lang="en-US" sz="2800" baseline="-25000" dirty="0">
              <a:solidFill>
                <a:srgbClr val="0070C0"/>
              </a:solidFill>
              <a:latin typeface="Consolas"/>
              <a:ea typeface="+mn-lt"/>
              <a:cs typeface="Courier New"/>
            </a:endParaRPr>
          </a:p>
          <a:p>
            <a:r>
              <a:rPr lang="en-US" sz="2800" baseline="-25000" dirty="0">
                <a:solidFill>
                  <a:srgbClr val="0070C0"/>
                </a:solidFill>
                <a:latin typeface="Consolas"/>
                <a:ea typeface="+mn-lt"/>
                <a:cs typeface="Courier New"/>
              </a:rPr>
              <a:t>  for</a:t>
            </a:r>
            <a:r>
              <a:rPr lang="en-US" sz="2800" baseline="-25000" dirty="0">
                <a:solidFill>
                  <a:srgbClr val="7030A0"/>
                </a:solidFill>
                <a:latin typeface="Consolas"/>
                <a:ea typeface="+mn-lt"/>
                <a:cs typeface="Courier New"/>
              </a:rPr>
              <a:t> </a:t>
            </a:r>
            <a:r>
              <a:rPr lang="en-US" sz="2800" baseline="-25000" dirty="0">
                <a:solidFill>
                  <a:srgbClr val="000000"/>
                </a:solidFill>
                <a:latin typeface="Consolas"/>
                <a:ea typeface="+mn-lt"/>
                <a:cs typeface="Courier New"/>
              </a:rPr>
              <a:t>%j = … {</a:t>
            </a:r>
            <a:br>
              <a:rPr lang="en-US" sz="2800" baseline="-25000" dirty="0">
                <a:solidFill>
                  <a:srgbClr val="000000"/>
                </a:solidFill>
                <a:latin typeface="Consolas"/>
                <a:ea typeface="+mn-lt"/>
                <a:cs typeface="Courier New"/>
              </a:rPr>
            </a:br>
            <a:r>
              <a:rPr lang="en-US" sz="2800" baseline="-25000" dirty="0">
                <a:solidFill>
                  <a:srgbClr val="000000"/>
                </a:solidFill>
                <a:latin typeface="Consolas"/>
                <a:ea typeface="+mn-lt"/>
                <a:cs typeface="Courier New"/>
              </a:rPr>
              <a:t>    </a:t>
            </a:r>
            <a:r>
              <a:rPr lang="en-US" sz="2800" baseline="-25000" dirty="0">
                <a:solidFill>
                  <a:srgbClr val="0070C0"/>
                </a:solidFill>
                <a:latin typeface="Consolas"/>
                <a:ea typeface="+mn-lt"/>
                <a:cs typeface="Courier New"/>
              </a:rPr>
              <a:t>codeB1</a:t>
            </a:r>
            <a:r>
              <a:rPr lang="en-US" sz="2800" baseline="-25000" dirty="0">
                <a:solidFill>
                  <a:srgbClr val="000000"/>
                </a:solidFill>
                <a:latin typeface="Consolas"/>
                <a:ea typeface="+mn-lt"/>
                <a:cs typeface="Courier New"/>
              </a:rPr>
              <a:t>(%</a:t>
            </a:r>
            <a:r>
              <a:rPr lang="en-US" sz="2800" baseline="-25000" dirty="0" err="1">
                <a:solidFill>
                  <a:srgbClr val="000000"/>
                </a:solidFill>
                <a:latin typeface="Consolas"/>
                <a:ea typeface="+mn-lt"/>
                <a:cs typeface="Courier New"/>
              </a:rPr>
              <a:t>i</a:t>
            </a:r>
            <a:r>
              <a:rPr lang="en-US" sz="2800" baseline="-25000" dirty="0">
                <a:solidFill>
                  <a:srgbClr val="000000"/>
                </a:solidFill>
                <a:latin typeface="Consolas"/>
                <a:ea typeface="+mn-lt"/>
                <a:cs typeface="Courier New"/>
              </a:rPr>
              <a:t>, %j);</a:t>
            </a:r>
            <a:br>
              <a:rPr lang="en-US" sz="2800" baseline="-25000" dirty="0">
                <a:solidFill>
                  <a:srgbClr val="000000"/>
                </a:solidFill>
                <a:latin typeface="Consolas"/>
                <a:ea typeface="+mn-lt"/>
                <a:cs typeface="Courier New"/>
              </a:rPr>
            </a:br>
            <a:r>
              <a:rPr lang="en-US" sz="2800" baseline="-25000" dirty="0">
                <a:solidFill>
                  <a:srgbClr val="000000"/>
                </a:solidFill>
                <a:latin typeface="Consolas"/>
                <a:ea typeface="+mn-lt"/>
                <a:cs typeface="Courier New"/>
              </a:rPr>
              <a:t>    </a:t>
            </a:r>
            <a:r>
              <a:rPr lang="en-US" sz="2800" baseline="-25000" dirty="0" err="1">
                <a:solidFill>
                  <a:srgbClr val="7030A0"/>
                </a:solidFill>
                <a:latin typeface="Consolas"/>
                <a:ea typeface="+mn-lt"/>
                <a:cs typeface="Courier New"/>
              </a:rPr>
              <a:t>sync_threads</a:t>
            </a:r>
            <a:r>
              <a:rPr lang="en-US" sz="2800" baseline="-25000" dirty="0">
                <a:solidFill>
                  <a:srgbClr val="000000"/>
                </a:solidFill>
                <a:latin typeface="Consolas"/>
                <a:ea typeface="+mn-lt"/>
                <a:cs typeface="Courier New"/>
              </a:rPr>
              <a:t>; </a:t>
            </a:r>
            <a:br>
              <a:rPr lang="en-US" sz="2800" baseline="-25000" dirty="0">
                <a:solidFill>
                  <a:srgbClr val="000000"/>
                </a:solidFill>
                <a:latin typeface="Consolas"/>
                <a:ea typeface="+mn-lt"/>
                <a:cs typeface="Courier New"/>
              </a:rPr>
            </a:br>
            <a:r>
              <a:rPr lang="en-US" sz="2800" baseline="-25000" dirty="0">
                <a:solidFill>
                  <a:srgbClr val="000000"/>
                </a:solidFill>
                <a:latin typeface="Consolas"/>
                <a:ea typeface="+mn-lt"/>
                <a:cs typeface="Courier New"/>
              </a:rPr>
              <a:t>    </a:t>
            </a:r>
            <a:r>
              <a:rPr lang="en-US" sz="2800" baseline="-25000" dirty="0">
                <a:solidFill>
                  <a:srgbClr val="0070C0"/>
                </a:solidFill>
                <a:latin typeface="Consolas"/>
                <a:ea typeface="+mn-lt"/>
                <a:cs typeface="Courier New"/>
              </a:rPr>
              <a:t>codeB2</a:t>
            </a:r>
            <a:r>
              <a:rPr lang="en-US" sz="2800" baseline="-25000" dirty="0">
                <a:solidFill>
                  <a:srgbClr val="000000"/>
                </a:solidFill>
                <a:latin typeface="Consolas"/>
                <a:ea typeface="+mn-lt"/>
                <a:cs typeface="Courier New"/>
              </a:rPr>
              <a:t>(%</a:t>
            </a:r>
            <a:r>
              <a:rPr lang="en-US" sz="2800" baseline="-25000" dirty="0" err="1">
                <a:solidFill>
                  <a:srgbClr val="000000"/>
                </a:solidFill>
                <a:latin typeface="Consolas"/>
                <a:ea typeface="+mn-lt"/>
                <a:cs typeface="Courier New"/>
              </a:rPr>
              <a:t>i</a:t>
            </a:r>
            <a:r>
              <a:rPr lang="en-US" sz="2800" baseline="-25000" dirty="0">
                <a:solidFill>
                  <a:srgbClr val="000000"/>
                </a:solidFill>
                <a:latin typeface="Consolas"/>
                <a:ea typeface="+mn-lt"/>
                <a:cs typeface="Courier New"/>
              </a:rPr>
              <a:t>, %j);</a:t>
            </a:r>
          </a:p>
          <a:p>
            <a:r>
              <a:rPr lang="en-US" sz="2800" baseline="-25000" dirty="0">
                <a:solidFill>
                  <a:srgbClr val="000000"/>
                </a:solidFill>
                <a:latin typeface="Consolas"/>
                <a:ea typeface="+mn-lt"/>
                <a:cs typeface="Courier New"/>
              </a:rPr>
              <a:t>  }</a:t>
            </a:r>
          </a:p>
          <a:p>
            <a:r>
              <a:rPr lang="en-US" sz="2800" baseline="-25000" dirty="0">
                <a:solidFill>
                  <a:srgbClr val="000000"/>
                </a:solidFill>
                <a:latin typeface="Consolas"/>
                <a:ea typeface="+mn-lt"/>
                <a:cs typeface="Courier New"/>
              </a:rPr>
              <a:t>}</a:t>
            </a:r>
          </a:p>
        </p:txBody>
      </p:sp>
      <p:sp>
        <p:nvSpPr>
          <p:cNvPr id="10" name="TextBox 9">
            <a:extLst>
              <a:ext uri="{FF2B5EF4-FFF2-40B4-BE49-F238E27FC236}">
                <a16:creationId xmlns:a16="http://schemas.microsoft.com/office/drawing/2014/main" id="{55B3EA83-2598-9147-8E95-E63602831C7E}"/>
              </a:ext>
            </a:extLst>
          </p:cNvPr>
          <p:cNvSpPr txBox="1"/>
          <p:nvPr/>
        </p:nvSpPr>
        <p:spPr>
          <a:xfrm>
            <a:off x="4057812" y="2774154"/>
            <a:ext cx="3932916" cy="2103140"/>
          </a:xfrm>
          <a:prstGeom prst="rect">
            <a:avLst/>
          </a:pr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aseline="-25000" dirty="0">
                <a:solidFill>
                  <a:srgbClr val="0070C0"/>
                </a:solidFill>
                <a:latin typeface="Consolas"/>
                <a:ea typeface="+mn-lt"/>
                <a:cs typeface="Courier New"/>
              </a:rPr>
              <a:t>for</a:t>
            </a:r>
            <a:r>
              <a:rPr lang="en-US" sz="2800" baseline="-25000" dirty="0">
                <a:solidFill>
                  <a:srgbClr val="7030A0"/>
                </a:solidFill>
                <a:latin typeface="Consolas"/>
                <a:ea typeface="+mn-lt"/>
                <a:cs typeface="Courier New"/>
              </a:rPr>
              <a:t> </a:t>
            </a:r>
            <a:r>
              <a:rPr lang="en-US" sz="2800" baseline="-25000" dirty="0">
                <a:solidFill>
                  <a:srgbClr val="000000"/>
                </a:solidFill>
                <a:latin typeface="Consolas"/>
                <a:ea typeface="+mn-lt"/>
                <a:cs typeface="Courier New"/>
              </a:rPr>
              <a:t>%j = … {</a:t>
            </a:r>
            <a:br>
              <a:rPr lang="en-US" sz="2800" baseline="-25000" dirty="0">
                <a:solidFill>
                  <a:srgbClr val="000000"/>
                </a:solidFill>
                <a:latin typeface="Consolas"/>
                <a:ea typeface="+mn-lt"/>
                <a:cs typeface="Courier New"/>
              </a:rPr>
            </a:br>
            <a:r>
              <a:rPr lang="en-US" sz="2800" baseline="-25000" dirty="0">
                <a:solidFill>
                  <a:srgbClr val="000000"/>
                </a:solidFill>
                <a:latin typeface="Consolas"/>
                <a:ea typeface="+mn-lt"/>
                <a:cs typeface="Courier New"/>
              </a:rPr>
              <a:t>  </a:t>
            </a:r>
            <a:r>
              <a:rPr lang="en-US" sz="2800" baseline="-25000" dirty="0" err="1">
                <a:solidFill>
                  <a:srgbClr val="7030A0"/>
                </a:solidFill>
                <a:latin typeface="Consolas"/>
                <a:ea typeface="+mn-lt"/>
                <a:cs typeface="Courier New"/>
              </a:rPr>
              <a:t>parallel_for</a:t>
            </a:r>
            <a:r>
              <a:rPr lang="en-US" sz="2800" baseline="-25000" dirty="0">
                <a:solidFill>
                  <a:srgbClr val="7030A0"/>
                </a:solidFill>
                <a:latin typeface="Consolas"/>
                <a:ea typeface="+mn-lt"/>
                <a:cs typeface="Courier New"/>
              </a:rPr>
              <a:t> </a:t>
            </a:r>
            <a:r>
              <a:rPr lang="en-US" sz="2800" baseline="-25000" dirty="0">
                <a:solidFill>
                  <a:srgbClr val="000000"/>
                </a:solidFill>
                <a:latin typeface="Consolas"/>
                <a:ea typeface="+mn-lt"/>
                <a:cs typeface="Courier New"/>
              </a:rPr>
              <a:t>%</a:t>
            </a:r>
            <a:r>
              <a:rPr lang="en-US" sz="2800" baseline="-25000" dirty="0" err="1">
                <a:solidFill>
                  <a:srgbClr val="000000"/>
                </a:solidFill>
                <a:latin typeface="Consolas"/>
                <a:ea typeface="+mn-lt"/>
                <a:cs typeface="Courier New"/>
              </a:rPr>
              <a:t>i</a:t>
            </a:r>
            <a:r>
              <a:rPr lang="en-US" sz="2800" baseline="-25000" dirty="0">
                <a:solidFill>
                  <a:srgbClr val="000000"/>
                </a:solidFill>
                <a:latin typeface="Consolas"/>
                <a:ea typeface="+mn-lt"/>
                <a:cs typeface="Courier New"/>
              </a:rPr>
              <a:t> = 0 to N {</a:t>
            </a:r>
            <a:endParaRPr lang="en-US" sz="2800" baseline="-25000" dirty="0">
              <a:solidFill>
                <a:srgbClr val="0070C0"/>
              </a:solidFill>
              <a:latin typeface="Consolas"/>
              <a:ea typeface="+mn-lt"/>
              <a:cs typeface="Courier New"/>
            </a:endParaRPr>
          </a:p>
          <a:p>
            <a:r>
              <a:rPr lang="en-US" sz="2800" baseline="-25000" dirty="0">
                <a:solidFill>
                  <a:srgbClr val="0070C0"/>
                </a:solidFill>
                <a:latin typeface="Consolas"/>
                <a:ea typeface="+mn-lt"/>
                <a:cs typeface="Courier New"/>
              </a:rPr>
              <a:t>    codeB1</a:t>
            </a:r>
            <a:r>
              <a:rPr lang="en-US" sz="2800" baseline="-25000" dirty="0">
                <a:solidFill>
                  <a:srgbClr val="000000"/>
                </a:solidFill>
                <a:latin typeface="Consolas"/>
                <a:ea typeface="+mn-lt"/>
                <a:cs typeface="Courier New"/>
              </a:rPr>
              <a:t>(%</a:t>
            </a:r>
            <a:r>
              <a:rPr lang="en-US" sz="2800" baseline="-25000" dirty="0" err="1">
                <a:solidFill>
                  <a:srgbClr val="000000"/>
                </a:solidFill>
                <a:latin typeface="Consolas"/>
                <a:ea typeface="+mn-lt"/>
                <a:cs typeface="Courier New"/>
              </a:rPr>
              <a:t>i</a:t>
            </a:r>
            <a:r>
              <a:rPr lang="en-US" sz="2800" baseline="-25000" dirty="0">
                <a:solidFill>
                  <a:srgbClr val="000000"/>
                </a:solidFill>
                <a:latin typeface="Consolas"/>
                <a:ea typeface="+mn-lt"/>
                <a:cs typeface="Courier New"/>
              </a:rPr>
              <a:t>, %j);</a:t>
            </a:r>
            <a:br>
              <a:rPr lang="en-US" sz="2800" baseline="-25000" dirty="0">
                <a:solidFill>
                  <a:srgbClr val="000000"/>
                </a:solidFill>
                <a:latin typeface="Consolas"/>
                <a:ea typeface="+mn-lt"/>
                <a:cs typeface="Courier New"/>
              </a:rPr>
            </a:br>
            <a:r>
              <a:rPr lang="en-US" sz="2800" baseline="-25000" dirty="0">
                <a:solidFill>
                  <a:srgbClr val="000000"/>
                </a:solidFill>
                <a:latin typeface="Consolas"/>
                <a:ea typeface="+mn-lt"/>
                <a:cs typeface="Courier New"/>
              </a:rPr>
              <a:t>    </a:t>
            </a:r>
            <a:r>
              <a:rPr lang="en-US" sz="2800" baseline="-25000" dirty="0" err="1">
                <a:solidFill>
                  <a:srgbClr val="7030A0"/>
                </a:solidFill>
                <a:latin typeface="Consolas"/>
                <a:ea typeface="+mn-lt"/>
                <a:cs typeface="Courier New"/>
              </a:rPr>
              <a:t>sync_threads</a:t>
            </a:r>
            <a:r>
              <a:rPr lang="en-US" sz="2800" baseline="-25000" dirty="0">
                <a:solidFill>
                  <a:srgbClr val="000000"/>
                </a:solidFill>
                <a:latin typeface="Consolas"/>
                <a:ea typeface="+mn-lt"/>
                <a:cs typeface="Courier New"/>
              </a:rPr>
              <a:t>; </a:t>
            </a:r>
            <a:br>
              <a:rPr lang="en-US" sz="2800" baseline="-25000" dirty="0">
                <a:solidFill>
                  <a:srgbClr val="000000"/>
                </a:solidFill>
                <a:latin typeface="Consolas"/>
                <a:ea typeface="+mn-lt"/>
                <a:cs typeface="Courier New"/>
              </a:rPr>
            </a:br>
            <a:r>
              <a:rPr lang="en-US" sz="2800" baseline="-25000" dirty="0">
                <a:solidFill>
                  <a:srgbClr val="000000"/>
                </a:solidFill>
                <a:latin typeface="Consolas"/>
                <a:ea typeface="+mn-lt"/>
                <a:cs typeface="Courier New"/>
              </a:rPr>
              <a:t>    </a:t>
            </a:r>
            <a:r>
              <a:rPr lang="en-US" sz="2800" baseline="-25000" dirty="0">
                <a:solidFill>
                  <a:srgbClr val="0070C0"/>
                </a:solidFill>
                <a:latin typeface="Consolas"/>
                <a:ea typeface="+mn-lt"/>
                <a:cs typeface="Courier New"/>
              </a:rPr>
              <a:t>codeB2</a:t>
            </a:r>
            <a:r>
              <a:rPr lang="en-US" sz="2800" baseline="-25000" dirty="0">
                <a:solidFill>
                  <a:srgbClr val="000000"/>
                </a:solidFill>
                <a:latin typeface="Consolas"/>
                <a:ea typeface="+mn-lt"/>
                <a:cs typeface="Courier New"/>
              </a:rPr>
              <a:t>(%</a:t>
            </a:r>
            <a:r>
              <a:rPr lang="en-US" sz="2800" baseline="-25000" dirty="0" err="1">
                <a:solidFill>
                  <a:srgbClr val="000000"/>
                </a:solidFill>
                <a:latin typeface="Consolas"/>
                <a:ea typeface="+mn-lt"/>
                <a:cs typeface="Courier New"/>
              </a:rPr>
              <a:t>i</a:t>
            </a:r>
            <a:r>
              <a:rPr lang="en-US" sz="2800" baseline="-25000" dirty="0">
                <a:solidFill>
                  <a:srgbClr val="000000"/>
                </a:solidFill>
                <a:latin typeface="Consolas"/>
                <a:ea typeface="+mn-lt"/>
                <a:cs typeface="Courier New"/>
              </a:rPr>
              <a:t>, %j);</a:t>
            </a:r>
          </a:p>
          <a:p>
            <a:r>
              <a:rPr lang="en-US" sz="2800" baseline="-25000" dirty="0">
                <a:solidFill>
                  <a:srgbClr val="000000"/>
                </a:solidFill>
                <a:latin typeface="Consolas"/>
                <a:ea typeface="+mn-lt"/>
                <a:cs typeface="Courier New"/>
              </a:rPr>
              <a:t>  }</a:t>
            </a:r>
          </a:p>
          <a:p>
            <a:r>
              <a:rPr lang="en-US" sz="2800" baseline="-25000" dirty="0">
                <a:solidFill>
                  <a:srgbClr val="000000"/>
                </a:solidFill>
                <a:latin typeface="Consolas"/>
                <a:ea typeface="+mn-lt"/>
                <a:cs typeface="Courier New"/>
              </a:rPr>
              <a:t>}</a:t>
            </a:r>
          </a:p>
        </p:txBody>
      </p:sp>
      <p:sp>
        <p:nvSpPr>
          <p:cNvPr id="12" name="TextBox 11">
            <a:extLst>
              <a:ext uri="{FF2B5EF4-FFF2-40B4-BE49-F238E27FC236}">
                <a16:creationId xmlns:a16="http://schemas.microsoft.com/office/drawing/2014/main" id="{50637098-0593-3349-BA3A-451BF7CCB721}"/>
              </a:ext>
            </a:extLst>
          </p:cNvPr>
          <p:cNvSpPr txBox="1"/>
          <p:nvPr/>
        </p:nvSpPr>
        <p:spPr>
          <a:xfrm>
            <a:off x="8231006" y="2774155"/>
            <a:ext cx="3932916" cy="2390398"/>
          </a:xfrm>
          <a:prstGeom prst="rect">
            <a:avLst/>
          </a:pr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aseline="-25000" dirty="0">
                <a:solidFill>
                  <a:srgbClr val="0070C0"/>
                </a:solidFill>
                <a:latin typeface="Consolas"/>
                <a:ea typeface="+mn-lt"/>
                <a:cs typeface="Courier New"/>
              </a:rPr>
              <a:t>for</a:t>
            </a:r>
            <a:r>
              <a:rPr lang="en-US" sz="2800" baseline="-25000" dirty="0">
                <a:solidFill>
                  <a:srgbClr val="7030A0"/>
                </a:solidFill>
                <a:latin typeface="Consolas"/>
                <a:ea typeface="+mn-lt"/>
                <a:cs typeface="Courier New"/>
              </a:rPr>
              <a:t> </a:t>
            </a:r>
            <a:r>
              <a:rPr lang="en-US" sz="2800" baseline="-25000" dirty="0">
                <a:solidFill>
                  <a:srgbClr val="000000"/>
                </a:solidFill>
                <a:latin typeface="Consolas"/>
                <a:ea typeface="+mn-lt"/>
                <a:cs typeface="Courier New"/>
              </a:rPr>
              <a:t>%j = … {</a:t>
            </a:r>
            <a:br>
              <a:rPr lang="en-US" sz="2800" baseline="-25000" dirty="0">
                <a:solidFill>
                  <a:srgbClr val="000000"/>
                </a:solidFill>
                <a:latin typeface="Consolas"/>
                <a:ea typeface="+mn-lt"/>
                <a:cs typeface="Courier New"/>
              </a:rPr>
            </a:br>
            <a:r>
              <a:rPr lang="en-US" sz="2800" baseline="-25000" dirty="0">
                <a:solidFill>
                  <a:srgbClr val="000000"/>
                </a:solidFill>
                <a:latin typeface="Consolas"/>
                <a:ea typeface="+mn-lt"/>
                <a:cs typeface="Courier New"/>
              </a:rPr>
              <a:t>  </a:t>
            </a:r>
            <a:r>
              <a:rPr lang="en-US" sz="2800" baseline="-25000" dirty="0" err="1">
                <a:solidFill>
                  <a:srgbClr val="7030A0"/>
                </a:solidFill>
                <a:latin typeface="Consolas"/>
                <a:ea typeface="+mn-lt"/>
                <a:cs typeface="Courier New"/>
              </a:rPr>
              <a:t>parallel_for</a:t>
            </a:r>
            <a:r>
              <a:rPr lang="en-US" sz="2800" baseline="-25000" dirty="0">
                <a:solidFill>
                  <a:srgbClr val="7030A0"/>
                </a:solidFill>
                <a:latin typeface="Consolas"/>
                <a:ea typeface="+mn-lt"/>
                <a:cs typeface="Courier New"/>
              </a:rPr>
              <a:t> </a:t>
            </a:r>
            <a:r>
              <a:rPr lang="en-US" sz="2800" baseline="-25000" dirty="0">
                <a:solidFill>
                  <a:srgbClr val="000000"/>
                </a:solidFill>
                <a:latin typeface="Consolas"/>
                <a:ea typeface="+mn-lt"/>
                <a:cs typeface="Courier New"/>
              </a:rPr>
              <a:t>%</a:t>
            </a:r>
            <a:r>
              <a:rPr lang="en-US" sz="2800" baseline="-25000" dirty="0" err="1">
                <a:solidFill>
                  <a:srgbClr val="000000"/>
                </a:solidFill>
                <a:latin typeface="Consolas"/>
                <a:ea typeface="+mn-lt"/>
                <a:cs typeface="Courier New"/>
              </a:rPr>
              <a:t>i</a:t>
            </a:r>
            <a:r>
              <a:rPr lang="en-US" sz="2800" baseline="-25000" dirty="0">
                <a:solidFill>
                  <a:srgbClr val="000000"/>
                </a:solidFill>
                <a:latin typeface="Consolas"/>
                <a:ea typeface="+mn-lt"/>
                <a:cs typeface="Courier New"/>
              </a:rPr>
              <a:t> = 0 to N {</a:t>
            </a:r>
            <a:endParaRPr lang="en-US" sz="2800" baseline="-25000" dirty="0">
              <a:solidFill>
                <a:srgbClr val="0070C0"/>
              </a:solidFill>
              <a:latin typeface="Consolas"/>
              <a:ea typeface="+mn-lt"/>
              <a:cs typeface="Courier New"/>
            </a:endParaRPr>
          </a:p>
          <a:p>
            <a:r>
              <a:rPr lang="en-US" sz="2800" baseline="-25000" dirty="0">
                <a:solidFill>
                  <a:srgbClr val="0070C0"/>
                </a:solidFill>
                <a:latin typeface="Consolas"/>
                <a:ea typeface="+mn-lt"/>
                <a:cs typeface="Courier New"/>
              </a:rPr>
              <a:t>    codeB1</a:t>
            </a:r>
            <a:r>
              <a:rPr lang="en-US" sz="2800" baseline="-25000" dirty="0">
                <a:solidFill>
                  <a:srgbClr val="000000"/>
                </a:solidFill>
                <a:latin typeface="Consolas"/>
                <a:ea typeface="+mn-lt"/>
                <a:cs typeface="Courier New"/>
              </a:rPr>
              <a:t>(%</a:t>
            </a:r>
            <a:r>
              <a:rPr lang="en-US" sz="2800" baseline="-25000" dirty="0" err="1">
                <a:solidFill>
                  <a:srgbClr val="000000"/>
                </a:solidFill>
                <a:latin typeface="Consolas"/>
                <a:ea typeface="+mn-lt"/>
                <a:cs typeface="Courier New"/>
              </a:rPr>
              <a:t>i</a:t>
            </a:r>
            <a:r>
              <a:rPr lang="en-US" sz="2800" baseline="-25000" dirty="0">
                <a:solidFill>
                  <a:srgbClr val="000000"/>
                </a:solidFill>
                <a:latin typeface="Consolas"/>
                <a:ea typeface="+mn-lt"/>
                <a:cs typeface="Courier New"/>
              </a:rPr>
              <a:t>, %j);</a:t>
            </a:r>
          </a:p>
          <a:p>
            <a:r>
              <a:rPr lang="en-US" sz="2800" baseline="-25000" dirty="0">
                <a:solidFill>
                  <a:srgbClr val="000000"/>
                </a:solidFill>
                <a:latin typeface="Consolas"/>
                <a:ea typeface="+mn-lt"/>
                <a:cs typeface="Courier New"/>
              </a:rPr>
              <a:t>  }</a:t>
            </a:r>
            <a:br>
              <a:rPr lang="en-US" sz="2800" baseline="-25000" dirty="0">
                <a:solidFill>
                  <a:srgbClr val="000000"/>
                </a:solidFill>
                <a:latin typeface="Consolas"/>
                <a:ea typeface="+mn-lt"/>
                <a:cs typeface="Courier New"/>
              </a:rPr>
            </a:br>
            <a:r>
              <a:rPr lang="en-US" sz="2800" baseline="-25000" dirty="0">
                <a:solidFill>
                  <a:srgbClr val="000000"/>
                </a:solidFill>
                <a:latin typeface="Consolas"/>
                <a:ea typeface="+mn-lt"/>
                <a:cs typeface="Courier New"/>
              </a:rPr>
              <a:t>  </a:t>
            </a:r>
            <a:r>
              <a:rPr lang="en-US" sz="2800" baseline="-25000" dirty="0" err="1">
                <a:solidFill>
                  <a:srgbClr val="7030A0"/>
                </a:solidFill>
                <a:latin typeface="Consolas"/>
                <a:ea typeface="+mn-lt"/>
                <a:cs typeface="Courier New"/>
              </a:rPr>
              <a:t>parallel_for</a:t>
            </a:r>
            <a:r>
              <a:rPr lang="en-US" sz="2800" baseline="-25000" dirty="0">
                <a:solidFill>
                  <a:srgbClr val="7030A0"/>
                </a:solidFill>
                <a:latin typeface="Consolas"/>
                <a:ea typeface="+mn-lt"/>
                <a:cs typeface="Courier New"/>
              </a:rPr>
              <a:t> </a:t>
            </a:r>
            <a:r>
              <a:rPr lang="en-US" sz="2800" baseline="-25000" dirty="0">
                <a:solidFill>
                  <a:srgbClr val="000000"/>
                </a:solidFill>
                <a:latin typeface="Consolas"/>
                <a:ea typeface="+mn-lt"/>
                <a:cs typeface="Courier New"/>
              </a:rPr>
              <a:t>%</a:t>
            </a:r>
            <a:r>
              <a:rPr lang="en-US" sz="2800" baseline="-25000" dirty="0" err="1">
                <a:solidFill>
                  <a:srgbClr val="000000"/>
                </a:solidFill>
                <a:latin typeface="Consolas"/>
                <a:ea typeface="+mn-lt"/>
                <a:cs typeface="Courier New"/>
              </a:rPr>
              <a:t>i</a:t>
            </a:r>
            <a:r>
              <a:rPr lang="en-US" sz="2800" baseline="-25000" dirty="0">
                <a:solidFill>
                  <a:srgbClr val="000000"/>
                </a:solidFill>
                <a:latin typeface="Consolas"/>
                <a:ea typeface="+mn-lt"/>
                <a:cs typeface="Courier New"/>
              </a:rPr>
              <a:t> = 0 to N { </a:t>
            </a:r>
          </a:p>
          <a:p>
            <a:r>
              <a:rPr lang="en-US" sz="2800" baseline="-25000" dirty="0">
                <a:solidFill>
                  <a:srgbClr val="000000"/>
                </a:solidFill>
                <a:latin typeface="Consolas"/>
                <a:ea typeface="+mn-lt"/>
                <a:cs typeface="Courier New"/>
              </a:rPr>
              <a:t>    </a:t>
            </a:r>
            <a:r>
              <a:rPr lang="en-US" sz="2800" baseline="-25000" dirty="0">
                <a:solidFill>
                  <a:srgbClr val="0070C0"/>
                </a:solidFill>
                <a:latin typeface="Consolas"/>
                <a:ea typeface="+mn-lt"/>
                <a:cs typeface="Courier New"/>
              </a:rPr>
              <a:t>codeB2</a:t>
            </a:r>
            <a:r>
              <a:rPr lang="en-US" sz="2800" baseline="-25000" dirty="0">
                <a:solidFill>
                  <a:srgbClr val="000000"/>
                </a:solidFill>
                <a:latin typeface="Consolas"/>
                <a:ea typeface="+mn-lt"/>
                <a:cs typeface="Courier New"/>
              </a:rPr>
              <a:t>(%</a:t>
            </a:r>
            <a:r>
              <a:rPr lang="en-US" sz="2800" baseline="-25000" dirty="0" err="1">
                <a:solidFill>
                  <a:srgbClr val="000000"/>
                </a:solidFill>
                <a:latin typeface="Consolas"/>
                <a:ea typeface="+mn-lt"/>
                <a:cs typeface="Courier New"/>
              </a:rPr>
              <a:t>i</a:t>
            </a:r>
            <a:r>
              <a:rPr lang="en-US" sz="2800" baseline="-25000" dirty="0">
                <a:solidFill>
                  <a:srgbClr val="000000"/>
                </a:solidFill>
                <a:latin typeface="Consolas"/>
                <a:ea typeface="+mn-lt"/>
                <a:cs typeface="Courier New"/>
              </a:rPr>
              <a:t>, %j);</a:t>
            </a:r>
          </a:p>
          <a:p>
            <a:r>
              <a:rPr lang="en-US" sz="2800" baseline="-25000" dirty="0">
                <a:solidFill>
                  <a:srgbClr val="000000"/>
                </a:solidFill>
                <a:latin typeface="Consolas"/>
                <a:ea typeface="+mn-lt"/>
                <a:cs typeface="Courier New"/>
              </a:rPr>
              <a:t>  }</a:t>
            </a:r>
          </a:p>
          <a:p>
            <a:r>
              <a:rPr lang="en-US" sz="2800" baseline="-25000" dirty="0">
                <a:solidFill>
                  <a:srgbClr val="000000"/>
                </a:solidFill>
                <a:latin typeface="Consolas"/>
                <a:ea typeface="+mn-lt"/>
                <a:cs typeface="Courier New"/>
              </a:rPr>
              <a:t>}</a:t>
            </a:r>
          </a:p>
        </p:txBody>
      </p:sp>
    </p:spTree>
    <p:extLst>
      <p:ext uri="{BB962C8B-B14F-4D97-AF65-F5344CB8AC3E}">
        <p14:creationId xmlns:p14="http://schemas.microsoft.com/office/powerpoint/2010/main" val="58350830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0469E73-D8D2-AF04-B014-BF82C5D1163E}"/>
              </a:ext>
            </a:extLst>
          </p:cNvPr>
          <p:cNvSpPr>
            <a:spLocks noGrp="1"/>
          </p:cNvSpPr>
          <p:nvPr>
            <p:ph idx="1"/>
          </p:nvPr>
        </p:nvSpPr>
        <p:spPr>
          <a:xfrm>
            <a:off x="838200" y="1825625"/>
            <a:ext cx="10515600" cy="2339975"/>
          </a:xfrm>
        </p:spPr>
        <p:txBody>
          <a:bodyPr>
            <a:normAutofit/>
          </a:bodyPr>
          <a:lstStyle/>
          <a:p>
            <a:r>
              <a:rPr lang="en-US" sz="2600" dirty="0"/>
              <a:t>CUDA programs </a:t>
            </a:r>
            <a:r>
              <a:rPr lang="en-US" sz="2600" dirty="0" err="1"/>
              <a:t>transcompiled</a:t>
            </a:r>
            <a:r>
              <a:rPr lang="en-US" sz="2600" dirty="0"/>
              <a:t> by </a:t>
            </a:r>
            <a:r>
              <a:rPr lang="en-US" sz="2600" dirty="0" err="1"/>
              <a:t>Polygeist</a:t>
            </a:r>
            <a:r>
              <a:rPr lang="en-US" sz="2600" dirty="0"/>
              <a:t> not only match the performance of handwritten OpenMP programs, but </a:t>
            </a:r>
            <a:r>
              <a:rPr lang="en-US" sz="2600" b="1" i="1" dirty="0"/>
              <a:t>achieve a speedup</a:t>
            </a:r>
            <a:r>
              <a:rPr lang="en-US" sz="2600" dirty="0"/>
              <a:t>!</a:t>
            </a:r>
          </a:p>
          <a:p>
            <a:pPr lvl="1"/>
            <a:r>
              <a:rPr lang="en-US" sz="2600" dirty="0"/>
              <a:t>58% geomean speedup on </a:t>
            </a:r>
            <a:r>
              <a:rPr lang="en-US" sz="2600" dirty="0" err="1"/>
              <a:t>Rodinia</a:t>
            </a:r>
            <a:endParaRPr lang="en-US" sz="2600" dirty="0"/>
          </a:p>
          <a:p>
            <a:pPr lvl="1"/>
            <a:r>
              <a:rPr lang="en-US" sz="2600" dirty="0"/>
              <a:t>2.7x geomean speedup on </a:t>
            </a:r>
            <a:r>
              <a:rPr lang="en-US" sz="2600" dirty="0" err="1"/>
              <a:t>PyTorch</a:t>
            </a:r>
            <a:r>
              <a:rPr lang="en-US" sz="2600" dirty="0"/>
              <a:t> versus built-in CPU backend (also using our </a:t>
            </a:r>
            <a:r>
              <a:rPr lang="en-US" sz="2600" dirty="0" err="1"/>
              <a:t>MocCUDA</a:t>
            </a:r>
            <a:r>
              <a:rPr lang="en-US" sz="2600" dirty="0"/>
              <a:t> compatibility layer)</a:t>
            </a:r>
          </a:p>
        </p:txBody>
      </p:sp>
      <p:sp>
        <p:nvSpPr>
          <p:cNvPr id="4" name="Slide Number Placeholder 3">
            <a:extLst>
              <a:ext uri="{FF2B5EF4-FFF2-40B4-BE49-F238E27FC236}">
                <a16:creationId xmlns:a16="http://schemas.microsoft.com/office/drawing/2014/main" id="{77D97AA6-30D8-D8FD-94C6-18C8913A5BA3}"/>
              </a:ext>
            </a:extLst>
          </p:cNvPr>
          <p:cNvSpPr>
            <a:spLocks noGrp="1"/>
          </p:cNvSpPr>
          <p:nvPr>
            <p:ph type="sldNum" sz="quarter" idx="12"/>
          </p:nvPr>
        </p:nvSpPr>
        <p:spPr/>
        <p:txBody>
          <a:bodyPr/>
          <a:lstStyle/>
          <a:p>
            <a:fld id="{330EA680-D336-4FF7-8B7A-9848BB0A1C32}" type="slidenum">
              <a:rPr lang="en-US" smtClean="0"/>
              <a:t>25</a:t>
            </a:fld>
            <a:endParaRPr lang="en-US"/>
          </a:p>
        </p:txBody>
      </p:sp>
      <p:pic>
        <p:nvPicPr>
          <p:cNvPr id="9" name="Picture 8">
            <a:extLst>
              <a:ext uri="{FF2B5EF4-FFF2-40B4-BE49-F238E27FC236}">
                <a16:creationId xmlns:a16="http://schemas.microsoft.com/office/drawing/2014/main" id="{137FA0B0-ACA2-419B-CAD1-9054B4D9FC5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21818" y="3831214"/>
            <a:ext cx="5948363" cy="3026786"/>
          </a:xfrm>
          <a:prstGeom prst="rect">
            <a:avLst/>
          </a:prstGeom>
        </p:spPr>
      </p:pic>
      <p:sp>
        <p:nvSpPr>
          <p:cNvPr id="6" name="Title 1">
            <a:extLst>
              <a:ext uri="{FF2B5EF4-FFF2-40B4-BE49-F238E27FC236}">
                <a16:creationId xmlns:a16="http://schemas.microsoft.com/office/drawing/2014/main" id="{50BF38D0-3D30-2EA1-00D5-79A37A60AA1F}"/>
              </a:ext>
            </a:extLst>
          </p:cNvPr>
          <p:cNvSpPr txBox="1">
            <a:spLocks/>
          </p:cNvSpPr>
          <p:nvPr/>
        </p:nvSpPr>
        <p:spPr>
          <a:xfrm>
            <a:off x="838200" y="354012"/>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cs typeface="Calibri Light"/>
              </a:rPr>
              <a:t>GPU </a:t>
            </a:r>
            <a:r>
              <a:rPr lang="en-US" dirty="0" err="1">
                <a:cs typeface="Calibri Light"/>
              </a:rPr>
              <a:t>Transpilation</a:t>
            </a:r>
            <a:r>
              <a:rPr lang="en-US" dirty="0">
                <a:cs typeface="Calibri Light"/>
              </a:rPr>
              <a:t> Performance</a:t>
            </a:r>
            <a:endParaRPr lang="en-US" dirty="0"/>
          </a:p>
        </p:txBody>
      </p:sp>
    </p:spTree>
    <p:extLst>
      <p:ext uri="{BB962C8B-B14F-4D97-AF65-F5344CB8AC3E}">
        <p14:creationId xmlns:p14="http://schemas.microsoft.com/office/powerpoint/2010/main" val="377378833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02CFE9-8810-4755-942A-DFD7E33E0871}"/>
              </a:ext>
            </a:extLst>
          </p:cNvPr>
          <p:cNvSpPr>
            <a:spLocks noGrp="1"/>
          </p:cNvSpPr>
          <p:nvPr>
            <p:ph type="title"/>
          </p:nvPr>
        </p:nvSpPr>
        <p:spPr/>
        <p:txBody>
          <a:bodyPr/>
          <a:lstStyle/>
          <a:p>
            <a:r>
              <a:rPr lang="en-US" dirty="0">
                <a:cs typeface="Calibri Light"/>
              </a:rPr>
              <a:t>“Case Study 3”: Your Programs!</a:t>
            </a:r>
            <a:endParaRPr lang="en-US" dirty="0"/>
          </a:p>
        </p:txBody>
      </p:sp>
      <p:sp>
        <p:nvSpPr>
          <p:cNvPr id="4" name="Slide Number Placeholder 3">
            <a:extLst>
              <a:ext uri="{FF2B5EF4-FFF2-40B4-BE49-F238E27FC236}">
                <a16:creationId xmlns:a16="http://schemas.microsoft.com/office/drawing/2014/main" id="{0CF6E0F4-CF88-4F6C-AC51-F7B879FECC04}"/>
              </a:ext>
            </a:extLst>
          </p:cNvPr>
          <p:cNvSpPr>
            <a:spLocks noGrp="1"/>
          </p:cNvSpPr>
          <p:nvPr>
            <p:ph type="sldNum" sz="quarter" idx="12"/>
          </p:nvPr>
        </p:nvSpPr>
        <p:spPr/>
        <p:txBody>
          <a:bodyPr/>
          <a:lstStyle/>
          <a:p>
            <a:fld id="{330EA680-D336-4FF7-8B7A-9848BB0A1C32}" type="slidenum">
              <a:rPr lang="en-US" smtClean="0"/>
              <a:t>26</a:t>
            </a:fld>
            <a:endParaRPr lang="en-US"/>
          </a:p>
        </p:txBody>
      </p:sp>
      <p:cxnSp>
        <p:nvCxnSpPr>
          <p:cNvPr id="14" name="Straight Arrow Connector 13">
            <a:extLst>
              <a:ext uri="{FF2B5EF4-FFF2-40B4-BE49-F238E27FC236}">
                <a16:creationId xmlns:a16="http://schemas.microsoft.com/office/drawing/2014/main" id="{321718DD-383E-214B-9D9E-6099FFD213DF}"/>
              </a:ext>
            </a:extLst>
          </p:cNvPr>
          <p:cNvCxnSpPr/>
          <p:nvPr/>
        </p:nvCxnSpPr>
        <p:spPr>
          <a:xfrm>
            <a:off x="5020310" y="6858000"/>
            <a:ext cx="914400" cy="9144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0" name="Content Placeholder 2">
            <a:extLst>
              <a:ext uri="{FF2B5EF4-FFF2-40B4-BE49-F238E27FC236}">
                <a16:creationId xmlns:a16="http://schemas.microsoft.com/office/drawing/2014/main" id="{87ECF365-A08D-6487-CDF4-E2FEF161BC60}"/>
              </a:ext>
            </a:extLst>
          </p:cNvPr>
          <p:cNvSpPr>
            <a:spLocks noGrp="1"/>
          </p:cNvSpPr>
          <p:nvPr>
            <p:ph idx="1"/>
          </p:nvPr>
        </p:nvSpPr>
        <p:spPr>
          <a:xfrm>
            <a:off x="838200" y="1803400"/>
            <a:ext cx="9715500" cy="4552950"/>
          </a:xfrm>
        </p:spPr>
        <p:txBody>
          <a:bodyPr vert="horz" lIns="91440" tIns="45720" rIns="91440" bIns="45720" rtlCol="0" anchor="t">
            <a:normAutofit/>
          </a:bodyPr>
          <a:lstStyle/>
          <a:p>
            <a:r>
              <a:rPr lang="en-US" dirty="0">
                <a:cs typeface="Calibri"/>
              </a:rPr>
              <a:t>There are already several efforts starting using </a:t>
            </a:r>
            <a:r>
              <a:rPr lang="en-US" dirty="0" err="1">
                <a:cs typeface="Calibri"/>
              </a:rPr>
              <a:t>Polygeist</a:t>
            </a:r>
            <a:r>
              <a:rPr lang="en-US" dirty="0">
                <a:cs typeface="Calibri"/>
              </a:rPr>
              <a:t>/MLIR to leveraging the benefits of optimizable multi-level operations</a:t>
            </a:r>
          </a:p>
          <a:p>
            <a:pPr lvl="1"/>
            <a:r>
              <a:rPr lang="en-US" dirty="0">
                <a:cs typeface="Calibri"/>
              </a:rPr>
              <a:t>SYCL</a:t>
            </a:r>
          </a:p>
          <a:p>
            <a:pPr lvl="1"/>
            <a:r>
              <a:rPr lang="en-US" dirty="0">
                <a:cs typeface="Calibri"/>
              </a:rPr>
              <a:t>Circuit Compilation</a:t>
            </a:r>
          </a:p>
          <a:p>
            <a:pPr lvl="1"/>
            <a:r>
              <a:rPr lang="en-US" dirty="0">
                <a:cs typeface="Calibri"/>
              </a:rPr>
              <a:t>BLAS Kernels</a:t>
            </a:r>
          </a:p>
          <a:p>
            <a:pPr lvl="1"/>
            <a:r>
              <a:rPr lang="en-US" dirty="0">
                <a:cs typeface="Calibri"/>
              </a:rPr>
              <a:t>Databases</a:t>
            </a:r>
          </a:p>
          <a:p>
            <a:pPr lvl="1"/>
            <a:r>
              <a:rPr lang="en-US" dirty="0">
                <a:cs typeface="Calibri"/>
              </a:rPr>
              <a:t>…</a:t>
            </a:r>
          </a:p>
          <a:p>
            <a:r>
              <a:rPr lang="en-US" dirty="0">
                <a:cs typeface="Calibri"/>
              </a:rPr>
              <a:t>If you’re interested in applying such techniques to your programs, please reach out!</a:t>
            </a:r>
          </a:p>
        </p:txBody>
      </p:sp>
    </p:spTree>
    <p:extLst>
      <p:ext uri="{BB962C8B-B14F-4D97-AF65-F5344CB8AC3E}">
        <p14:creationId xmlns:p14="http://schemas.microsoft.com/office/powerpoint/2010/main" val="192477048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4C5B7C-38C1-45DB-822F-3CEB4E39CA39}"/>
              </a:ext>
            </a:extLst>
          </p:cNvPr>
          <p:cNvSpPr>
            <a:spLocks noGrp="1"/>
          </p:cNvSpPr>
          <p:nvPr>
            <p:ph type="title"/>
          </p:nvPr>
        </p:nvSpPr>
        <p:spPr>
          <a:xfrm>
            <a:off x="838200" y="365125"/>
            <a:ext cx="5369859" cy="1339010"/>
          </a:xfrm>
        </p:spPr>
        <p:txBody>
          <a:bodyPr/>
          <a:lstStyle/>
          <a:p>
            <a:r>
              <a:rPr lang="en-US" dirty="0"/>
              <a:t>Conclusion</a:t>
            </a:r>
          </a:p>
        </p:txBody>
      </p:sp>
      <p:sp>
        <p:nvSpPr>
          <p:cNvPr id="3" name="Content Placeholder 2">
            <a:extLst>
              <a:ext uri="{FF2B5EF4-FFF2-40B4-BE49-F238E27FC236}">
                <a16:creationId xmlns:a16="http://schemas.microsoft.com/office/drawing/2014/main" id="{8D180851-B71B-45E2-96E6-B1FE5725EA29}"/>
              </a:ext>
            </a:extLst>
          </p:cNvPr>
          <p:cNvSpPr>
            <a:spLocks noGrp="1"/>
          </p:cNvSpPr>
          <p:nvPr>
            <p:ph idx="1"/>
          </p:nvPr>
        </p:nvSpPr>
        <p:spPr>
          <a:xfrm>
            <a:off x="890392" y="1549400"/>
            <a:ext cx="10515600" cy="5308599"/>
          </a:xfrm>
        </p:spPr>
        <p:txBody>
          <a:bodyPr vert="horz" lIns="91440" tIns="45720" rIns="91440" bIns="45720" rtlCol="0" anchor="t">
            <a:normAutofit fontScale="92500" lnSpcReduction="10000"/>
          </a:bodyPr>
          <a:lstStyle/>
          <a:p>
            <a:r>
              <a:rPr lang="en-US" dirty="0">
                <a:cs typeface="Calibri"/>
              </a:rPr>
              <a:t>Optimizable, multi-level operations are key to compiler extensibility and therefore performance</a:t>
            </a:r>
            <a:endParaRPr lang="en-US" dirty="0">
              <a:ea typeface="+mn-lt"/>
              <a:cs typeface="+mn-lt"/>
            </a:endParaRPr>
          </a:p>
          <a:p>
            <a:r>
              <a:rPr lang="en-US" dirty="0" err="1">
                <a:ea typeface="+mn-lt"/>
                <a:cs typeface="+mn-lt"/>
              </a:rPr>
              <a:t>Polygeist</a:t>
            </a:r>
            <a:r>
              <a:rPr lang="en-US" dirty="0">
                <a:ea typeface="+mn-lt"/>
                <a:cs typeface="+mn-lt"/>
              </a:rPr>
              <a:t>/MLIR is a new Clang-based compiler that allows you to leverage this extensibility</a:t>
            </a:r>
          </a:p>
          <a:p>
            <a:pPr lvl="1"/>
            <a:r>
              <a:rPr lang="en-US" dirty="0">
                <a:ea typeface="+mn-lt"/>
                <a:cs typeface="+mn-lt"/>
              </a:rPr>
              <a:t>C/C++ frontend for MLIR</a:t>
            </a:r>
          </a:p>
          <a:p>
            <a:pPr lvl="1"/>
            <a:r>
              <a:rPr lang="en-US" dirty="0">
                <a:cs typeface="Calibri"/>
              </a:rPr>
              <a:t>Compiler transformations for raising MLIR to a higher-level</a:t>
            </a:r>
          </a:p>
          <a:p>
            <a:pPr lvl="1"/>
            <a:r>
              <a:rPr lang="en-US" dirty="0">
                <a:cs typeface="Calibri"/>
              </a:rPr>
              <a:t>Collection of high-level optimization passes (general mem2reg, </a:t>
            </a:r>
            <a:r>
              <a:rPr lang="en-US" dirty="0" err="1">
                <a:cs typeface="Calibri"/>
              </a:rPr>
              <a:t>etc</a:t>
            </a:r>
            <a:r>
              <a:rPr lang="en-US" dirty="0">
                <a:cs typeface="Calibri"/>
              </a:rPr>
              <a:t>)</a:t>
            </a:r>
          </a:p>
          <a:p>
            <a:pPr lvl="1"/>
            <a:r>
              <a:rPr lang="en-US" dirty="0">
                <a:cs typeface="Calibri"/>
              </a:rPr>
              <a:t>Polyhedral optimization via novel optimizations and integrating prior tools into MLIR</a:t>
            </a:r>
          </a:p>
          <a:p>
            <a:pPr lvl="1"/>
            <a:r>
              <a:rPr lang="en-US" dirty="0">
                <a:cs typeface="Calibri"/>
              </a:rPr>
              <a:t>Parallel/GPU optimizations &amp; transformations</a:t>
            </a:r>
          </a:p>
          <a:p>
            <a:r>
              <a:rPr lang="en-US" dirty="0" err="1">
                <a:cs typeface="Calibri"/>
              </a:rPr>
              <a:t>Polygeist</a:t>
            </a:r>
            <a:r>
              <a:rPr lang="en-US" dirty="0">
                <a:cs typeface="Calibri"/>
              </a:rPr>
              <a:t> beats existing polyhedral tools on sequential and parallel code</a:t>
            </a:r>
          </a:p>
          <a:p>
            <a:r>
              <a:rPr lang="en-US" dirty="0" err="1">
                <a:cs typeface="Calibri"/>
              </a:rPr>
              <a:t>Polygeist</a:t>
            </a:r>
            <a:r>
              <a:rPr lang="en-US" dirty="0">
                <a:cs typeface="Calibri"/>
              </a:rPr>
              <a:t> can optimize and </a:t>
            </a:r>
            <a:r>
              <a:rPr lang="en-US" dirty="0" err="1">
                <a:cs typeface="Calibri"/>
              </a:rPr>
              <a:t>transcompile</a:t>
            </a:r>
            <a:r>
              <a:rPr lang="en-US" dirty="0">
                <a:cs typeface="Calibri"/>
              </a:rPr>
              <a:t> your GPU/parallel code</a:t>
            </a:r>
          </a:p>
          <a:p>
            <a:r>
              <a:rPr lang="en-US" dirty="0">
                <a:cs typeface="Calibri"/>
              </a:rPr>
              <a:t>Supports recognizing and lowering to custom ops/dialects</a:t>
            </a:r>
          </a:p>
          <a:p>
            <a:r>
              <a:rPr lang="en-US" dirty="0">
                <a:cs typeface="Calibri"/>
              </a:rPr>
              <a:t>LLVM incubator project, open sourced on </a:t>
            </a:r>
            <a:r>
              <a:rPr lang="en-US" dirty="0" err="1">
                <a:cs typeface="Calibri"/>
              </a:rPr>
              <a:t>Github</a:t>
            </a:r>
            <a:r>
              <a:rPr lang="en-US" dirty="0">
                <a:cs typeface="Calibri"/>
              </a:rPr>
              <a:t>, see </a:t>
            </a:r>
            <a:r>
              <a:rPr lang="en-US" dirty="0">
                <a:cs typeface="Calibri"/>
                <a:hlinkClick r:id="rId3"/>
              </a:rPr>
              <a:t>https://polygeist.mit.edu</a:t>
            </a:r>
            <a:r>
              <a:rPr lang="en-US" dirty="0">
                <a:cs typeface="Calibri"/>
              </a:rPr>
              <a:t> and discuss on Discourse!</a:t>
            </a:r>
          </a:p>
          <a:p>
            <a:endParaRPr lang="en-US" dirty="0">
              <a:cs typeface="Calibri"/>
            </a:endParaRPr>
          </a:p>
          <a:p>
            <a:endParaRPr lang="en-US" dirty="0">
              <a:cs typeface="Calibri"/>
            </a:endParaRPr>
          </a:p>
          <a:p>
            <a:endParaRPr lang="en-US" dirty="0">
              <a:cs typeface="Calibri"/>
            </a:endParaRPr>
          </a:p>
        </p:txBody>
      </p:sp>
      <p:sp>
        <p:nvSpPr>
          <p:cNvPr id="4" name="Slide Number Placeholder 3">
            <a:extLst>
              <a:ext uri="{FF2B5EF4-FFF2-40B4-BE49-F238E27FC236}">
                <a16:creationId xmlns:a16="http://schemas.microsoft.com/office/drawing/2014/main" id="{61C187F6-23EC-4058-926A-4991187F587C}"/>
              </a:ext>
            </a:extLst>
          </p:cNvPr>
          <p:cNvSpPr>
            <a:spLocks noGrp="1"/>
          </p:cNvSpPr>
          <p:nvPr>
            <p:ph type="sldNum" sz="quarter" idx="12"/>
          </p:nvPr>
        </p:nvSpPr>
        <p:spPr/>
        <p:txBody>
          <a:bodyPr/>
          <a:lstStyle/>
          <a:p>
            <a:fld id="{330EA680-D336-4FF7-8B7A-9848BB0A1C32}" type="slidenum">
              <a:rPr lang="en-US" smtClean="0"/>
              <a:t>27</a:t>
            </a:fld>
            <a:endParaRPr lang="en-US"/>
          </a:p>
        </p:txBody>
      </p:sp>
    </p:spTree>
    <p:extLst>
      <p:ext uri="{BB962C8B-B14F-4D97-AF65-F5344CB8AC3E}">
        <p14:creationId xmlns:p14="http://schemas.microsoft.com/office/powerpoint/2010/main" val="300359174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4C5B7C-38C1-45DB-822F-3CEB4E39CA39}"/>
              </a:ext>
            </a:extLst>
          </p:cNvPr>
          <p:cNvSpPr>
            <a:spLocks noGrp="1"/>
          </p:cNvSpPr>
          <p:nvPr>
            <p:ph type="title"/>
          </p:nvPr>
        </p:nvSpPr>
        <p:spPr/>
        <p:txBody>
          <a:bodyPr/>
          <a:lstStyle/>
          <a:p>
            <a:r>
              <a:rPr lang="en-US" dirty="0"/>
              <a:t>Acknowledgements</a:t>
            </a:r>
          </a:p>
        </p:txBody>
      </p:sp>
      <p:sp>
        <p:nvSpPr>
          <p:cNvPr id="3" name="Content Placeholder 2">
            <a:extLst>
              <a:ext uri="{FF2B5EF4-FFF2-40B4-BE49-F238E27FC236}">
                <a16:creationId xmlns:a16="http://schemas.microsoft.com/office/drawing/2014/main" id="{8D180851-B71B-45E2-96E6-B1FE5725EA29}"/>
              </a:ext>
            </a:extLst>
          </p:cNvPr>
          <p:cNvSpPr>
            <a:spLocks noGrp="1"/>
          </p:cNvSpPr>
          <p:nvPr>
            <p:ph idx="1"/>
          </p:nvPr>
        </p:nvSpPr>
        <p:spPr>
          <a:xfrm>
            <a:off x="838200" y="1825625"/>
            <a:ext cx="10515600" cy="4667250"/>
          </a:xfrm>
        </p:spPr>
        <p:txBody>
          <a:bodyPr vert="horz" lIns="91440" tIns="45720" rIns="91440" bIns="45720" rtlCol="0" anchor="t">
            <a:normAutofit fontScale="85000" lnSpcReduction="20000"/>
          </a:bodyPr>
          <a:lstStyle/>
          <a:p>
            <a:r>
              <a:rPr lang="en-US" dirty="0">
                <a:cs typeface="Calibri"/>
              </a:rPr>
              <a:t>Thanks to </a:t>
            </a:r>
            <a:r>
              <a:rPr lang="en-US" dirty="0">
                <a:ea typeface="+mn-lt"/>
                <a:cs typeface="+mn-lt"/>
              </a:rPr>
              <a:t>Valentin </a:t>
            </a:r>
            <a:r>
              <a:rPr lang="en-US" dirty="0" err="1">
                <a:ea typeface="+mn-lt"/>
                <a:cs typeface="+mn-lt"/>
              </a:rPr>
              <a:t>Churavy</a:t>
            </a:r>
            <a:r>
              <a:rPr lang="en-US" dirty="0">
                <a:ea typeface="+mn-lt"/>
                <a:cs typeface="+mn-lt"/>
              </a:rPr>
              <a:t>, Albert Cohen, Henk </a:t>
            </a:r>
            <a:r>
              <a:rPr lang="en-US" dirty="0" err="1">
                <a:ea typeface="+mn-lt"/>
                <a:cs typeface="+mn-lt"/>
              </a:rPr>
              <a:t>Corporaal</a:t>
            </a:r>
            <a:r>
              <a:rPr lang="en-US" dirty="0">
                <a:ea typeface="+mn-lt"/>
                <a:cs typeface="+mn-lt"/>
              </a:rPr>
              <a:t>, Tobias Grosser, and Charles </a:t>
            </a:r>
            <a:r>
              <a:rPr lang="en-US" dirty="0" err="1">
                <a:ea typeface="+mn-lt"/>
                <a:cs typeface="+mn-lt"/>
              </a:rPr>
              <a:t>Leiserson</a:t>
            </a:r>
            <a:r>
              <a:rPr lang="en-US" dirty="0">
                <a:ea typeface="+mn-lt"/>
                <a:cs typeface="+mn-lt"/>
              </a:rPr>
              <a:t> for thoughtful discussions on this work.</a:t>
            </a:r>
          </a:p>
          <a:p>
            <a:r>
              <a:rPr lang="en-US" dirty="0">
                <a:ea typeface="+mn-lt"/>
                <a:cs typeface="+mn-lt"/>
              </a:rPr>
              <a:t>William S. Moses was supported in part by a DOE Computational Sciences Graduate Fellowship, in part by Los Alamos National Laboratories, and in part by the United States Air Force Research Laboratory. </a:t>
            </a:r>
            <a:r>
              <a:rPr lang="en-US" dirty="0"/>
              <a:t>The views and conclusions contained in this document are those of the authors and should not be interpreted as representing the official policies, either expressed or implied, of the United States Air Force or the U.S. Government.</a:t>
            </a:r>
            <a:endParaRPr lang="en-US" dirty="0">
              <a:ea typeface="+mn-lt"/>
              <a:cs typeface="+mn-lt"/>
            </a:endParaRPr>
          </a:p>
          <a:p>
            <a:r>
              <a:rPr lang="en-US" dirty="0">
                <a:ea typeface="+mn-lt"/>
                <a:cs typeface="+mn-lt"/>
              </a:rPr>
              <a:t>Lorenzo Chelini is partially supported by the European Commission Horizon 2020</a:t>
            </a:r>
          </a:p>
          <a:p>
            <a:r>
              <a:rPr lang="en-US" dirty="0">
                <a:ea typeface="+mn-lt"/>
                <a:cs typeface="+mn-lt"/>
              </a:rPr>
              <a:t>Ruizhe Zhao is sponsored by UKRI and </a:t>
            </a:r>
            <a:r>
              <a:rPr lang="en-US" dirty="0" err="1">
                <a:ea typeface="+mn-lt"/>
                <a:cs typeface="+mn-lt"/>
              </a:rPr>
              <a:t>Corerain</a:t>
            </a:r>
            <a:r>
              <a:rPr lang="en-US" dirty="0">
                <a:ea typeface="+mn-lt"/>
                <a:cs typeface="+mn-lt"/>
              </a:rPr>
              <a:t> Technologies Ltd. The support of the UK EPSRC is also gratefully acknowledged.</a:t>
            </a:r>
          </a:p>
          <a:p>
            <a:r>
              <a:rPr lang="en-US" dirty="0"/>
              <a:t>The work was supported in part by JSPS KAKENHI Grant Number JP19H04119 and in part by the Japan Society for the Promotion of Science KAKENHI Grant Number JP19H04119, and in part by the New Energy and Industrial Technology Development Organization (NEDO).</a:t>
            </a:r>
          </a:p>
        </p:txBody>
      </p:sp>
      <p:sp>
        <p:nvSpPr>
          <p:cNvPr id="4" name="Slide Number Placeholder 3">
            <a:extLst>
              <a:ext uri="{FF2B5EF4-FFF2-40B4-BE49-F238E27FC236}">
                <a16:creationId xmlns:a16="http://schemas.microsoft.com/office/drawing/2014/main" id="{61C187F6-23EC-4058-926A-4991187F587C}"/>
              </a:ext>
            </a:extLst>
          </p:cNvPr>
          <p:cNvSpPr>
            <a:spLocks noGrp="1"/>
          </p:cNvSpPr>
          <p:nvPr>
            <p:ph type="sldNum" sz="quarter" idx="12"/>
          </p:nvPr>
        </p:nvSpPr>
        <p:spPr/>
        <p:txBody>
          <a:bodyPr/>
          <a:lstStyle/>
          <a:p>
            <a:fld id="{330EA680-D336-4FF7-8B7A-9848BB0A1C32}" type="slidenum">
              <a:rPr lang="en-US" smtClean="0"/>
              <a:t>28</a:t>
            </a:fld>
            <a:endParaRPr lang="en-US"/>
          </a:p>
        </p:txBody>
      </p:sp>
    </p:spTree>
    <p:extLst>
      <p:ext uri="{BB962C8B-B14F-4D97-AF65-F5344CB8AC3E}">
        <p14:creationId xmlns:p14="http://schemas.microsoft.com/office/powerpoint/2010/main" val="235295263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4C5B7C-38C1-45DB-822F-3CEB4E39CA39}"/>
              </a:ext>
            </a:extLst>
          </p:cNvPr>
          <p:cNvSpPr>
            <a:spLocks noGrp="1"/>
          </p:cNvSpPr>
          <p:nvPr>
            <p:ph type="title"/>
          </p:nvPr>
        </p:nvSpPr>
        <p:spPr>
          <a:xfrm>
            <a:off x="838200" y="365125"/>
            <a:ext cx="5369859" cy="1339010"/>
          </a:xfrm>
        </p:spPr>
        <p:txBody>
          <a:bodyPr/>
          <a:lstStyle/>
          <a:p>
            <a:r>
              <a:rPr lang="en-US" dirty="0"/>
              <a:t>Conclusion</a:t>
            </a:r>
          </a:p>
        </p:txBody>
      </p:sp>
      <p:sp>
        <p:nvSpPr>
          <p:cNvPr id="3" name="Content Placeholder 2">
            <a:extLst>
              <a:ext uri="{FF2B5EF4-FFF2-40B4-BE49-F238E27FC236}">
                <a16:creationId xmlns:a16="http://schemas.microsoft.com/office/drawing/2014/main" id="{8D180851-B71B-45E2-96E6-B1FE5725EA29}"/>
              </a:ext>
            </a:extLst>
          </p:cNvPr>
          <p:cNvSpPr>
            <a:spLocks noGrp="1"/>
          </p:cNvSpPr>
          <p:nvPr>
            <p:ph idx="1"/>
          </p:nvPr>
        </p:nvSpPr>
        <p:spPr>
          <a:xfrm>
            <a:off x="890392" y="1549400"/>
            <a:ext cx="10515600" cy="5308599"/>
          </a:xfrm>
        </p:spPr>
        <p:txBody>
          <a:bodyPr vert="horz" lIns="91440" tIns="45720" rIns="91440" bIns="45720" rtlCol="0" anchor="t">
            <a:normAutofit fontScale="92500" lnSpcReduction="10000"/>
          </a:bodyPr>
          <a:lstStyle/>
          <a:p>
            <a:r>
              <a:rPr lang="en-US" dirty="0">
                <a:cs typeface="Calibri"/>
              </a:rPr>
              <a:t>Optimizable, multi-level operations are key to compiler extensibility and therefore performance</a:t>
            </a:r>
            <a:endParaRPr lang="en-US" dirty="0">
              <a:ea typeface="+mn-lt"/>
              <a:cs typeface="+mn-lt"/>
            </a:endParaRPr>
          </a:p>
          <a:p>
            <a:r>
              <a:rPr lang="en-US" dirty="0" err="1">
                <a:ea typeface="+mn-lt"/>
                <a:cs typeface="+mn-lt"/>
              </a:rPr>
              <a:t>Polygeist</a:t>
            </a:r>
            <a:r>
              <a:rPr lang="en-US" dirty="0">
                <a:ea typeface="+mn-lt"/>
                <a:cs typeface="+mn-lt"/>
              </a:rPr>
              <a:t>/MLIR is a new Clang-based compiler that allows you to leverage this extensibility</a:t>
            </a:r>
          </a:p>
          <a:p>
            <a:pPr lvl="1"/>
            <a:r>
              <a:rPr lang="en-US" dirty="0">
                <a:ea typeface="+mn-lt"/>
                <a:cs typeface="+mn-lt"/>
              </a:rPr>
              <a:t>C/C++ frontend for MLIR</a:t>
            </a:r>
          </a:p>
          <a:p>
            <a:pPr lvl="1"/>
            <a:r>
              <a:rPr lang="en-US" dirty="0">
                <a:cs typeface="Calibri"/>
              </a:rPr>
              <a:t>Compiler transformations for raising MLIR to a higher-level</a:t>
            </a:r>
          </a:p>
          <a:p>
            <a:pPr lvl="1"/>
            <a:r>
              <a:rPr lang="en-US" dirty="0">
                <a:cs typeface="Calibri"/>
              </a:rPr>
              <a:t>Collection of high-level optimization passes (general mem2reg, </a:t>
            </a:r>
            <a:r>
              <a:rPr lang="en-US" dirty="0" err="1">
                <a:cs typeface="Calibri"/>
              </a:rPr>
              <a:t>etc</a:t>
            </a:r>
            <a:r>
              <a:rPr lang="en-US" dirty="0">
                <a:cs typeface="Calibri"/>
              </a:rPr>
              <a:t>)</a:t>
            </a:r>
          </a:p>
          <a:p>
            <a:pPr lvl="1"/>
            <a:r>
              <a:rPr lang="en-US" dirty="0">
                <a:cs typeface="Calibri"/>
              </a:rPr>
              <a:t>Polyhedral optimization via novel optimizations and integrating prior tools into MLIR</a:t>
            </a:r>
          </a:p>
          <a:p>
            <a:pPr lvl="1"/>
            <a:r>
              <a:rPr lang="en-US" dirty="0">
                <a:cs typeface="Calibri"/>
              </a:rPr>
              <a:t>Parallel/GPU optimizations &amp; transformations</a:t>
            </a:r>
          </a:p>
          <a:p>
            <a:r>
              <a:rPr lang="en-US" dirty="0" err="1">
                <a:cs typeface="Calibri"/>
              </a:rPr>
              <a:t>Polygeist</a:t>
            </a:r>
            <a:r>
              <a:rPr lang="en-US" dirty="0">
                <a:cs typeface="Calibri"/>
              </a:rPr>
              <a:t> beats existing polyhedral tools on sequential and parallel code</a:t>
            </a:r>
          </a:p>
          <a:p>
            <a:r>
              <a:rPr lang="en-US" dirty="0" err="1">
                <a:cs typeface="Calibri"/>
              </a:rPr>
              <a:t>Polygeist</a:t>
            </a:r>
            <a:r>
              <a:rPr lang="en-US" dirty="0">
                <a:cs typeface="Calibri"/>
              </a:rPr>
              <a:t> can optimize and </a:t>
            </a:r>
            <a:r>
              <a:rPr lang="en-US" dirty="0" err="1">
                <a:cs typeface="Calibri"/>
              </a:rPr>
              <a:t>transcompile</a:t>
            </a:r>
            <a:r>
              <a:rPr lang="en-US" dirty="0">
                <a:cs typeface="Calibri"/>
              </a:rPr>
              <a:t> your GPU/parallel code</a:t>
            </a:r>
          </a:p>
          <a:p>
            <a:r>
              <a:rPr lang="en-US" dirty="0">
                <a:cs typeface="Calibri"/>
              </a:rPr>
              <a:t>Supports recognizing and lowering to custom ops/dialects</a:t>
            </a:r>
          </a:p>
          <a:p>
            <a:r>
              <a:rPr lang="en-US" dirty="0">
                <a:cs typeface="Calibri"/>
              </a:rPr>
              <a:t>LLVM incubator project, open sourced on </a:t>
            </a:r>
            <a:r>
              <a:rPr lang="en-US" dirty="0" err="1">
                <a:cs typeface="Calibri"/>
              </a:rPr>
              <a:t>Github</a:t>
            </a:r>
            <a:r>
              <a:rPr lang="en-US" dirty="0">
                <a:cs typeface="Calibri"/>
              </a:rPr>
              <a:t>, see </a:t>
            </a:r>
            <a:r>
              <a:rPr lang="en-US" dirty="0">
                <a:cs typeface="Calibri"/>
                <a:hlinkClick r:id="rId3"/>
              </a:rPr>
              <a:t>https://polygeist.mit.edu</a:t>
            </a:r>
            <a:r>
              <a:rPr lang="en-US" dirty="0">
                <a:cs typeface="Calibri"/>
              </a:rPr>
              <a:t> and discuss on Discourse!</a:t>
            </a:r>
          </a:p>
          <a:p>
            <a:endParaRPr lang="en-US" dirty="0">
              <a:cs typeface="Calibri"/>
            </a:endParaRPr>
          </a:p>
          <a:p>
            <a:endParaRPr lang="en-US" dirty="0">
              <a:cs typeface="Calibri"/>
            </a:endParaRPr>
          </a:p>
          <a:p>
            <a:endParaRPr lang="en-US" dirty="0">
              <a:cs typeface="Calibri"/>
            </a:endParaRPr>
          </a:p>
        </p:txBody>
      </p:sp>
      <p:sp>
        <p:nvSpPr>
          <p:cNvPr id="4" name="Slide Number Placeholder 3">
            <a:extLst>
              <a:ext uri="{FF2B5EF4-FFF2-40B4-BE49-F238E27FC236}">
                <a16:creationId xmlns:a16="http://schemas.microsoft.com/office/drawing/2014/main" id="{61C187F6-23EC-4058-926A-4991187F587C}"/>
              </a:ext>
            </a:extLst>
          </p:cNvPr>
          <p:cNvSpPr>
            <a:spLocks noGrp="1"/>
          </p:cNvSpPr>
          <p:nvPr>
            <p:ph type="sldNum" sz="quarter" idx="12"/>
          </p:nvPr>
        </p:nvSpPr>
        <p:spPr/>
        <p:txBody>
          <a:bodyPr/>
          <a:lstStyle/>
          <a:p>
            <a:fld id="{330EA680-D336-4FF7-8B7A-9848BB0A1C32}" type="slidenum">
              <a:rPr lang="en-US" smtClean="0"/>
              <a:t>29</a:t>
            </a:fld>
            <a:endParaRPr lang="en-US"/>
          </a:p>
        </p:txBody>
      </p:sp>
    </p:spTree>
    <p:extLst>
      <p:ext uri="{BB962C8B-B14F-4D97-AF65-F5344CB8AC3E}">
        <p14:creationId xmlns:p14="http://schemas.microsoft.com/office/powerpoint/2010/main" val="20336059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Optimize">
            <a:extLst>
              <a:ext uri="{FF2B5EF4-FFF2-40B4-BE49-F238E27FC236}">
                <a16:creationId xmlns:a16="http://schemas.microsoft.com/office/drawing/2014/main" id="{980DD948-16DA-9B0B-1634-0F2807286647}"/>
              </a:ext>
            </a:extLst>
          </p:cNvPr>
          <p:cNvSpPr/>
          <p:nvPr/>
        </p:nvSpPr>
        <p:spPr>
          <a:xfrm>
            <a:off x="7140325" y="1556901"/>
            <a:ext cx="1716261" cy="1515126"/>
          </a:xfrm>
          <a:custGeom>
            <a:avLst/>
            <a:gdLst/>
            <a:ahLst/>
            <a:cxnLst>
              <a:cxn ang="0">
                <a:pos x="wd2" y="hd2"/>
              </a:cxn>
              <a:cxn ang="5400000">
                <a:pos x="wd2" y="hd2"/>
              </a:cxn>
              <a:cxn ang="10800000">
                <a:pos x="wd2" y="hd2"/>
              </a:cxn>
              <a:cxn ang="16200000">
                <a:pos x="wd2" y="hd2"/>
              </a:cxn>
            </a:cxnLst>
            <a:rect l="0" t="0" r="r" b="b"/>
            <a:pathLst>
              <a:path w="21600" h="21600" extrusionOk="0">
                <a:moveTo>
                  <a:pt x="12182" y="0"/>
                </a:moveTo>
                <a:cubicBezTo>
                  <a:pt x="17382" y="41"/>
                  <a:pt x="21600" y="4377"/>
                  <a:pt x="21600" y="10278"/>
                </a:cubicBezTo>
                <a:lnTo>
                  <a:pt x="21600" y="10847"/>
                </a:lnTo>
                <a:cubicBezTo>
                  <a:pt x="21600" y="16776"/>
                  <a:pt x="17341" y="21600"/>
                  <a:pt x="12107" y="21600"/>
                </a:cubicBezTo>
                <a:cubicBezTo>
                  <a:pt x="12088" y="21600"/>
                  <a:pt x="12069" y="21598"/>
                  <a:pt x="12050" y="21598"/>
                </a:cubicBezTo>
                <a:lnTo>
                  <a:pt x="12019" y="21598"/>
                </a:lnTo>
                <a:lnTo>
                  <a:pt x="12023" y="21027"/>
                </a:lnTo>
                <a:lnTo>
                  <a:pt x="12023" y="17837"/>
                </a:lnTo>
                <a:lnTo>
                  <a:pt x="12016" y="17837"/>
                </a:lnTo>
                <a:lnTo>
                  <a:pt x="12031" y="16699"/>
                </a:lnTo>
                <a:lnTo>
                  <a:pt x="12067" y="16699"/>
                </a:lnTo>
                <a:cubicBezTo>
                  <a:pt x="12080" y="16699"/>
                  <a:pt x="12094" y="16701"/>
                  <a:pt x="12107" y="16701"/>
                </a:cubicBezTo>
                <a:cubicBezTo>
                  <a:pt x="14956" y="16701"/>
                  <a:pt x="17273" y="14075"/>
                  <a:pt x="17273" y="10847"/>
                </a:cubicBezTo>
                <a:lnTo>
                  <a:pt x="17273" y="10669"/>
                </a:lnTo>
                <a:cubicBezTo>
                  <a:pt x="17235" y="7497"/>
                  <a:pt x="14959" y="4928"/>
                  <a:pt x="12156" y="4899"/>
                </a:cubicBezTo>
                <a:lnTo>
                  <a:pt x="12061" y="4899"/>
                </a:lnTo>
                <a:cubicBezTo>
                  <a:pt x="9374" y="4925"/>
                  <a:pt x="7169" y="7288"/>
                  <a:pt x="6956" y="10278"/>
                </a:cubicBezTo>
                <a:lnTo>
                  <a:pt x="9571" y="10278"/>
                </a:lnTo>
                <a:lnTo>
                  <a:pt x="4785" y="17636"/>
                </a:lnTo>
                <a:lnTo>
                  <a:pt x="0" y="10278"/>
                </a:lnTo>
                <a:lnTo>
                  <a:pt x="2624" y="10278"/>
                </a:lnTo>
                <a:cubicBezTo>
                  <a:pt x="2844" y="4585"/>
                  <a:pt x="6988" y="27"/>
                  <a:pt x="12061" y="0"/>
                </a:cubicBezTo>
                <a:lnTo>
                  <a:pt x="12097" y="0"/>
                </a:lnTo>
                <a:cubicBezTo>
                  <a:pt x="12100" y="0"/>
                  <a:pt x="12104" y="0"/>
                  <a:pt x="12107" y="0"/>
                </a:cubicBezTo>
                <a:lnTo>
                  <a:pt x="12109" y="0"/>
                </a:lnTo>
                <a:cubicBezTo>
                  <a:pt x="12112" y="0"/>
                  <a:pt x="12115" y="0"/>
                  <a:pt x="12119" y="0"/>
                </a:cubicBezTo>
                <a:lnTo>
                  <a:pt x="12182" y="0"/>
                </a:lnTo>
                <a:close/>
              </a:path>
            </a:pathLst>
          </a:custGeom>
          <a:solidFill>
            <a:srgbClr val="9ED4BF"/>
          </a:solidFill>
          <a:ln w="12700">
            <a:solidFill>
              <a:srgbClr val="9A9A9A"/>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p>
            <a:pPr algn="ctr"/>
            <a:endParaRPr dirty="0"/>
          </a:p>
        </p:txBody>
      </p:sp>
      <p:sp>
        <p:nvSpPr>
          <p:cNvPr id="2" name="Title 1">
            <a:extLst>
              <a:ext uri="{FF2B5EF4-FFF2-40B4-BE49-F238E27FC236}">
                <a16:creationId xmlns:a16="http://schemas.microsoft.com/office/drawing/2014/main" id="{3BBCD9DF-ACC2-4CFC-9518-2463438B8A09}"/>
              </a:ext>
            </a:extLst>
          </p:cNvPr>
          <p:cNvSpPr>
            <a:spLocks noGrp="1"/>
          </p:cNvSpPr>
          <p:nvPr>
            <p:ph type="title"/>
          </p:nvPr>
        </p:nvSpPr>
        <p:spPr/>
        <p:txBody>
          <a:bodyPr/>
          <a:lstStyle/>
          <a:p>
            <a:r>
              <a:rPr lang="en-US" dirty="0">
                <a:cs typeface="Calibri Light"/>
              </a:rPr>
              <a:t>The Current Compilation Pipeline</a:t>
            </a:r>
            <a:endParaRPr lang="en-US" dirty="0"/>
          </a:p>
        </p:txBody>
      </p:sp>
      <p:sp>
        <p:nvSpPr>
          <p:cNvPr id="7" name="Slide Number Placeholder 6">
            <a:extLst>
              <a:ext uri="{FF2B5EF4-FFF2-40B4-BE49-F238E27FC236}">
                <a16:creationId xmlns:a16="http://schemas.microsoft.com/office/drawing/2014/main" id="{E49408FC-6D56-41E7-B6FB-AEB86B9C113B}"/>
              </a:ext>
            </a:extLst>
          </p:cNvPr>
          <p:cNvSpPr>
            <a:spLocks noGrp="1"/>
          </p:cNvSpPr>
          <p:nvPr>
            <p:ph type="sldNum" sz="quarter" idx="12"/>
          </p:nvPr>
        </p:nvSpPr>
        <p:spPr/>
        <p:txBody>
          <a:bodyPr/>
          <a:lstStyle/>
          <a:p>
            <a:fld id="{330EA680-D336-4FF7-8B7A-9848BB0A1C32}" type="slidenum">
              <a:rPr lang="en-US" smtClean="0"/>
              <a:t>3</a:t>
            </a:fld>
            <a:endParaRPr lang="en-US"/>
          </a:p>
        </p:txBody>
      </p:sp>
      <p:pic>
        <p:nvPicPr>
          <p:cNvPr id="8" name="Image" descr="Image">
            <a:extLst>
              <a:ext uri="{FF2B5EF4-FFF2-40B4-BE49-F238E27FC236}">
                <a16:creationId xmlns:a16="http://schemas.microsoft.com/office/drawing/2014/main" id="{C4E83E56-7641-377E-FE7D-61438ADD7068}"/>
              </a:ext>
            </a:extLst>
          </p:cNvPr>
          <p:cNvPicPr>
            <a:picLocks noChangeAspect="1"/>
          </p:cNvPicPr>
          <p:nvPr/>
        </p:nvPicPr>
        <p:blipFill>
          <a:blip r:embed="rId4"/>
          <a:stretch>
            <a:fillRect/>
          </a:stretch>
        </p:blipFill>
        <p:spPr>
          <a:xfrm>
            <a:off x="838200" y="2795319"/>
            <a:ext cx="684154" cy="769104"/>
          </a:xfrm>
          <a:prstGeom prst="rect">
            <a:avLst/>
          </a:prstGeom>
          <a:ln w="12700">
            <a:miter lim="400000"/>
          </a:ln>
        </p:spPr>
      </p:pic>
      <p:sp>
        <p:nvSpPr>
          <p:cNvPr id="10" name="Lower">
            <a:extLst>
              <a:ext uri="{FF2B5EF4-FFF2-40B4-BE49-F238E27FC236}">
                <a16:creationId xmlns:a16="http://schemas.microsoft.com/office/drawing/2014/main" id="{38E39971-B841-AE9D-3E49-20C1DA611AF0}"/>
              </a:ext>
            </a:extLst>
          </p:cNvPr>
          <p:cNvSpPr/>
          <p:nvPr/>
        </p:nvSpPr>
        <p:spPr>
          <a:xfrm>
            <a:off x="1840074" y="2711651"/>
            <a:ext cx="1571167" cy="998469"/>
          </a:xfrm>
          <a:prstGeom prst="rightArrow">
            <a:avLst>
              <a:gd name="adj1" fmla="val 53054"/>
              <a:gd name="adj2" fmla="val 45960"/>
            </a:avLst>
          </a:prstGeom>
          <a:solidFill>
            <a:srgbClr val="9ED4BF"/>
          </a:solidFill>
          <a:ln w="12700">
            <a:solidFill>
              <a:srgbClr val="9A9A9A"/>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a:defRPr sz="4200"/>
            </a:lvl1pPr>
          </a:lstStyle>
          <a:p>
            <a:pPr algn="ctr"/>
            <a:r>
              <a:rPr lang="en-US" sz="2400" dirty="0"/>
              <a:t>Parse</a:t>
            </a:r>
            <a:endParaRPr sz="2400" dirty="0"/>
          </a:p>
        </p:txBody>
      </p:sp>
      <p:pic>
        <p:nvPicPr>
          <p:cNvPr id="13" name="Group" descr="Group">
            <a:extLst>
              <a:ext uri="{FF2B5EF4-FFF2-40B4-BE49-F238E27FC236}">
                <a16:creationId xmlns:a16="http://schemas.microsoft.com/office/drawing/2014/main" id="{D987CAF2-1AB7-9246-A942-613580431895}"/>
              </a:ext>
            </a:extLst>
          </p:cNvPr>
          <p:cNvPicPr>
            <a:picLocks noChangeAspect="1"/>
          </p:cNvPicPr>
          <p:nvPr/>
        </p:nvPicPr>
        <p:blipFill>
          <a:blip r:embed="rId5"/>
          <a:srcRect b="8577"/>
          <a:stretch>
            <a:fillRect/>
          </a:stretch>
        </p:blipFill>
        <p:spPr>
          <a:xfrm>
            <a:off x="6772475" y="2711266"/>
            <a:ext cx="934964" cy="839740"/>
          </a:xfrm>
          <a:prstGeom prst="rect">
            <a:avLst/>
          </a:prstGeom>
          <a:ln w="12700">
            <a:miter lim="400000"/>
          </a:ln>
        </p:spPr>
      </p:pic>
      <p:pic>
        <p:nvPicPr>
          <p:cNvPr id="16" name="Image" descr="Image">
            <a:extLst>
              <a:ext uri="{FF2B5EF4-FFF2-40B4-BE49-F238E27FC236}">
                <a16:creationId xmlns:a16="http://schemas.microsoft.com/office/drawing/2014/main" id="{9ACB5D00-9967-4535-D19F-9E1FE8851D8F}"/>
              </a:ext>
            </a:extLst>
          </p:cNvPr>
          <p:cNvPicPr>
            <a:picLocks noChangeAspect="1"/>
          </p:cNvPicPr>
          <p:nvPr/>
        </p:nvPicPr>
        <p:blipFill>
          <a:blip r:embed="rId6"/>
          <a:srcRect l="16376" t="3737" r="12326" b="8066"/>
          <a:stretch>
            <a:fillRect/>
          </a:stretch>
        </p:blipFill>
        <p:spPr>
          <a:xfrm>
            <a:off x="9980672" y="2747739"/>
            <a:ext cx="687210" cy="86426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280"/>
                </a:lnTo>
                <a:cubicBezTo>
                  <a:pt x="32" y="21432"/>
                  <a:pt x="88" y="21486"/>
                  <a:pt x="371" y="21505"/>
                </a:cubicBezTo>
                <a:cubicBezTo>
                  <a:pt x="567" y="21518"/>
                  <a:pt x="655" y="21543"/>
                  <a:pt x="704" y="21600"/>
                </a:cubicBezTo>
                <a:lnTo>
                  <a:pt x="20757" y="21600"/>
                </a:lnTo>
                <a:cubicBezTo>
                  <a:pt x="20809" y="21524"/>
                  <a:pt x="20917" y="21490"/>
                  <a:pt x="21185" y="21490"/>
                </a:cubicBezTo>
                <a:lnTo>
                  <a:pt x="21600" y="21490"/>
                </a:lnTo>
                <a:lnTo>
                  <a:pt x="21600" y="13220"/>
                </a:lnTo>
                <a:lnTo>
                  <a:pt x="21600" y="4955"/>
                </a:lnTo>
                <a:lnTo>
                  <a:pt x="20814" y="4930"/>
                </a:lnTo>
                <a:lnTo>
                  <a:pt x="20034" y="4905"/>
                </a:lnTo>
                <a:lnTo>
                  <a:pt x="20003" y="4610"/>
                </a:lnTo>
                <a:cubicBezTo>
                  <a:pt x="19974" y="4331"/>
                  <a:pt x="19944" y="4313"/>
                  <a:pt x="19594" y="4290"/>
                </a:cubicBezTo>
                <a:cubicBezTo>
                  <a:pt x="19244" y="4267"/>
                  <a:pt x="19221" y="4249"/>
                  <a:pt x="19192" y="3970"/>
                </a:cubicBezTo>
                <a:cubicBezTo>
                  <a:pt x="19162" y="3691"/>
                  <a:pt x="19140" y="3668"/>
                  <a:pt x="18789" y="3645"/>
                </a:cubicBezTo>
                <a:cubicBezTo>
                  <a:pt x="18439" y="3622"/>
                  <a:pt x="18416" y="3604"/>
                  <a:pt x="18387" y="3325"/>
                </a:cubicBezTo>
                <a:cubicBezTo>
                  <a:pt x="18358" y="3046"/>
                  <a:pt x="18335" y="3028"/>
                  <a:pt x="17984" y="3005"/>
                </a:cubicBezTo>
                <a:cubicBezTo>
                  <a:pt x="17634" y="2982"/>
                  <a:pt x="17605" y="2964"/>
                  <a:pt x="17576" y="2685"/>
                </a:cubicBezTo>
                <a:cubicBezTo>
                  <a:pt x="17546" y="2406"/>
                  <a:pt x="17524" y="2383"/>
                  <a:pt x="17173" y="2360"/>
                </a:cubicBezTo>
                <a:cubicBezTo>
                  <a:pt x="16823" y="2337"/>
                  <a:pt x="16800" y="2319"/>
                  <a:pt x="16771" y="2040"/>
                </a:cubicBezTo>
                <a:cubicBezTo>
                  <a:pt x="16742" y="1761"/>
                  <a:pt x="16719" y="1743"/>
                  <a:pt x="16368" y="1720"/>
                </a:cubicBezTo>
                <a:cubicBezTo>
                  <a:pt x="16018" y="1697"/>
                  <a:pt x="15989" y="1679"/>
                  <a:pt x="15959" y="1400"/>
                </a:cubicBezTo>
                <a:cubicBezTo>
                  <a:pt x="15930" y="1121"/>
                  <a:pt x="15907" y="1098"/>
                  <a:pt x="15557" y="1075"/>
                </a:cubicBezTo>
                <a:cubicBezTo>
                  <a:pt x="15207" y="1052"/>
                  <a:pt x="15184" y="1034"/>
                  <a:pt x="15155" y="755"/>
                </a:cubicBezTo>
                <a:cubicBezTo>
                  <a:pt x="15125" y="476"/>
                  <a:pt x="15103" y="458"/>
                  <a:pt x="14752" y="435"/>
                </a:cubicBezTo>
                <a:cubicBezTo>
                  <a:pt x="14401" y="412"/>
                  <a:pt x="14373" y="394"/>
                  <a:pt x="14343" y="110"/>
                </a:cubicBezTo>
                <a:lnTo>
                  <a:pt x="14331" y="0"/>
                </a:lnTo>
                <a:lnTo>
                  <a:pt x="0" y="0"/>
                </a:lnTo>
                <a:close/>
                <a:moveTo>
                  <a:pt x="21166" y="5140"/>
                </a:moveTo>
                <a:cubicBezTo>
                  <a:pt x="21194" y="5145"/>
                  <a:pt x="21219" y="5159"/>
                  <a:pt x="21235" y="5180"/>
                </a:cubicBezTo>
                <a:cubicBezTo>
                  <a:pt x="21268" y="5222"/>
                  <a:pt x="21256" y="5279"/>
                  <a:pt x="21204" y="5305"/>
                </a:cubicBezTo>
                <a:cubicBezTo>
                  <a:pt x="21151" y="5331"/>
                  <a:pt x="21079" y="5317"/>
                  <a:pt x="21047" y="5275"/>
                </a:cubicBezTo>
                <a:cubicBezTo>
                  <a:pt x="21014" y="5233"/>
                  <a:pt x="21032" y="5176"/>
                  <a:pt x="21084" y="5150"/>
                </a:cubicBezTo>
                <a:cubicBezTo>
                  <a:pt x="21111" y="5137"/>
                  <a:pt x="21138" y="5135"/>
                  <a:pt x="21166" y="5140"/>
                </a:cubicBezTo>
                <a:close/>
              </a:path>
            </a:pathLst>
          </a:custGeom>
          <a:ln w="12700">
            <a:miter lim="400000"/>
          </a:ln>
        </p:spPr>
      </p:pic>
      <p:sp>
        <p:nvSpPr>
          <p:cNvPr id="3" name="TextBox 2">
            <a:extLst>
              <a:ext uri="{FF2B5EF4-FFF2-40B4-BE49-F238E27FC236}">
                <a16:creationId xmlns:a16="http://schemas.microsoft.com/office/drawing/2014/main" id="{ABEBF948-F712-8729-C6F5-AB0A4E5904C9}"/>
              </a:ext>
            </a:extLst>
          </p:cNvPr>
          <p:cNvSpPr txBox="1"/>
          <p:nvPr/>
        </p:nvSpPr>
        <p:spPr>
          <a:xfrm>
            <a:off x="3388854" y="2949275"/>
            <a:ext cx="1613711" cy="523220"/>
          </a:xfrm>
          <a:prstGeom prst="rect">
            <a:avLst/>
          </a:prstGeom>
          <a:noFill/>
        </p:spPr>
        <p:txBody>
          <a:bodyPr wrap="none" rtlCol="0">
            <a:spAutoFit/>
          </a:bodyPr>
          <a:lstStyle/>
          <a:p>
            <a:r>
              <a:rPr lang="en-US" sz="2800" dirty="0"/>
              <a:t>Clang AST</a:t>
            </a:r>
          </a:p>
        </p:txBody>
      </p:sp>
      <p:sp>
        <p:nvSpPr>
          <p:cNvPr id="19" name="Lower">
            <a:extLst>
              <a:ext uri="{FF2B5EF4-FFF2-40B4-BE49-F238E27FC236}">
                <a16:creationId xmlns:a16="http://schemas.microsoft.com/office/drawing/2014/main" id="{D6E867BE-B55D-5DF1-68B6-4D3AFB67F947}"/>
              </a:ext>
            </a:extLst>
          </p:cNvPr>
          <p:cNvSpPr/>
          <p:nvPr/>
        </p:nvSpPr>
        <p:spPr>
          <a:xfrm>
            <a:off x="5068813" y="2711651"/>
            <a:ext cx="1571167" cy="998469"/>
          </a:xfrm>
          <a:prstGeom prst="rightArrow">
            <a:avLst>
              <a:gd name="adj1" fmla="val 53054"/>
              <a:gd name="adj2" fmla="val 45960"/>
            </a:avLst>
          </a:prstGeom>
          <a:solidFill>
            <a:srgbClr val="9ED4BF"/>
          </a:solidFill>
          <a:ln w="12700">
            <a:solidFill>
              <a:srgbClr val="9A9A9A"/>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a:defRPr sz="4200"/>
            </a:lvl1pPr>
          </a:lstStyle>
          <a:p>
            <a:pPr algn="ctr"/>
            <a:r>
              <a:rPr lang="en-US" sz="2400" dirty="0"/>
              <a:t>Lowering</a:t>
            </a:r>
            <a:endParaRPr sz="2400" dirty="0"/>
          </a:p>
        </p:txBody>
      </p:sp>
      <p:sp>
        <p:nvSpPr>
          <p:cNvPr id="20" name="Lower">
            <a:extLst>
              <a:ext uri="{FF2B5EF4-FFF2-40B4-BE49-F238E27FC236}">
                <a16:creationId xmlns:a16="http://schemas.microsoft.com/office/drawing/2014/main" id="{02F53208-76D2-D93E-392F-EB1A8F07B9C3}"/>
              </a:ext>
            </a:extLst>
          </p:cNvPr>
          <p:cNvSpPr/>
          <p:nvPr/>
        </p:nvSpPr>
        <p:spPr>
          <a:xfrm>
            <a:off x="8118488" y="2702322"/>
            <a:ext cx="1571167" cy="998469"/>
          </a:xfrm>
          <a:prstGeom prst="rightArrow">
            <a:avLst>
              <a:gd name="adj1" fmla="val 53054"/>
              <a:gd name="adj2" fmla="val 45960"/>
            </a:avLst>
          </a:prstGeom>
          <a:solidFill>
            <a:srgbClr val="9ED4BF"/>
          </a:solidFill>
          <a:ln w="12700">
            <a:solidFill>
              <a:srgbClr val="9A9A9A"/>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a:defRPr sz="4200"/>
            </a:lvl1pPr>
          </a:lstStyle>
          <a:p>
            <a:pPr algn="ctr"/>
            <a:r>
              <a:rPr lang="en-US" sz="2400" dirty="0" err="1"/>
              <a:t>CodeGen</a:t>
            </a:r>
            <a:endParaRPr sz="2400" dirty="0"/>
          </a:p>
        </p:txBody>
      </p:sp>
      <p:sp>
        <p:nvSpPr>
          <p:cNvPr id="4" name="TextBox 3">
            <a:extLst>
              <a:ext uri="{FF2B5EF4-FFF2-40B4-BE49-F238E27FC236}">
                <a16:creationId xmlns:a16="http://schemas.microsoft.com/office/drawing/2014/main" id="{FFBD64FD-3432-A328-9B90-FFBF7D9CE146}"/>
              </a:ext>
            </a:extLst>
          </p:cNvPr>
          <p:cNvSpPr txBox="1"/>
          <p:nvPr/>
        </p:nvSpPr>
        <p:spPr>
          <a:xfrm>
            <a:off x="7617970" y="1588056"/>
            <a:ext cx="1026435" cy="369332"/>
          </a:xfrm>
          <a:prstGeom prst="rect">
            <a:avLst/>
          </a:prstGeom>
          <a:noFill/>
        </p:spPr>
        <p:txBody>
          <a:bodyPr wrap="none" rtlCol="0">
            <a:spAutoFit/>
          </a:bodyPr>
          <a:lstStyle/>
          <a:p>
            <a:r>
              <a:rPr lang="en-US" dirty="0"/>
              <a:t>Optimize</a:t>
            </a:r>
          </a:p>
        </p:txBody>
      </p:sp>
      <p:sp>
        <p:nvSpPr>
          <p:cNvPr id="23" name="TextBox 22">
            <a:extLst>
              <a:ext uri="{FF2B5EF4-FFF2-40B4-BE49-F238E27FC236}">
                <a16:creationId xmlns:a16="http://schemas.microsoft.com/office/drawing/2014/main" id="{ED565078-B132-DE11-1DF5-D8D4E777AEC1}"/>
              </a:ext>
            </a:extLst>
          </p:cNvPr>
          <p:cNvSpPr txBox="1"/>
          <p:nvPr/>
        </p:nvSpPr>
        <p:spPr>
          <a:xfrm>
            <a:off x="87408" y="1551868"/>
            <a:ext cx="3198320" cy="1183986"/>
          </a:xfrm>
          <a:prstGeom prst="rect">
            <a:avLst/>
          </a:pr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rgbClr val="00979D"/>
                </a:solidFill>
                <a:latin typeface="Consolas"/>
              </a:rPr>
              <a:t>void</a:t>
            </a:r>
            <a:r>
              <a:rPr lang="en-US" sz="1400" dirty="0">
                <a:solidFill>
                  <a:srgbClr val="728E00"/>
                </a:solidFill>
                <a:latin typeface="Consolas"/>
              </a:rPr>
              <a:t> </a:t>
            </a:r>
            <a:r>
              <a:rPr lang="en-US" sz="1400" b="1" dirty="0">
                <a:solidFill>
                  <a:srgbClr val="880000"/>
                </a:solidFill>
                <a:latin typeface="Consolas"/>
              </a:rPr>
              <a:t>set</a:t>
            </a:r>
            <a:r>
              <a:rPr lang="en-US" sz="1400" dirty="0">
                <a:solidFill>
                  <a:srgbClr val="728E00"/>
                </a:solidFill>
                <a:latin typeface="Consolas"/>
              </a:rPr>
              <a:t>(</a:t>
            </a:r>
            <a:r>
              <a:rPr lang="en-US" sz="1400" dirty="0">
                <a:solidFill>
                  <a:srgbClr val="00979D"/>
                </a:solidFill>
                <a:latin typeface="Consolas"/>
              </a:rPr>
              <a:t>int</a:t>
            </a:r>
            <a:r>
              <a:rPr lang="en-US" sz="1400" dirty="0">
                <a:solidFill>
                  <a:srgbClr val="728E00"/>
                </a:solidFill>
                <a:latin typeface="Consolas"/>
              </a:rPr>
              <a:t> *</a:t>
            </a:r>
            <a:r>
              <a:rPr lang="en-US" sz="1400" dirty="0" err="1">
                <a:solidFill>
                  <a:srgbClr val="728E00"/>
                </a:solidFill>
                <a:latin typeface="Consolas"/>
              </a:rPr>
              <a:t>arr</a:t>
            </a:r>
            <a:r>
              <a:rPr lang="en-US" sz="1400" dirty="0">
                <a:solidFill>
                  <a:srgbClr val="728E00"/>
                </a:solidFill>
                <a:latin typeface="Consolas"/>
              </a:rPr>
              <a:t>, </a:t>
            </a:r>
            <a:r>
              <a:rPr lang="en-US" sz="1400" dirty="0">
                <a:solidFill>
                  <a:srgbClr val="00979D"/>
                </a:solidFill>
                <a:latin typeface="Consolas"/>
              </a:rPr>
              <a:t>int</a:t>
            </a:r>
            <a:r>
              <a:rPr lang="en-US" sz="1400" dirty="0">
                <a:solidFill>
                  <a:srgbClr val="728E00"/>
                </a:solidFill>
                <a:latin typeface="Consolas"/>
              </a:rPr>
              <a:t> </a:t>
            </a:r>
            <a:r>
              <a:rPr lang="en-US" sz="1400" dirty="0" err="1">
                <a:solidFill>
                  <a:srgbClr val="728E00"/>
                </a:solidFill>
                <a:latin typeface="Consolas"/>
              </a:rPr>
              <a:t>val</a:t>
            </a:r>
            <a:r>
              <a:rPr lang="en-US" sz="1400" dirty="0">
                <a:solidFill>
                  <a:srgbClr val="728E00"/>
                </a:solidFill>
                <a:latin typeface="Consolas"/>
              </a:rPr>
              <a:t>) </a:t>
            </a:r>
            <a:r>
              <a:rPr lang="en-US" sz="1400" dirty="0">
                <a:solidFill>
                  <a:srgbClr val="434F54"/>
                </a:solidFill>
                <a:latin typeface="Consolas"/>
              </a:rPr>
              <a:t>{</a:t>
            </a:r>
            <a:br>
              <a:rPr lang="en-US" sz="1400" dirty="0">
                <a:solidFill>
                  <a:srgbClr val="434F54"/>
                </a:solidFill>
                <a:latin typeface="Consolas"/>
              </a:rPr>
            </a:br>
            <a:r>
              <a:rPr lang="en-US" sz="1400" dirty="0">
                <a:solidFill>
                  <a:srgbClr val="00979D"/>
                </a:solidFill>
                <a:latin typeface="Consolas"/>
              </a:rPr>
              <a:t>  for</a:t>
            </a:r>
            <a:r>
              <a:rPr lang="en-US" sz="1400" dirty="0">
                <a:solidFill>
                  <a:srgbClr val="434F54"/>
                </a:solidFill>
                <a:latin typeface="Consolas"/>
              </a:rPr>
              <a:t>(</a:t>
            </a:r>
            <a:r>
              <a:rPr lang="en-US" sz="1400" dirty="0">
                <a:solidFill>
                  <a:srgbClr val="00979D"/>
                </a:solidFill>
                <a:latin typeface="Consolas"/>
              </a:rPr>
              <a:t>int</a:t>
            </a:r>
            <a:r>
              <a:rPr lang="en-US" sz="1400" dirty="0">
                <a:solidFill>
                  <a:srgbClr val="434F54"/>
                </a:solidFill>
                <a:latin typeface="Consolas"/>
              </a:rPr>
              <a:t> </a:t>
            </a:r>
            <a:r>
              <a:rPr lang="en-US" sz="1400" dirty="0" err="1">
                <a:solidFill>
                  <a:srgbClr val="434F54"/>
                </a:solidFill>
                <a:latin typeface="Consolas"/>
              </a:rPr>
              <a:t>i</a:t>
            </a:r>
            <a:r>
              <a:rPr lang="en-US" sz="1400" dirty="0">
                <a:solidFill>
                  <a:srgbClr val="434F54"/>
                </a:solidFill>
                <a:latin typeface="Consolas"/>
              </a:rPr>
              <a:t>=</a:t>
            </a:r>
            <a:r>
              <a:rPr lang="en-US" sz="1400" dirty="0">
                <a:solidFill>
                  <a:srgbClr val="8A7B52"/>
                </a:solidFill>
                <a:latin typeface="Consolas"/>
              </a:rPr>
              <a:t>0</a:t>
            </a:r>
            <a:r>
              <a:rPr lang="en-US" sz="1400" dirty="0">
                <a:solidFill>
                  <a:srgbClr val="434F54"/>
                </a:solidFill>
                <a:latin typeface="Consolas"/>
              </a:rPr>
              <a:t>; </a:t>
            </a:r>
            <a:r>
              <a:rPr lang="en-US" sz="1400" dirty="0" err="1">
                <a:solidFill>
                  <a:srgbClr val="434F54"/>
                </a:solidFill>
                <a:latin typeface="Consolas"/>
              </a:rPr>
              <a:t>i</a:t>
            </a:r>
            <a:r>
              <a:rPr lang="en-US" sz="1400" dirty="0">
                <a:solidFill>
                  <a:srgbClr val="434F54"/>
                </a:solidFill>
                <a:latin typeface="Consolas"/>
              </a:rPr>
              <a:t>&lt;</a:t>
            </a:r>
            <a:r>
              <a:rPr lang="en-US" sz="1400" dirty="0">
                <a:solidFill>
                  <a:srgbClr val="8A7B52"/>
                </a:solidFill>
                <a:latin typeface="Consolas"/>
              </a:rPr>
              <a:t>10</a:t>
            </a:r>
            <a:r>
              <a:rPr lang="en-US" sz="1400" dirty="0">
                <a:solidFill>
                  <a:srgbClr val="434F54"/>
                </a:solidFill>
                <a:latin typeface="Consolas"/>
              </a:rPr>
              <a:t>; </a:t>
            </a:r>
            <a:r>
              <a:rPr lang="en-US" sz="1400" dirty="0" err="1">
                <a:solidFill>
                  <a:srgbClr val="434F54"/>
                </a:solidFill>
                <a:latin typeface="Consolas"/>
              </a:rPr>
              <a:t>i</a:t>
            </a:r>
            <a:r>
              <a:rPr lang="en-US" sz="1400" dirty="0">
                <a:solidFill>
                  <a:srgbClr val="434F54"/>
                </a:solidFill>
                <a:latin typeface="Consolas"/>
              </a:rPr>
              <a:t>++){</a:t>
            </a:r>
            <a:br>
              <a:rPr lang="en-US" sz="1400" dirty="0">
                <a:latin typeface="Consolas"/>
              </a:rPr>
            </a:br>
            <a:r>
              <a:rPr lang="en-US" sz="1400" dirty="0">
                <a:solidFill>
                  <a:srgbClr val="434F54"/>
                </a:solidFill>
                <a:latin typeface="Consolas"/>
              </a:rPr>
              <a:t>    </a:t>
            </a:r>
            <a:r>
              <a:rPr lang="en-US" sz="1400" dirty="0" err="1">
                <a:solidFill>
                  <a:srgbClr val="434F54"/>
                </a:solidFill>
                <a:latin typeface="Consolas"/>
              </a:rPr>
              <a:t>arr</a:t>
            </a:r>
            <a:r>
              <a:rPr lang="en-US" sz="1400" dirty="0">
                <a:solidFill>
                  <a:srgbClr val="434F54"/>
                </a:solidFill>
                <a:latin typeface="Consolas"/>
                <a:ea typeface="+mn-lt"/>
                <a:cs typeface="+mn-lt"/>
              </a:rPr>
              <a:t>[</a:t>
            </a:r>
            <a:r>
              <a:rPr lang="en-US" sz="1400" dirty="0">
                <a:solidFill>
                  <a:srgbClr val="8A7B52"/>
                </a:solidFill>
                <a:latin typeface="Consolas"/>
                <a:ea typeface="+mn-lt"/>
                <a:cs typeface="+mn-lt"/>
              </a:rPr>
              <a:t>2</a:t>
            </a:r>
            <a:r>
              <a:rPr lang="en-US" sz="1400" dirty="0">
                <a:solidFill>
                  <a:srgbClr val="434F54"/>
                </a:solidFill>
                <a:latin typeface="Consolas"/>
                <a:ea typeface="+mn-lt"/>
                <a:cs typeface="+mn-lt"/>
              </a:rPr>
              <a:t>*</a:t>
            </a:r>
            <a:r>
              <a:rPr lang="en-US" sz="1400" dirty="0" err="1">
                <a:solidFill>
                  <a:srgbClr val="434F54"/>
                </a:solidFill>
                <a:latin typeface="Consolas"/>
                <a:ea typeface="+mn-lt"/>
                <a:cs typeface="+mn-lt"/>
              </a:rPr>
              <a:t>i</a:t>
            </a:r>
            <a:r>
              <a:rPr lang="en-US" sz="1400" dirty="0">
                <a:solidFill>
                  <a:srgbClr val="434F54"/>
                </a:solidFill>
                <a:latin typeface="Consolas"/>
                <a:ea typeface="+mn-lt"/>
                <a:cs typeface="+mn-lt"/>
              </a:rPr>
              <a:t>]</a:t>
            </a:r>
            <a:r>
              <a:rPr lang="en-US" sz="1400" dirty="0">
                <a:solidFill>
                  <a:srgbClr val="434F54"/>
                </a:solidFill>
                <a:latin typeface="Consolas"/>
              </a:rPr>
              <a:t> = </a:t>
            </a:r>
            <a:r>
              <a:rPr lang="en-US" sz="1400" dirty="0" err="1">
                <a:solidFill>
                  <a:srgbClr val="434F54"/>
                </a:solidFill>
                <a:latin typeface="Consolas"/>
              </a:rPr>
              <a:t>val</a:t>
            </a:r>
            <a:r>
              <a:rPr lang="en-US" sz="1400" dirty="0">
                <a:solidFill>
                  <a:srgbClr val="434F54"/>
                </a:solidFill>
                <a:latin typeface="Consolas"/>
              </a:rPr>
              <a:t>;</a:t>
            </a:r>
            <a:br>
              <a:rPr lang="en-US" sz="1400" dirty="0">
                <a:latin typeface="Consolas"/>
              </a:rPr>
            </a:br>
            <a:r>
              <a:rPr lang="en-US" sz="1400" dirty="0">
                <a:solidFill>
                  <a:srgbClr val="434F54"/>
                </a:solidFill>
                <a:latin typeface="Consolas"/>
              </a:rPr>
              <a:t>  }</a:t>
            </a:r>
            <a:br>
              <a:rPr lang="en-US" sz="1400" dirty="0">
                <a:latin typeface="Consolas"/>
              </a:rPr>
            </a:br>
            <a:r>
              <a:rPr lang="en-US" sz="1400" dirty="0">
                <a:solidFill>
                  <a:srgbClr val="434F54"/>
                </a:solidFill>
                <a:latin typeface="Consolas"/>
              </a:rPr>
              <a:t>}</a:t>
            </a:r>
          </a:p>
        </p:txBody>
      </p:sp>
      <p:sp>
        <p:nvSpPr>
          <p:cNvPr id="25" name="TextBox 24">
            <a:extLst>
              <a:ext uri="{FF2B5EF4-FFF2-40B4-BE49-F238E27FC236}">
                <a16:creationId xmlns:a16="http://schemas.microsoft.com/office/drawing/2014/main" id="{5A813C38-44F8-B4BD-00EA-86A83EE20691}"/>
              </a:ext>
            </a:extLst>
          </p:cNvPr>
          <p:cNvSpPr txBox="1"/>
          <p:nvPr/>
        </p:nvSpPr>
        <p:spPr>
          <a:xfrm>
            <a:off x="1840074" y="3816961"/>
            <a:ext cx="4492376" cy="2492990"/>
          </a:xfrm>
          <a:prstGeom prst="rect">
            <a:avLst/>
          </a:prstGeom>
          <a:noFill/>
          <a:ln>
            <a:solidFill>
              <a:schemeClr val="tx1"/>
            </a:solidFill>
          </a:ln>
        </p:spPr>
        <p:txBody>
          <a:bodyPr wrap="square">
            <a:spAutoFit/>
          </a:bodyPr>
          <a:lstStyle/>
          <a:p>
            <a:r>
              <a:rPr lang="en-US" sz="1200" b="1" dirty="0" err="1">
                <a:solidFill>
                  <a:srgbClr val="00AA00"/>
                </a:solidFill>
                <a:effectLst/>
                <a:latin typeface="Inconsolata" pitchFamily="49" charset="77"/>
              </a:rPr>
              <a:t>FunctionDecl</a:t>
            </a:r>
            <a:r>
              <a:rPr lang="en-US" sz="1200" dirty="0">
                <a:solidFill>
                  <a:srgbClr val="AA5500"/>
                </a:solidFill>
                <a:effectLst/>
                <a:latin typeface="Inconsolata" pitchFamily="49" charset="77"/>
              </a:rPr>
              <a:t> </a:t>
            </a:r>
            <a:r>
              <a:rPr lang="en-US" sz="1200" b="1" dirty="0">
                <a:solidFill>
                  <a:srgbClr val="00AAAA"/>
                </a:solidFill>
                <a:effectLst/>
                <a:latin typeface="Inconsolata" pitchFamily="49" charset="77"/>
              </a:rPr>
              <a:t>set</a:t>
            </a:r>
            <a:r>
              <a:rPr lang="en-US" sz="1200" dirty="0">
                <a:effectLst/>
                <a:latin typeface="Inconsolata" pitchFamily="49" charset="77"/>
              </a:rPr>
              <a:t> </a:t>
            </a:r>
            <a:r>
              <a:rPr lang="en-US" sz="1200" dirty="0">
                <a:solidFill>
                  <a:srgbClr val="00AA00"/>
                </a:solidFill>
                <a:effectLst/>
                <a:latin typeface="Inconsolata" pitchFamily="49" charset="77"/>
              </a:rPr>
              <a:t>'void (int *, int)'</a:t>
            </a:r>
            <a:endParaRPr lang="en-US" sz="1200" dirty="0">
              <a:effectLst/>
              <a:latin typeface="Inconsolata" pitchFamily="49" charset="77"/>
            </a:endParaRPr>
          </a:p>
          <a:p>
            <a:r>
              <a:rPr lang="en-US" sz="1200" b="1" dirty="0" err="1">
                <a:solidFill>
                  <a:srgbClr val="AA00AA"/>
                </a:solidFill>
                <a:effectLst/>
                <a:latin typeface="Inconsolata" pitchFamily="49" charset="77"/>
              </a:rPr>
              <a:t>ForStmt</a:t>
            </a:r>
            <a:r>
              <a:rPr lang="en-US" sz="1200" dirty="0">
                <a:solidFill>
                  <a:srgbClr val="AA5500"/>
                </a:solidFill>
                <a:effectLst/>
                <a:latin typeface="Inconsolata" pitchFamily="49" charset="77"/>
              </a:rPr>
              <a:t> </a:t>
            </a:r>
          </a:p>
          <a:p>
            <a:r>
              <a:rPr lang="en-US" sz="1200" b="1" dirty="0" err="1">
                <a:solidFill>
                  <a:srgbClr val="AA00AA"/>
                </a:solidFill>
                <a:effectLst/>
                <a:latin typeface="Inconsolata" pitchFamily="49" charset="77"/>
              </a:rPr>
              <a:t>DeclStmt</a:t>
            </a:r>
            <a:endParaRPr lang="en-US" sz="1200" dirty="0">
              <a:effectLst/>
              <a:latin typeface="Inconsolata" pitchFamily="49" charset="77"/>
            </a:endParaRPr>
          </a:p>
          <a:p>
            <a:r>
              <a:rPr lang="en-US" sz="1200" dirty="0">
                <a:solidFill>
                  <a:srgbClr val="0000AA"/>
                </a:solidFill>
                <a:effectLst/>
                <a:latin typeface="Inconsolata" pitchFamily="49" charset="77"/>
              </a:rPr>
              <a:t>`-</a:t>
            </a:r>
            <a:r>
              <a:rPr lang="en-US" sz="1200" b="1" dirty="0" err="1">
                <a:solidFill>
                  <a:srgbClr val="00AA00"/>
                </a:solidFill>
                <a:effectLst/>
                <a:latin typeface="Inconsolata" pitchFamily="49" charset="77"/>
              </a:rPr>
              <a:t>VarDecl</a:t>
            </a:r>
            <a:r>
              <a:rPr lang="en-US" sz="1200" dirty="0">
                <a:solidFill>
                  <a:srgbClr val="AA5500"/>
                </a:solidFill>
                <a:effectLst/>
                <a:latin typeface="Inconsolata" pitchFamily="49" charset="77"/>
              </a:rPr>
              <a:t> </a:t>
            </a:r>
            <a:r>
              <a:rPr lang="en-US" sz="1200" dirty="0">
                <a:effectLst/>
                <a:latin typeface="Inconsolata" pitchFamily="49" charset="77"/>
              </a:rPr>
              <a:t>used</a:t>
            </a:r>
            <a:r>
              <a:rPr lang="en-US" sz="1200" b="1" dirty="0">
                <a:solidFill>
                  <a:srgbClr val="00AAAA"/>
                </a:solidFill>
                <a:effectLst/>
                <a:latin typeface="Inconsolata" pitchFamily="49" charset="77"/>
              </a:rPr>
              <a:t> </a:t>
            </a:r>
            <a:r>
              <a:rPr lang="en-US" sz="1200" b="1" dirty="0" err="1">
                <a:solidFill>
                  <a:srgbClr val="00AAAA"/>
                </a:solidFill>
                <a:effectLst/>
                <a:latin typeface="Inconsolata" pitchFamily="49" charset="77"/>
              </a:rPr>
              <a:t>i</a:t>
            </a:r>
            <a:r>
              <a:rPr lang="en-US" sz="1200" dirty="0">
                <a:effectLst/>
                <a:latin typeface="Inconsolata" pitchFamily="49" charset="77"/>
              </a:rPr>
              <a:t> </a:t>
            </a:r>
            <a:r>
              <a:rPr lang="en-US" sz="1200" dirty="0">
                <a:solidFill>
                  <a:srgbClr val="00AA00"/>
                </a:solidFill>
                <a:effectLst/>
                <a:latin typeface="Inconsolata" pitchFamily="49" charset="77"/>
              </a:rPr>
              <a:t>'int'</a:t>
            </a:r>
            <a:r>
              <a:rPr lang="en-US" sz="1200" dirty="0">
                <a:effectLst/>
                <a:latin typeface="Inconsolata" pitchFamily="49" charset="77"/>
              </a:rPr>
              <a:t> </a:t>
            </a:r>
            <a:r>
              <a:rPr lang="en-US" sz="1200" dirty="0" err="1">
                <a:effectLst/>
                <a:latin typeface="Inconsolata" pitchFamily="49" charset="77"/>
              </a:rPr>
              <a:t>cinit</a:t>
            </a:r>
            <a:endParaRPr lang="en-US" sz="1200" dirty="0">
              <a:effectLst/>
              <a:latin typeface="Inconsolata" pitchFamily="49" charset="77"/>
            </a:endParaRPr>
          </a:p>
          <a:p>
            <a:r>
              <a:rPr lang="en-US" sz="1200" dirty="0">
                <a:solidFill>
                  <a:srgbClr val="0000AA"/>
                </a:solidFill>
                <a:effectLst/>
                <a:latin typeface="Inconsolata" pitchFamily="49" charset="77"/>
              </a:rPr>
              <a:t>`-</a:t>
            </a:r>
            <a:r>
              <a:rPr lang="en-US" sz="1200" b="1" dirty="0" err="1">
                <a:solidFill>
                  <a:srgbClr val="AA00AA"/>
                </a:solidFill>
                <a:effectLst/>
                <a:latin typeface="Inconsolata" pitchFamily="49" charset="77"/>
              </a:rPr>
              <a:t>IntegerLiteral</a:t>
            </a:r>
            <a:r>
              <a:rPr lang="en-US" sz="1200" dirty="0">
                <a:solidFill>
                  <a:srgbClr val="AA5500"/>
                </a:solidFill>
                <a:effectLst/>
                <a:latin typeface="Inconsolata" pitchFamily="49" charset="77"/>
              </a:rPr>
              <a:t> </a:t>
            </a:r>
            <a:r>
              <a:rPr lang="en-US" sz="1200" dirty="0">
                <a:solidFill>
                  <a:srgbClr val="00AA00"/>
                </a:solidFill>
                <a:effectLst/>
                <a:latin typeface="Inconsolata" pitchFamily="49" charset="77"/>
              </a:rPr>
              <a:t>'int’</a:t>
            </a:r>
            <a:r>
              <a:rPr lang="en-US" sz="1200" b="1" dirty="0">
                <a:solidFill>
                  <a:srgbClr val="00AAAA"/>
                </a:solidFill>
                <a:effectLst/>
                <a:latin typeface="Inconsolata" pitchFamily="49" charset="77"/>
              </a:rPr>
              <a:t> 0</a:t>
            </a:r>
          </a:p>
          <a:p>
            <a:r>
              <a:rPr lang="en-US" sz="1200" b="1" dirty="0" err="1">
                <a:solidFill>
                  <a:srgbClr val="AA00AA"/>
                </a:solidFill>
                <a:effectLst/>
                <a:latin typeface="Inconsolata" pitchFamily="49" charset="77"/>
              </a:rPr>
              <a:t>BinaryOperator</a:t>
            </a:r>
            <a:r>
              <a:rPr lang="en-US" sz="1200" dirty="0">
                <a:solidFill>
                  <a:srgbClr val="AA5500"/>
                </a:solidFill>
                <a:effectLst/>
                <a:latin typeface="Inconsolata" pitchFamily="49" charset="77"/>
              </a:rPr>
              <a:t> </a:t>
            </a:r>
            <a:r>
              <a:rPr lang="en-US" sz="1200" dirty="0">
                <a:solidFill>
                  <a:srgbClr val="00AA00"/>
                </a:solidFill>
                <a:effectLst/>
                <a:latin typeface="Inconsolata" pitchFamily="49" charset="77"/>
              </a:rPr>
              <a:t>'bool'</a:t>
            </a:r>
            <a:r>
              <a:rPr lang="en-US" sz="1200" dirty="0">
                <a:effectLst/>
                <a:latin typeface="Inconsolata" pitchFamily="49" charset="77"/>
              </a:rPr>
              <a:t> '&lt;'</a:t>
            </a:r>
          </a:p>
          <a:p>
            <a:r>
              <a:rPr lang="en-US" sz="1200" dirty="0">
                <a:solidFill>
                  <a:srgbClr val="0000AA"/>
                </a:solidFill>
                <a:effectLst/>
                <a:latin typeface="Inconsolata" pitchFamily="49" charset="77"/>
              </a:rPr>
              <a:t>|-</a:t>
            </a:r>
            <a:r>
              <a:rPr lang="en-US" sz="1200" b="1" dirty="0" err="1">
                <a:solidFill>
                  <a:srgbClr val="AA00AA"/>
                </a:solidFill>
                <a:effectLst/>
                <a:latin typeface="Inconsolata" pitchFamily="49" charset="77"/>
              </a:rPr>
              <a:t>ImplicitCastExpr</a:t>
            </a:r>
            <a:r>
              <a:rPr lang="en-US" sz="1200" dirty="0">
                <a:solidFill>
                  <a:srgbClr val="AA5500"/>
                </a:solidFill>
                <a:effectLst/>
                <a:latin typeface="Inconsolata" pitchFamily="49" charset="77"/>
              </a:rPr>
              <a:t> </a:t>
            </a:r>
            <a:r>
              <a:rPr lang="en-US" sz="1200" dirty="0">
                <a:solidFill>
                  <a:srgbClr val="00AA00"/>
                </a:solidFill>
                <a:effectLst/>
                <a:latin typeface="Inconsolata" pitchFamily="49" charset="77"/>
              </a:rPr>
              <a:t>'int'</a:t>
            </a:r>
            <a:r>
              <a:rPr lang="en-US" sz="1200" dirty="0">
                <a:effectLst/>
                <a:latin typeface="Inconsolata" pitchFamily="49" charset="77"/>
              </a:rPr>
              <a:t> &lt;</a:t>
            </a:r>
            <a:r>
              <a:rPr lang="en-US" sz="1200" dirty="0" err="1">
                <a:solidFill>
                  <a:srgbClr val="AA0000"/>
                </a:solidFill>
                <a:effectLst/>
                <a:latin typeface="Inconsolata" pitchFamily="49" charset="77"/>
              </a:rPr>
              <a:t>LValueToRValue</a:t>
            </a:r>
            <a:r>
              <a:rPr lang="en-US" sz="1200" dirty="0">
                <a:effectLst/>
                <a:latin typeface="Inconsolata" pitchFamily="49" charset="77"/>
              </a:rPr>
              <a:t>&gt;</a:t>
            </a:r>
          </a:p>
          <a:p>
            <a:r>
              <a:rPr lang="en-US" sz="1200" dirty="0">
                <a:solidFill>
                  <a:srgbClr val="0000AA"/>
                </a:solidFill>
                <a:effectLst/>
                <a:latin typeface="Inconsolata" pitchFamily="49" charset="77"/>
              </a:rPr>
              <a:t>| `-</a:t>
            </a:r>
            <a:r>
              <a:rPr lang="en-US" sz="1200" b="1" dirty="0" err="1">
                <a:solidFill>
                  <a:srgbClr val="AA00AA"/>
                </a:solidFill>
                <a:effectLst/>
                <a:latin typeface="Inconsolata" pitchFamily="49" charset="77"/>
              </a:rPr>
              <a:t>DeclRefExpr</a:t>
            </a:r>
            <a:r>
              <a:rPr lang="en-US" sz="1200" dirty="0">
                <a:effectLst/>
                <a:latin typeface="Inconsolata" pitchFamily="49" charset="77"/>
              </a:rPr>
              <a:t> </a:t>
            </a:r>
            <a:r>
              <a:rPr lang="en-US" sz="1200" dirty="0">
                <a:solidFill>
                  <a:srgbClr val="00AA00"/>
                </a:solidFill>
                <a:effectLst/>
                <a:latin typeface="Inconsolata" pitchFamily="49" charset="77"/>
              </a:rPr>
              <a:t>'int'</a:t>
            </a:r>
            <a:r>
              <a:rPr lang="en-US" sz="1200" dirty="0">
                <a:solidFill>
                  <a:srgbClr val="00AAAA"/>
                </a:solidFill>
                <a:effectLst/>
                <a:latin typeface="Inconsolata" pitchFamily="49" charset="77"/>
              </a:rPr>
              <a:t> </a:t>
            </a:r>
            <a:r>
              <a:rPr lang="en-US" sz="1200" dirty="0" err="1">
                <a:solidFill>
                  <a:srgbClr val="00AAAA"/>
                </a:solidFill>
                <a:effectLst/>
                <a:latin typeface="Inconsolata" pitchFamily="49" charset="77"/>
              </a:rPr>
              <a:t>lvalue</a:t>
            </a:r>
            <a:r>
              <a:rPr lang="en-US" sz="1200" dirty="0">
                <a:effectLst/>
                <a:latin typeface="Inconsolata" pitchFamily="49" charset="77"/>
              </a:rPr>
              <a:t> </a:t>
            </a:r>
            <a:r>
              <a:rPr lang="en-US" sz="1200" b="1" dirty="0">
                <a:solidFill>
                  <a:srgbClr val="00AA00"/>
                </a:solidFill>
                <a:effectLst/>
                <a:latin typeface="Inconsolata" pitchFamily="49" charset="77"/>
              </a:rPr>
              <a:t>Var</a:t>
            </a:r>
            <a:r>
              <a:rPr lang="en-US" sz="1200" dirty="0">
                <a:solidFill>
                  <a:srgbClr val="AA5500"/>
                </a:solidFill>
                <a:effectLst/>
                <a:latin typeface="Inconsolata" pitchFamily="49" charset="77"/>
              </a:rPr>
              <a:t> 0x563e22a396b8</a:t>
            </a:r>
            <a:r>
              <a:rPr lang="en-US" sz="1200" b="1" dirty="0">
                <a:solidFill>
                  <a:srgbClr val="00AAAA"/>
                </a:solidFill>
                <a:effectLst/>
                <a:latin typeface="Inconsolata" pitchFamily="49" charset="77"/>
              </a:rPr>
              <a:t> '</a:t>
            </a:r>
            <a:r>
              <a:rPr lang="en-US" sz="1200" b="1" dirty="0" err="1">
                <a:solidFill>
                  <a:srgbClr val="00AAAA"/>
                </a:solidFill>
                <a:effectLst/>
                <a:latin typeface="Inconsolata" pitchFamily="49" charset="77"/>
              </a:rPr>
              <a:t>i</a:t>
            </a:r>
            <a:r>
              <a:rPr lang="en-US" sz="1200" b="1" dirty="0">
                <a:solidFill>
                  <a:srgbClr val="00AAAA"/>
                </a:solidFill>
                <a:effectLst/>
                <a:latin typeface="Inconsolata" pitchFamily="49" charset="77"/>
              </a:rPr>
              <a:t>'</a:t>
            </a:r>
            <a:r>
              <a:rPr lang="en-US" sz="1200" dirty="0">
                <a:effectLst/>
                <a:latin typeface="Inconsolata" pitchFamily="49" charset="77"/>
              </a:rPr>
              <a:t> </a:t>
            </a:r>
            <a:r>
              <a:rPr lang="en-US" sz="1200" dirty="0">
                <a:solidFill>
                  <a:srgbClr val="00AA00"/>
                </a:solidFill>
                <a:effectLst/>
                <a:latin typeface="Inconsolata" pitchFamily="49" charset="77"/>
              </a:rPr>
              <a:t>'int'</a:t>
            </a:r>
            <a:endParaRPr lang="en-US" sz="1200" dirty="0">
              <a:effectLst/>
              <a:latin typeface="Inconsolata" pitchFamily="49" charset="77"/>
            </a:endParaRPr>
          </a:p>
          <a:p>
            <a:r>
              <a:rPr lang="en-US" sz="1200" dirty="0">
                <a:solidFill>
                  <a:srgbClr val="0000AA"/>
                </a:solidFill>
                <a:effectLst/>
                <a:latin typeface="Inconsolata" pitchFamily="49" charset="77"/>
              </a:rPr>
              <a:t>`-</a:t>
            </a:r>
            <a:r>
              <a:rPr lang="en-US" sz="1200" b="1" dirty="0" err="1">
                <a:solidFill>
                  <a:srgbClr val="AA00AA"/>
                </a:solidFill>
                <a:effectLst/>
                <a:latin typeface="Inconsolata" pitchFamily="49" charset="77"/>
              </a:rPr>
              <a:t>IntegerLiteral</a:t>
            </a:r>
            <a:r>
              <a:rPr lang="en-US" sz="1200" dirty="0">
                <a:effectLst/>
                <a:latin typeface="Inconsolata" pitchFamily="49" charset="77"/>
              </a:rPr>
              <a:t> </a:t>
            </a:r>
            <a:r>
              <a:rPr lang="en-US" sz="1200" dirty="0">
                <a:solidFill>
                  <a:srgbClr val="00AA00"/>
                </a:solidFill>
                <a:effectLst/>
                <a:latin typeface="Inconsolata" pitchFamily="49" charset="77"/>
              </a:rPr>
              <a:t>'int'</a:t>
            </a:r>
            <a:r>
              <a:rPr lang="en-US" sz="1200" b="1" dirty="0">
                <a:solidFill>
                  <a:srgbClr val="00AAAA"/>
                </a:solidFill>
                <a:effectLst/>
                <a:latin typeface="Inconsolata" pitchFamily="49" charset="77"/>
              </a:rPr>
              <a:t> 10</a:t>
            </a:r>
            <a:endParaRPr lang="en-US" sz="1200" dirty="0">
              <a:effectLst/>
              <a:latin typeface="Inconsolata" pitchFamily="49" charset="77"/>
            </a:endParaRPr>
          </a:p>
          <a:p>
            <a:r>
              <a:rPr lang="en-US" sz="1200" b="1" dirty="0" err="1">
                <a:solidFill>
                  <a:srgbClr val="AA00AA"/>
                </a:solidFill>
                <a:effectLst/>
                <a:latin typeface="Inconsolata" pitchFamily="49" charset="77"/>
              </a:rPr>
              <a:t>UnaryOperator</a:t>
            </a:r>
            <a:r>
              <a:rPr lang="en-US" sz="1200" dirty="0">
                <a:effectLst/>
                <a:latin typeface="Inconsolata" pitchFamily="49" charset="77"/>
              </a:rPr>
              <a:t> </a:t>
            </a:r>
            <a:r>
              <a:rPr lang="en-US" sz="1200" dirty="0">
                <a:solidFill>
                  <a:srgbClr val="00AA00"/>
                </a:solidFill>
                <a:effectLst/>
                <a:latin typeface="Inconsolata" pitchFamily="49" charset="77"/>
              </a:rPr>
              <a:t>'int'</a:t>
            </a:r>
            <a:r>
              <a:rPr lang="en-US" sz="1200" dirty="0">
                <a:effectLst/>
                <a:latin typeface="Inconsolata" pitchFamily="49" charset="77"/>
              </a:rPr>
              <a:t> postfix '++'</a:t>
            </a:r>
          </a:p>
          <a:p>
            <a:r>
              <a:rPr lang="en-US" sz="1200" dirty="0">
                <a:solidFill>
                  <a:srgbClr val="0000AA"/>
                </a:solidFill>
                <a:effectLst/>
                <a:latin typeface="Inconsolata" pitchFamily="49" charset="77"/>
              </a:rPr>
              <a:t>`-</a:t>
            </a:r>
            <a:r>
              <a:rPr lang="en-US" sz="1200" b="1" dirty="0" err="1">
                <a:solidFill>
                  <a:srgbClr val="AA00AA"/>
                </a:solidFill>
                <a:effectLst/>
                <a:latin typeface="Inconsolata" pitchFamily="49" charset="77"/>
              </a:rPr>
              <a:t>DeclRefExpr</a:t>
            </a:r>
            <a:r>
              <a:rPr lang="en-US" sz="1200" dirty="0">
                <a:effectLst/>
                <a:latin typeface="Inconsolata" pitchFamily="49" charset="77"/>
              </a:rPr>
              <a:t> </a:t>
            </a:r>
            <a:r>
              <a:rPr lang="en-US" sz="1200" dirty="0">
                <a:solidFill>
                  <a:srgbClr val="00AA00"/>
                </a:solidFill>
                <a:effectLst/>
                <a:latin typeface="Inconsolata" pitchFamily="49" charset="77"/>
              </a:rPr>
              <a:t>'int'</a:t>
            </a:r>
            <a:r>
              <a:rPr lang="en-US" sz="1200" dirty="0">
                <a:solidFill>
                  <a:srgbClr val="00AAAA"/>
                </a:solidFill>
                <a:effectLst/>
                <a:latin typeface="Inconsolata" pitchFamily="49" charset="77"/>
              </a:rPr>
              <a:t> </a:t>
            </a:r>
            <a:r>
              <a:rPr lang="en-US" sz="1200" dirty="0" err="1">
                <a:solidFill>
                  <a:srgbClr val="00AAAA"/>
                </a:solidFill>
                <a:effectLst/>
                <a:latin typeface="Inconsolata" pitchFamily="49" charset="77"/>
              </a:rPr>
              <a:t>lvalue</a:t>
            </a:r>
            <a:r>
              <a:rPr lang="en-US" sz="1200" dirty="0">
                <a:effectLst/>
                <a:latin typeface="Inconsolata" pitchFamily="49" charset="77"/>
              </a:rPr>
              <a:t> </a:t>
            </a:r>
            <a:r>
              <a:rPr lang="en-US" sz="1200" b="1" dirty="0">
                <a:solidFill>
                  <a:srgbClr val="00AA00"/>
                </a:solidFill>
                <a:effectLst/>
                <a:latin typeface="Inconsolata" pitchFamily="49" charset="77"/>
              </a:rPr>
              <a:t>Var</a:t>
            </a:r>
            <a:r>
              <a:rPr lang="en-US" sz="1200" dirty="0">
                <a:solidFill>
                  <a:srgbClr val="AA5500"/>
                </a:solidFill>
                <a:effectLst/>
                <a:latin typeface="Inconsolata" pitchFamily="49" charset="77"/>
              </a:rPr>
              <a:t> 0x563e22a396b8</a:t>
            </a:r>
            <a:r>
              <a:rPr lang="en-US" sz="1200" b="1" dirty="0">
                <a:solidFill>
                  <a:srgbClr val="00AAAA"/>
                </a:solidFill>
                <a:effectLst/>
                <a:latin typeface="Inconsolata" pitchFamily="49" charset="77"/>
              </a:rPr>
              <a:t> '</a:t>
            </a:r>
            <a:r>
              <a:rPr lang="en-US" sz="1200" b="1" dirty="0" err="1">
                <a:solidFill>
                  <a:srgbClr val="00AAAA"/>
                </a:solidFill>
                <a:effectLst/>
                <a:latin typeface="Inconsolata" pitchFamily="49" charset="77"/>
              </a:rPr>
              <a:t>i</a:t>
            </a:r>
            <a:r>
              <a:rPr lang="en-US" sz="1200" b="1" dirty="0">
                <a:solidFill>
                  <a:srgbClr val="00AAAA"/>
                </a:solidFill>
                <a:effectLst/>
                <a:latin typeface="Inconsolata" pitchFamily="49" charset="77"/>
              </a:rPr>
              <a:t>'</a:t>
            </a:r>
            <a:r>
              <a:rPr lang="en-US" sz="1200" dirty="0">
                <a:effectLst/>
                <a:latin typeface="Inconsolata" pitchFamily="49" charset="77"/>
              </a:rPr>
              <a:t> </a:t>
            </a:r>
            <a:r>
              <a:rPr lang="en-US" sz="1200" dirty="0">
                <a:solidFill>
                  <a:srgbClr val="00AA00"/>
                </a:solidFill>
                <a:effectLst/>
                <a:latin typeface="Inconsolata" pitchFamily="49" charset="77"/>
              </a:rPr>
              <a:t>'int’</a:t>
            </a:r>
            <a:endParaRPr lang="en-US" sz="1200" dirty="0">
              <a:effectLst/>
              <a:latin typeface="Inconsolata" pitchFamily="49" charset="77"/>
            </a:endParaRPr>
          </a:p>
          <a:p>
            <a:r>
              <a:rPr lang="en-US" sz="1200" dirty="0">
                <a:solidFill>
                  <a:srgbClr val="0000AA"/>
                </a:solidFill>
                <a:effectLst/>
                <a:latin typeface="Inconsolata" pitchFamily="49" charset="77"/>
              </a:rPr>
              <a:t>…</a:t>
            </a:r>
            <a:endParaRPr lang="en-US" sz="1200" dirty="0">
              <a:effectLst/>
              <a:latin typeface="Inconsolata" pitchFamily="49" charset="77"/>
            </a:endParaRPr>
          </a:p>
        </p:txBody>
      </p:sp>
      <p:sp>
        <p:nvSpPr>
          <p:cNvPr id="28" name="TextBox 27">
            <a:extLst>
              <a:ext uri="{FF2B5EF4-FFF2-40B4-BE49-F238E27FC236}">
                <a16:creationId xmlns:a16="http://schemas.microsoft.com/office/drawing/2014/main" id="{3832233B-A5E6-C5DB-D0F0-C252E2E83A49}"/>
              </a:ext>
            </a:extLst>
          </p:cNvPr>
          <p:cNvSpPr txBox="1"/>
          <p:nvPr/>
        </p:nvSpPr>
        <p:spPr>
          <a:xfrm>
            <a:off x="6518684" y="3816961"/>
            <a:ext cx="5355816" cy="2862322"/>
          </a:xfrm>
          <a:prstGeom prst="rect">
            <a:avLst/>
          </a:prstGeom>
          <a:noFill/>
          <a:ln>
            <a:solidFill>
              <a:schemeClr val="dk1"/>
            </a:solidFill>
          </a:ln>
        </p:spPr>
        <p:txBody>
          <a:bodyPr wrap="square">
            <a:spAutoFit/>
          </a:bodyPr>
          <a:lstStyle/>
          <a:p>
            <a:r>
              <a:rPr lang="en-US" sz="1200" b="0" dirty="0">
                <a:solidFill>
                  <a:srgbClr val="0000FF"/>
                </a:solidFill>
                <a:effectLst/>
                <a:latin typeface="Consolas" panose="020B0609020204030204" pitchFamily="49" charset="0"/>
              </a:rPr>
              <a:t>define</a:t>
            </a:r>
            <a:r>
              <a:rPr lang="en-US" sz="1200" b="0" dirty="0">
                <a:solidFill>
                  <a:srgbClr val="000000"/>
                </a:solidFill>
                <a:effectLst/>
                <a:latin typeface="Consolas" panose="020B0609020204030204" pitchFamily="49" charset="0"/>
              </a:rPr>
              <a:t> </a:t>
            </a:r>
            <a:r>
              <a:rPr lang="en-US" sz="1200" b="0" dirty="0">
                <a:solidFill>
                  <a:srgbClr val="008080"/>
                </a:solidFill>
                <a:effectLst/>
                <a:latin typeface="Consolas" panose="020B0609020204030204" pitchFamily="49" charset="0"/>
              </a:rPr>
              <a:t>void</a:t>
            </a:r>
            <a:r>
              <a:rPr lang="en-US" sz="1200" b="0" dirty="0">
                <a:solidFill>
                  <a:srgbClr val="000000"/>
                </a:solidFill>
                <a:effectLst/>
                <a:latin typeface="Consolas" panose="020B0609020204030204" pitchFamily="49" charset="0"/>
              </a:rPr>
              <a:t> </a:t>
            </a:r>
            <a:r>
              <a:rPr lang="en-US" sz="1200" b="0" dirty="0">
                <a:solidFill>
                  <a:srgbClr val="008080"/>
                </a:solidFill>
                <a:effectLst/>
                <a:latin typeface="Consolas" panose="020B0609020204030204" pitchFamily="49" charset="0"/>
              </a:rPr>
              <a:t>@_Z3setPii</a:t>
            </a:r>
            <a:r>
              <a:rPr lang="en-US" sz="1200" b="0" dirty="0">
                <a:solidFill>
                  <a:srgbClr val="000000"/>
                </a:solidFill>
                <a:effectLst/>
                <a:latin typeface="Consolas" panose="020B0609020204030204" pitchFamily="49" charset="0"/>
              </a:rPr>
              <a:t>(</a:t>
            </a:r>
            <a:r>
              <a:rPr lang="en-US" sz="1200" b="0" dirty="0">
                <a:solidFill>
                  <a:srgbClr val="008080"/>
                </a:solidFill>
                <a:effectLst/>
                <a:latin typeface="Consolas" panose="020B0609020204030204" pitchFamily="49" charset="0"/>
              </a:rPr>
              <a:t>i32</a:t>
            </a:r>
            <a:r>
              <a:rPr lang="en-US" sz="1200" b="0" dirty="0">
                <a:solidFill>
                  <a:srgbClr val="000000"/>
                </a:solidFill>
                <a:effectLst/>
                <a:latin typeface="Consolas" panose="020B0609020204030204" pitchFamily="49" charset="0"/>
              </a:rPr>
              <a:t>* </a:t>
            </a:r>
            <a:r>
              <a:rPr lang="en-US" sz="1200" b="0" dirty="0">
                <a:solidFill>
                  <a:srgbClr val="CD3131"/>
                </a:solidFill>
                <a:effectLst/>
                <a:latin typeface="Consolas" panose="020B0609020204030204" pitchFamily="49" charset="0"/>
              </a:rPr>
              <a:t>%</a:t>
            </a:r>
            <a:r>
              <a:rPr lang="en-US" sz="1200" b="0" dirty="0">
                <a:solidFill>
                  <a:srgbClr val="098658"/>
                </a:solidFill>
                <a:effectLst/>
                <a:latin typeface="Consolas" panose="020B0609020204030204" pitchFamily="49" charset="0"/>
              </a:rPr>
              <a:t>0</a:t>
            </a:r>
            <a:r>
              <a:rPr lang="en-US" sz="1200" b="0" dirty="0">
                <a:solidFill>
                  <a:srgbClr val="000000"/>
                </a:solidFill>
                <a:effectLst/>
                <a:latin typeface="Consolas" panose="020B0609020204030204" pitchFamily="49" charset="0"/>
              </a:rPr>
              <a:t>, </a:t>
            </a:r>
            <a:r>
              <a:rPr lang="en-US" sz="1200" b="0" dirty="0">
                <a:solidFill>
                  <a:srgbClr val="008080"/>
                </a:solidFill>
                <a:effectLst/>
                <a:latin typeface="Consolas" panose="020B0609020204030204" pitchFamily="49" charset="0"/>
              </a:rPr>
              <a:t>i32</a:t>
            </a:r>
            <a:r>
              <a:rPr lang="en-US" sz="1200" b="0" dirty="0">
                <a:solidFill>
                  <a:srgbClr val="000000"/>
                </a:solidFill>
                <a:effectLst/>
                <a:latin typeface="Consolas" panose="020B0609020204030204" pitchFamily="49" charset="0"/>
              </a:rPr>
              <a:t> </a:t>
            </a:r>
            <a:r>
              <a:rPr lang="en-US" sz="1200" b="0" dirty="0">
                <a:solidFill>
                  <a:srgbClr val="CD3131"/>
                </a:solidFill>
                <a:effectLst/>
                <a:latin typeface="Consolas" panose="020B0609020204030204" pitchFamily="49" charset="0"/>
              </a:rPr>
              <a:t>%</a:t>
            </a:r>
            <a:r>
              <a:rPr lang="en-US" sz="1200" b="0" dirty="0">
                <a:solidFill>
                  <a:srgbClr val="098658"/>
                </a:solidFill>
                <a:effectLst/>
                <a:latin typeface="Consolas" panose="020B0609020204030204" pitchFamily="49" charset="0"/>
              </a:rPr>
              <a:t>1</a:t>
            </a:r>
            <a:r>
              <a:rPr lang="en-US" sz="1200" b="0" dirty="0">
                <a:solidFill>
                  <a:srgbClr val="000000"/>
                </a:solidFill>
                <a:effectLst/>
                <a:latin typeface="Consolas" panose="020B0609020204030204" pitchFamily="49" charset="0"/>
              </a:rPr>
              <a:t>) {</a:t>
            </a:r>
          </a:p>
          <a:p>
            <a:r>
              <a:rPr lang="en-US" sz="1200" b="0" dirty="0">
                <a:solidFill>
                  <a:srgbClr val="0000FF"/>
                </a:solidFill>
                <a:effectLst/>
                <a:latin typeface="Consolas" panose="020B0609020204030204" pitchFamily="49" charset="0"/>
              </a:rPr>
              <a:t>  </a:t>
            </a:r>
            <a:r>
              <a:rPr lang="en-US" sz="1200" b="0" dirty="0" err="1">
                <a:solidFill>
                  <a:srgbClr val="0000FF"/>
                </a:solidFill>
                <a:effectLst/>
                <a:latin typeface="Consolas" panose="020B0609020204030204" pitchFamily="49" charset="0"/>
              </a:rPr>
              <a:t>br</a:t>
            </a:r>
            <a:r>
              <a:rPr lang="en-US" sz="1200" b="0" dirty="0">
                <a:solidFill>
                  <a:srgbClr val="000000"/>
                </a:solidFill>
                <a:effectLst/>
                <a:latin typeface="Consolas" panose="020B0609020204030204" pitchFamily="49" charset="0"/>
              </a:rPr>
              <a:t> </a:t>
            </a:r>
            <a:r>
              <a:rPr lang="en-US" sz="1200" b="0" dirty="0">
                <a:solidFill>
                  <a:srgbClr val="008080"/>
                </a:solidFill>
                <a:effectLst/>
                <a:latin typeface="Consolas" panose="020B0609020204030204" pitchFamily="49" charset="0"/>
              </a:rPr>
              <a:t>label</a:t>
            </a:r>
            <a:r>
              <a:rPr lang="en-US" sz="1200" b="0" dirty="0">
                <a:solidFill>
                  <a:srgbClr val="000000"/>
                </a:solidFill>
                <a:effectLst/>
                <a:latin typeface="Consolas" panose="020B0609020204030204" pitchFamily="49" charset="0"/>
              </a:rPr>
              <a:t> </a:t>
            </a:r>
            <a:r>
              <a:rPr lang="en-US" sz="1200" b="0" dirty="0">
                <a:solidFill>
                  <a:srgbClr val="CD3131"/>
                </a:solidFill>
                <a:effectLst/>
                <a:latin typeface="Consolas" panose="020B0609020204030204" pitchFamily="49" charset="0"/>
              </a:rPr>
              <a:t>%</a:t>
            </a:r>
            <a:r>
              <a:rPr lang="en-US" sz="1200" b="0" dirty="0">
                <a:solidFill>
                  <a:srgbClr val="098658"/>
                </a:solidFill>
                <a:effectLst/>
                <a:latin typeface="Consolas" panose="020B0609020204030204" pitchFamily="49" charset="0"/>
              </a:rPr>
              <a:t>4</a:t>
            </a:r>
            <a:endParaRPr lang="en-US" sz="1200" b="0" dirty="0">
              <a:solidFill>
                <a:srgbClr val="000000"/>
              </a:solidFill>
              <a:effectLst/>
              <a:latin typeface="Consolas" panose="020B0609020204030204" pitchFamily="49" charset="0"/>
            </a:endParaRPr>
          </a:p>
          <a:p>
            <a:br>
              <a:rPr lang="en-US" sz="1200" b="0" dirty="0">
                <a:solidFill>
                  <a:srgbClr val="000000"/>
                </a:solidFill>
                <a:effectLst/>
                <a:latin typeface="Consolas" panose="020B0609020204030204" pitchFamily="49" charset="0"/>
              </a:rPr>
            </a:br>
            <a:r>
              <a:rPr lang="en-US" sz="1200" b="0" dirty="0">
                <a:solidFill>
                  <a:srgbClr val="008080"/>
                </a:solidFill>
                <a:effectLst/>
                <a:latin typeface="Consolas" panose="020B0609020204030204" pitchFamily="49" charset="0"/>
              </a:rPr>
              <a:t>3:</a:t>
            </a:r>
            <a:r>
              <a:rPr lang="en-US" sz="1200" b="0" dirty="0">
                <a:solidFill>
                  <a:srgbClr val="000000"/>
                </a:solidFill>
                <a:effectLst/>
                <a:latin typeface="Consolas" panose="020B0609020204030204" pitchFamily="49" charset="0"/>
              </a:rPr>
              <a:t> </a:t>
            </a:r>
            <a:r>
              <a:rPr lang="en-US" sz="1200" b="0" dirty="0">
                <a:solidFill>
                  <a:srgbClr val="008000"/>
                </a:solidFill>
                <a:effectLst/>
                <a:latin typeface="Consolas" panose="020B0609020204030204" pitchFamily="49" charset="0"/>
              </a:rPr>
              <a:t>; preds = %4</a:t>
            </a:r>
            <a:endParaRPr lang="en-US" sz="1200" b="0" dirty="0">
              <a:solidFill>
                <a:srgbClr val="000000"/>
              </a:solidFill>
              <a:effectLst/>
              <a:latin typeface="Consolas" panose="020B0609020204030204" pitchFamily="49" charset="0"/>
            </a:endParaRPr>
          </a:p>
          <a:p>
            <a:r>
              <a:rPr lang="en-US" sz="1200" b="0" dirty="0">
                <a:solidFill>
                  <a:srgbClr val="0000FF"/>
                </a:solidFill>
                <a:effectLst/>
                <a:latin typeface="Consolas" panose="020B0609020204030204" pitchFamily="49" charset="0"/>
              </a:rPr>
              <a:t>  ret</a:t>
            </a:r>
            <a:r>
              <a:rPr lang="en-US" sz="1200" b="0" dirty="0">
                <a:solidFill>
                  <a:srgbClr val="000000"/>
                </a:solidFill>
                <a:effectLst/>
                <a:latin typeface="Consolas" panose="020B0609020204030204" pitchFamily="49" charset="0"/>
              </a:rPr>
              <a:t> </a:t>
            </a:r>
            <a:r>
              <a:rPr lang="en-US" sz="1200" b="0" dirty="0">
                <a:solidFill>
                  <a:srgbClr val="008080"/>
                </a:solidFill>
                <a:effectLst/>
                <a:latin typeface="Consolas" panose="020B0609020204030204" pitchFamily="49" charset="0"/>
              </a:rPr>
              <a:t>void</a:t>
            </a:r>
            <a:endParaRPr lang="en-US" sz="1200" b="0" dirty="0">
              <a:solidFill>
                <a:srgbClr val="000000"/>
              </a:solidFill>
              <a:effectLst/>
              <a:latin typeface="Consolas" panose="020B0609020204030204" pitchFamily="49" charset="0"/>
            </a:endParaRPr>
          </a:p>
          <a:p>
            <a:br>
              <a:rPr lang="en-US" sz="1200" b="0" dirty="0">
                <a:solidFill>
                  <a:srgbClr val="000000"/>
                </a:solidFill>
                <a:effectLst/>
                <a:latin typeface="Consolas" panose="020B0609020204030204" pitchFamily="49" charset="0"/>
              </a:rPr>
            </a:br>
            <a:r>
              <a:rPr lang="en-US" sz="1200" b="0" dirty="0">
                <a:solidFill>
                  <a:srgbClr val="008080"/>
                </a:solidFill>
                <a:effectLst/>
                <a:latin typeface="Consolas" panose="020B0609020204030204" pitchFamily="49" charset="0"/>
              </a:rPr>
              <a:t>4:</a:t>
            </a:r>
            <a:r>
              <a:rPr lang="en-US" sz="1200" b="0" dirty="0">
                <a:solidFill>
                  <a:srgbClr val="000000"/>
                </a:solidFill>
                <a:effectLst/>
                <a:latin typeface="Consolas" panose="020B0609020204030204" pitchFamily="49" charset="0"/>
              </a:rPr>
              <a:t> </a:t>
            </a:r>
            <a:r>
              <a:rPr lang="en-US" sz="1200" b="0" dirty="0">
                <a:solidFill>
                  <a:srgbClr val="008000"/>
                </a:solidFill>
                <a:effectLst/>
                <a:latin typeface="Consolas" panose="020B0609020204030204" pitchFamily="49" charset="0"/>
              </a:rPr>
              <a:t>; preds = %2, %4</a:t>
            </a:r>
            <a:endParaRPr lang="en-US" sz="1200" b="0" dirty="0">
              <a:solidFill>
                <a:srgbClr val="000000"/>
              </a:solidFill>
              <a:effectLst/>
              <a:latin typeface="Consolas" panose="020B0609020204030204" pitchFamily="49" charset="0"/>
            </a:endParaRPr>
          </a:p>
          <a:p>
            <a:r>
              <a:rPr lang="en-US" sz="1200" b="0" dirty="0">
                <a:solidFill>
                  <a:srgbClr val="CD3131"/>
                </a:solidFill>
                <a:effectLst/>
                <a:latin typeface="Consolas" panose="020B0609020204030204" pitchFamily="49" charset="0"/>
              </a:rPr>
              <a:t>  %5</a:t>
            </a:r>
            <a:r>
              <a:rPr lang="en-US" sz="1200" b="0" dirty="0">
                <a:solidFill>
                  <a:srgbClr val="000000"/>
                </a:solidFill>
                <a:effectLst/>
                <a:latin typeface="Consolas" panose="020B0609020204030204" pitchFamily="49" charset="0"/>
              </a:rPr>
              <a:t> </a:t>
            </a:r>
            <a:r>
              <a:rPr lang="en-US" sz="1200" b="0" dirty="0">
                <a:solidFill>
                  <a:srgbClr val="CD3131"/>
                </a:solidFill>
                <a:effectLst/>
                <a:latin typeface="Consolas" panose="020B0609020204030204" pitchFamily="49" charset="0"/>
              </a:rPr>
              <a:t>=</a:t>
            </a:r>
            <a:r>
              <a:rPr lang="en-US" sz="1200" b="0" dirty="0">
                <a:solidFill>
                  <a:srgbClr val="000000"/>
                </a:solidFill>
                <a:effectLst/>
                <a:latin typeface="Consolas" panose="020B0609020204030204" pitchFamily="49" charset="0"/>
              </a:rPr>
              <a:t> </a:t>
            </a:r>
            <a:r>
              <a:rPr lang="en-US" sz="1200" b="0" dirty="0">
                <a:solidFill>
                  <a:srgbClr val="0000FF"/>
                </a:solidFill>
                <a:effectLst/>
                <a:latin typeface="Consolas" panose="020B0609020204030204" pitchFamily="49" charset="0"/>
              </a:rPr>
              <a:t>phi</a:t>
            </a:r>
            <a:r>
              <a:rPr lang="en-US" sz="1200" b="0" dirty="0">
                <a:solidFill>
                  <a:srgbClr val="000000"/>
                </a:solidFill>
                <a:effectLst/>
                <a:latin typeface="Consolas" panose="020B0609020204030204" pitchFamily="49" charset="0"/>
              </a:rPr>
              <a:t> </a:t>
            </a:r>
            <a:r>
              <a:rPr lang="en-US" sz="1200" b="0" dirty="0">
                <a:solidFill>
                  <a:srgbClr val="008080"/>
                </a:solidFill>
                <a:effectLst/>
                <a:latin typeface="Consolas" panose="020B0609020204030204" pitchFamily="49" charset="0"/>
              </a:rPr>
              <a:t>i64</a:t>
            </a:r>
            <a:r>
              <a:rPr lang="en-US" sz="1200" b="0" dirty="0">
                <a:solidFill>
                  <a:srgbClr val="000000"/>
                </a:solidFill>
                <a:effectLst/>
                <a:latin typeface="Consolas" panose="020B0609020204030204" pitchFamily="49" charset="0"/>
              </a:rPr>
              <a:t> [ </a:t>
            </a:r>
            <a:r>
              <a:rPr lang="en-US" sz="1200" b="0" dirty="0">
                <a:solidFill>
                  <a:srgbClr val="098658"/>
                </a:solidFill>
                <a:effectLst/>
                <a:latin typeface="Consolas" panose="020B0609020204030204" pitchFamily="49" charset="0"/>
              </a:rPr>
              <a:t>0</a:t>
            </a:r>
            <a:r>
              <a:rPr lang="en-US" sz="1200" b="0" dirty="0">
                <a:solidFill>
                  <a:srgbClr val="000000"/>
                </a:solidFill>
                <a:effectLst/>
                <a:latin typeface="Consolas" panose="020B0609020204030204" pitchFamily="49" charset="0"/>
              </a:rPr>
              <a:t>, </a:t>
            </a:r>
            <a:r>
              <a:rPr lang="en-US" sz="1200" b="0" dirty="0">
                <a:solidFill>
                  <a:srgbClr val="CD3131"/>
                </a:solidFill>
                <a:effectLst/>
                <a:latin typeface="Consolas" panose="020B0609020204030204" pitchFamily="49" charset="0"/>
              </a:rPr>
              <a:t>%</a:t>
            </a:r>
            <a:r>
              <a:rPr lang="en-US" sz="1200" b="0" dirty="0">
                <a:solidFill>
                  <a:srgbClr val="098658"/>
                </a:solidFill>
                <a:effectLst/>
                <a:latin typeface="Consolas" panose="020B0609020204030204" pitchFamily="49" charset="0"/>
              </a:rPr>
              <a:t>2</a:t>
            </a:r>
            <a:r>
              <a:rPr lang="en-US" sz="1200" b="0" dirty="0">
                <a:solidFill>
                  <a:srgbClr val="000000"/>
                </a:solidFill>
                <a:effectLst/>
                <a:latin typeface="Consolas" panose="020B0609020204030204" pitchFamily="49" charset="0"/>
              </a:rPr>
              <a:t> ], [ </a:t>
            </a:r>
            <a:r>
              <a:rPr lang="en-US" sz="1200" b="0" dirty="0">
                <a:solidFill>
                  <a:srgbClr val="CD3131"/>
                </a:solidFill>
                <a:effectLst/>
                <a:latin typeface="Consolas" panose="020B0609020204030204" pitchFamily="49" charset="0"/>
              </a:rPr>
              <a:t>%</a:t>
            </a:r>
            <a:r>
              <a:rPr lang="en-US" sz="1200" b="0" dirty="0">
                <a:solidFill>
                  <a:srgbClr val="098658"/>
                </a:solidFill>
                <a:effectLst/>
                <a:latin typeface="Consolas" panose="020B0609020204030204" pitchFamily="49" charset="0"/>
              </a:rPr>
              <a:t>8</a:t>
            </a:r>
            <a:r>
              <a:rPr lang="en-US" sz="1200" b="0" dirty="0">
                <a:solidFill>
                  <a:srgbClr val="000000"/>
                </a:solidFill>
                <a:effectLst/>
                <a:latin typeface="Consolas" panose="020B0609020204030204" pitchFamily="49" charset="0"/>
              </a:rPr>
              <a:t>, </a:t>
            </a:r>
            <a:r>
              <a:rPr lang="en-US" sz="1200" b="0" dirty="0">
                <a:solidFill>
                  <a:srgbClr val="CD3131"/>
                </a:solidFill>
                <a:effectLst/>
                <a:latin typeface="Consolas" panose="020B0609020204030204" pitchFamily="49" charset="0"/>
              </a:rPr>
              <a:t>%</a:t>
            </a:r>
            <a:r>
              <a:rPr lang="en-US" sz="1200" b="0" dirty="0">
                <a:solidFill>
                  <a:srgbClr val="098658"/>
                </a:solidFill>
                <a:effectLst/>
                <a:latin typeface="Consolas" panose="020B0609020204030204" pitchFamily="49" charset="0"/>
              </a:rPr>
              <a:t>4</a:t>
            </a:r>
            <a:r>
              <a:rPr lang="en-US" sz="1200" b="0" dirty="0">
                <a:solidFill>
                  <a:srgbClr val="000000"/>
                </a:solidFill>
                <a:effectLst/>
                <a:latin typeface="Consolas" panose="020B0609020204030204" pitchFamily="49" charset="0"/>
              </a:rPr>
              <a:t> ]</a:t>
            </a:r>
          </a:p>
          <a:p>
            <a:r>
              <a:rPr lang="en-US" sz="1200" b="0" dirty="0">
                <a:solidFill>
                  <a:srgbClr val="CD3131"/>
                </a:solidFill>
                <a:effectLst/>
                <a:latin typeface="Consolas" panose="020B0609020204030204" pitchFamily="49" charset="0"/>
              </a:rPr>
              <a:t>  %6</a:t>
            </a:r>
            <a:r>
              <a:rPr lang="en-US" sz="1200" b="0" dirty="0">
                <a:solidFill>
                  <a:srgbClr val="000000"/>
                </a:solidFill>
                <a:effectLst/>
                <a:latin typeface="Consolas" panose="020B0609020204030204" pitchFamily="49" charset="0"/>
              </a:rPr>
              <a:t> </a:t>
            </a:r>
            <a:r>
              <a:rPr lang="en-US" sz="1200" b="0" dirty="0">
                <a:solidFill>
                  <a:srgbClr val="CD3131"/>
                </a:solidFill>
                <a:effectLst/>
                <a:latin typeface="Consolas" panose="020B0609020204030204" pitchFamily="49" charset="0"/>
              </a:rPr>
              <a:t>=</a:t>
            </a:r>
            <a:r>
              <a:rPr lang="en-US" sz="1200" b="0" dirty="0">
                <a:solidFill>
                  <a:srgbClr val="000000"/>
                </a:solidFill>
                <a:effectLst/>
                <a:latin typeface="Consolas" panose="020B0609020204030204" pitchFamily="49" charset="0"/>
              </a:rPr>
              <a:t> </a:t>
            </a:r>
            <a:r>
              <a:rPr lang="en-US" sz="1200" b="0" dirty="0" err="1">
                <a:solidFill>
                  <a:srgbClr val="0000FF"/>
                </a:solidFill>
                <a:effectLst/>
                <a:latin typeface="Consolas" panose="020B0609020204030204" pitchFamily="49" charset="0"/>
              </a:rPr>
              <a:t>shl</a:t>
            </a:r>
            <a:r>
              <a:rPr lang="en-US" sz="1200" b="0" dirty="0">
                <a:solidFill>
                  <a:srgbClr val="000000"/>
                </a:solidFill>
                <a:effectLst/>
                <a:latin typeface="Consolas" panose="020B0609020204030204" pitchFamily="49" charset="0"/>
              </a:rPr>
              <a:t> </a:t>
            </a:r>
            <a:r>
              <a:rPr lang="en-US" sz="1200" b="0" dirty="0">
                <a:solidFill>
                  <a:srgbClr val="008080"/>
                </a:solidFill>
                <a:effectLst/>
                <a:latin typeface="Consolas" panose="020B0609020204030204" pitchFamily="49" charset="0"/>
              </a:rPr>
              <a:t>i64</a:t>
            </a:r>
            <a:r>
              <a:rPr lang="en-US" sz="1200" b="0" dirty="0">
                <a:solidFill>
                  <a:srgbClr val="000000"/>
                </a:solidFill>
                <a:effectLst/>
                <a:latin typeface="Consolas" panose="020B0609020204030204" pitchFamily="49" charset="0"/>
              </a:rPr>
              <a:t> </a:t>
            </a:r>
            <a:r>
              <a:rPr lang="en-US" sz="1200" b="0" dirty="0">
                <a:solidFill>
                  <a:srgbClr val="CD3131"/>
                </a:solidFill>
                <a:effectLst/>
                <a:latin typeface="Consolas" panose="020B0609020204030204" pitchFamily="49" charset="0"/>
              </a:rPr>
              <a:t>%</a:t>
            </a:r>
            <a:r>
              <a:rPr lang="en-US" sz="1200" b="0" dirty="0">
                <a:solidFill>
                  <a:srgbClr val="098658"/>
                </a:solidFill>
                <a:effectLst/>
                <a:latin typeface="Consolas" panose="020B0609020204030204" pitchFamily="49" charset="0"/>
              </a:rPr>
              <a:t>5</a:t>
            </a:r>
            <a:r>
              <a:rPr lang="en-US" sz="1200" b="0" dirty="0">
                <a:solidFill>
                  <a:srgbClr val="000000"/>
                </a:solidFill>
                <a:effectLst/>
                <a:latin typeface="Consolas" panose="020B0609020204030204" pitchFamily="49" charset="0"/>
              </a:rPr>
              <a:t>, </a:t>
            </a:r>
            <a:r>
              <a:rPr lang="en-US" sz="1200" b="0" dirty="0">
                <a:solidFill>
                  <a:srgbClr val="098658"/>
                </a:solidFill>
                <a:effectLst/>
                <a:latin typeface="Consolas" panose="020B0609020204030204" pitchFamily="49" charset="0"/>
              </a:rPr>
              <a:t>1</a:t>
            </a:r>
            <a:endParaRPr lang="en-US" sz="1200" b="0" dirty="0">
              <a:solidFill>
                <a:srgbClr val="000000"/>
              </a:solidFill>
              <a:effectLst/>
              <a:latin typeface="Consolas" panose="020B0609020204030204" pitchFamily="49" charset="0"/>
            </a:endParaRPr>
          </a:p>
          <a:p>
            <a:r>
              <a:rPr lang="en-US" sz="1200" b="0" dirty="0">
                <a:solidFill>
                  <a:srgbClr val="CD3131"/>
                </a:solidFill>
                <a:effectLst/>
                <a:latin typeface="Consolas" panose="020B0609020204030204" pitchFamily="49" charset="0"/>
              </a:rPr>
              <a:t>  %7</a:t>
            </a:r>
            <a:r>
              <a:rPr lang="en-US" sz="1200" b="0" dirty="0">
                <a:solidFill>
                  <a:srgbClr val="000000"/>
                </a:solidFill>
                <a:effectLst/>
                <a:latin typeface="Consolas" panose="020B0609020204030204" pitchFamily="49" charset="0"/>
              </a:rPr>
              <a:t> </a:t>
            </a:r>
            <a:r>
              <a:rPr lang="en-US" sz="1200" b="0" dirty="0">
                <a:solidFill>
                  <a:srgbClr val="CD3131"/>
                </a:solidFill>
                <a:effectLst/>
                <a:latin typeface="Consolas" panose="020B0609020204030204" pitchFamily="49" charset="0"/>
              </a:rPr>
              <a:t>=</a:t>
            </a:r>
            <a:r>
              <a:rPr lang="en-US" sz="1200" b="0" dirty="0">
                <a:solidFill>
                  <a:srgbClr val="000000"/>
                </a:solidFill>
                <a:effectLst/>
                <a:latin typeface="Consolas" panose="020B0609020204030204" pitchFamily="49" charset="0"/>
              </a:rPr>
              <a:t> </a:t>
            </a:r>
            <a:r>
              <a:rPr lang="en-US" sz="1200" b="0" dirty="0" err="1">
                <a:solidFill>
                  <a:srgbClr val="0000FF"/>
                </a:solidFill>
                <a:effectLst/>
                <a:latin typeface="Consolas" panose="020B0609020204030204" pitchFamily="49" charset="0"/>
              </a:rPr>
              <a:t>getelementptr</a:t>
            </a:r>
            <a:r>
              <a:rPr lang="en-US" sz="1200" b="0" dirty="0">
                <a:solidFill>
                  <a:srgbClr val="000000"/>
                </a:solidFill>
                <a:effectLst/>
                <a:latin typeface="Consolas" panose="020B0609020204030204" pitchFamily="49" charset="0"/>
              </a:rPr>
              <a:t> </a:t>
            </a:r>
            <a:r>
              <a:rPr lang="en-US" sz="1200" b="0" dirty="0">
                <a:solidFill>
                  <a:srgbClr val="008080"/>
                </a:solidFill>
                <a:effectLst/>
                <a:latin typeface="Consolas" panose="020B0609020204030204" pitchFamily="49" charset="0"/>
              </a:rPr>
              <a:t>inbounds</a:t>
            </a:r>
            <a:r>
              <a:rPr lang="en-US" sz="1200" b="0" dirty="0">
                <a:solidFill>
                  <a:srgbClr val="000000"/>
                </a:solidFill>
                <a:effectLst/>
                <a:latin typeface="Consolas" panose="020B0609020204030204" pitchFamily="49" charset="0"/>
              </a:rPr>
              <a:t> </a:t>
            </a:r>
            <a:r>
              <a:rPr lang="en-US" sz="1200" b="0" dirty="0">
                <a:solidFill>
                  <a:srgbClr val="008080"/>
                </a:solidFill>
                <a:effectLst/>
                <a:latin typeface="Consolas" panose="020B0609020204030204" pitchFamily="49" charset="0"/>
              </a:rPr>
              <a:t>i32</a:t>
            </a:r>
            <a:r>
              <a:rPr lang="en-US" sz="1200" b="0" dirty="0">
                <a:solidFill>
                  <a:srgbClr val="000000"/>
                </a:solidFill>
                <a:effectLst/>
                <a:latin typeface="Consolas" panose="020B0609020204030204" pitchFamily="49" charset="0"/>
              </a:rPr>
              <a:t>, </a:t>
            </a:r>
            <a:r>
              <a:rPr lang="en-US" sz="1200" b="0" dirty="0">
                <a:solidFill>
                  <a:srgbClr val="008080"/>
                </a:solidFill>
                <a:effectLst/>
                <a:latin typeface="Consolas" panose="020B0609020204030204" pitchFamily="49" charset="0"/>
              </a:rPr>
              <a:t>i32</a:t>
            </a:r>
            <a:r>
              <a:rPr lang="en-US" sz="1200" b="0" dirty="0">
                <a:solidFill>
                  <a:srgbClr val="000000"/>
                </a:solidFill>
                <a:effectLst/>
                <a:latin typeface="Consolas" panose="020B0609020204030204" pitchFamily="49" charset="0"/>
              </a:rPr>
              <a:t>* </a:t>
            </a:r>
            <a:r>
              <a:rPr lang="en-US" sz="1200" b="0" dirty="0">
                <a:solidFill>
                  <a:srgbClr val="CD3131"/>
                </a:solidFill>
                <a:effectLst/>
                <a:latin typeface="Consolas" panose="020B0609020204030204" pitchFamily="49" charset="0"/>
              </a:rPr>
              <a:t>%</a:t>
            </a:r>
            <a:r>
              <a:rPr lang="en-US" sz="1200" b="0" dirty="0">
                <a:solidFill>
                  <a:srgbClr val="098658"/>
                </a:solidFill>
                <a:effectLst/>
                <a:latin typeface="Consolas" panose="020B0609020204030204" pitchFamily="49" charset="0"/>
              </a:rPr>
              <a:t>0</a:t>
            </a:r>
            <a:r>
              <a:rPr lang="en-US" sz="1200" b="0" dirty="0">
                <a:solidFill>
                  <a:srgbClr val="000000"/>
                </a:solidFill>
                <a:effectLst/>
                <a:latin typeface="Consolas" panose="020B0609020204030204" pitchFamily="49" charset="0"/>
              </a:rPr>
              <a:t>, </a:t>
            </a:r>
            <a:r>
              <a:rPr lang="en-US" sz="1200" b="0" dirty="0">
                <a:solidFill>
                  <a:srgbClr val="008080"/>
                </a:solidFill>
                <a:effectLst/>
                <a:latin typeface="Consolas" panose="020B0609020204030204" pitchFamily="49" charset="0"/>
              </a:rPr>
              <a:t>i64</a:t>
            </a:r>
            <a:r>
              <a:rPr lang="en-US" sz="1200" b="0" dirty="0">
                <a:solidFill>
                  <a:srgbClr val="000000"/>
                </a:solidFill>
                <a:effectLst/>
                <a:latin typeface="Consolas" panose="020B0609020204030204" pitchFamily="49" charset="0"/>
              </a:rPr>
              <a:t> </a:t>
            </a:r>
            <a:r>
              <a:rPr lang="en-US" sz="1200" b="0" dirty="0">
                <a:solidFill>
                  <a:srgbClr val="CD3131"/>
                </a:solidFill>
                <a:effectLst/>
                <a:latin typeface="Consolas" panose="020B0609020204030204" pitchFamily="49" charset="0"/>
              </a:rPr>
              <a:t>%</a:t>
            </a:r>
            <a:r>
              <a:rPr lang="en-US" sz="1200" b="0" dirty="0">
                <a:solidFill>
                  <a:srgbClr val="098658"/>
                </a:solidFill>
                <a:effectLst/>
                <a:latin typeface="Consolas" panose="020B0609020204030204" pitchFamily="49" charset="0"/>
              </a:rPr>
              <a:t>6</a:t>
            </a:r>
            <a:endParaRPr lang="en-US" sz="1200" b="0" dirty="0">
              <a:solidFill>
                <a:srgbClr val="000000"/>
              </a:solidFill>
              <a:effectLst/>
              <a:latin typeface="Consolas" panose="020B0609020204030204" pitchFamily="49" charset="0"/>
            </a:endParaRPr>
          </a:p>
          <a:p>
            <a:r>
              <a:rPr lang="en-US" sz="1200" b="0" dirty="0">
                <a:solidFill>
                  <a:srgbClr val="0000FF"/>
                </a:solidFill>
                <a:effectLst/>
                <a:latin typeface="Consolas" panose="020B0609020204030204" pitchFamily="49" charset="0"/>
              </a:rPr>
              <a:t>  store</a:t>
            </a:r>
            <a:r>
              <a:rPr lang="en-US" sz="1200" b="0" dirty="0">
                <a:solidFill>
                  <a:srgbClr val="000000"/>
                </a:solidFill>
                <a:effectLst/>
                <a:latin typeface="Consolas" panose="020B0609020204030204" pitchFamily="49" charset="0"/>
              </a:rPr>
              <a:t> </a:t>
            </a:r>
            <a:r>
              <a:rPr lang="en-US" sz="1200" b="0" dirty="0">
                <a:solidFill>
                  <a:srgbClr val="008080"/>
                </a:solidFill>
                <a:effectLst/>
                <a:latin typeface="Consolas" panose="020B0609020204030204" pitchFamily="49" charset="0"/>
              </a:rPr>
              <a:t>i32</a:t>
            </a:r>
            <a:r>
              <a:rPr lang="en-US" sz="1200" b="0" dirty="0">
                <a:solidFill>
                  <a:srgbClr val="000000"/>
                </a:solidFill>
                <a:effectLst/>
                <a:latin typeface="Consolas" panose="020B0609020204030204" pitchFamily="49" charset="0"/>
              </a:rPr>
              <a:t> </a:t>
            </a:r>
            <a:r>
              <a:rPr lang="en-US" sz="1200" b="0" dirty="0">
                <a:solidFill>
                  <a:srgbClr val="CD3131"/>
                </a:solidFill>
                <a:effectLst/>
                <a:latin typeface="Consolas" panose="020B0609020204030204" pitchFamily="49" charset="0"/>
              </a:rPr>
              <a:t>%</a:t>
            </a:r>
            <a:r>
              <a:rPr lang="en-US" sz="1200" b="0" dirty="0">
                <a:solidFill>
                  <a:srgbClr val="098658"/>
                </a:solidFill>
                <a:effectLst/>
                <a:latin typeface="Consolas" panose="020B0609020204030204" pitchFamily="49" charset="0"/>
              </a:rPr>
              <a:t>1</a:t>
            </a:r>
            <a:r>
              <a:rPr lang="en-US" sz="1200" b="0" dirty="0">
                <a:solidFill>
                  <a:srgbClr val="000000"/>
                </a:solidFill>
                <a:effectLst/>
                <a:latin typeface="Consolas" panose="020B0609020204030204" pitchFamily="49" charset="0"/>
              </a:rPr>
              <a:t>, </a:t>
            </a:r>
            <a:r>
              <a:rPr lang="en-US" sz="1200" b="0" dirty="0">
                <a:solidFill>
                  <a:srgbClr val="008080"/>
                </a:solidFill>
                <a:effectLst/>
                <a:latin typeface="Consolas" panose="020B0609020204030204" pitchFamily="49" charset="0"/>
              </a:rPr>
              <a:t>i32</a:t>
            </a:r>
            <a:r>
              <a:rPr lang="en-US" sz="1200" b="0" dirty="0">
                <a:solidFill>
                  <a:srgbClr val="000000"/>
                </a:solidFill>
                <a:effectLst/>
                <a:latin typeface="Consolas" panose="020B0609020204030204" pitchFamily="49" charset="0"/>
              </a:rPr>
              <a:t>* </a:t>
            </a:r>
            <a:r>
              <a:rPr lang="en-US" sz="1200" b="0" dirty="0">
                <a:solidFill>
                  <a:srgbClr val="CD3131"/>
                </a:solidFill>
                <a:effectLst/>
                <a:latin typeface="Consolas" panose="020B0609020204030204" pitchFamily="49" charset="0"/>
              </a:rPr>
              <a:t>%</a:t>
            </a:r>
            <a:r>
              <a:rPr lang="en-US" sz="1200" b="0" dirty="0">
                <a:solidFill>
                  <a:srgbClr val="098658"/>
                </a:solidFill>
                <a:effectLst/>
                <a:latin typeface="Consolas" panose="020B0609020204030204" pitchFamily="49" charset="0"/>
              </a:rPr>
              <a:t>7</a:t>
            </a:r>
          </a:p>
          <a:p>
            <a:r>
              <a:rPr lang="en-US" sz="1200" b="0" dirty="0">
                <a:solidFill>
                  <a:srgbClr val="CD3131"/>
                </a:solidFill>
                <a:effectLst/>
                <a:latin typeface="Consolas" panose="020B0609020204030204" pitchFamily="49" charset="0"/>
              </a:rPr>
              <a:t>  %8</a:t>
            </a:r>
            <a:r>
              <a:rPr lang="en-US" sz="1200" b="0" dirty="0">
                <a:solidFill>
                  <a:srgbClr val="000000"/>
                </a:solidFill>
                <a:effectLst/>
                <a:latin typeface="Consolas" panose="020B0609020204030204" pitchFamily="49" charset="0"/>
              </a:rPr>
              <a:t> </a:t>
            </a:r>
            <a:r>
              <a:rPr lang="en-US" sz="1200" b="0" dirty="0">
                <a:solidFill>
                  <a:srgbClr val="CD3131"/>
                </a:solidFill>
                <a:effectLst/>
                <a:latin typeface="Consolas" panose="020B0609020204030204" pitchFamily="49" charset="0"/>
              </a:rPr>
              <a:t>=</a:t>
            </a:r>
            <a:r>
              <a:rPr lang="en-US" sz="1200" b="0" dirty="0">
                <a:solidFill>
                  <a:srgbClr val="000000"/>
                </a:solidFill>
                <a:effectLst/>
                <a:latin typeface="Consolas" panose="020B0609020204030204" pitchFamily="49" charset="0"/>
              </a:rPr>
              <a:t> </a:t>
            </a:r>
            <a:r>
              <a:rPr lang="en-US" sz="1200" b="0" dirty="0">
                <a:solidFill>
                  <a:srgbClr val="0000FF"/>
                </a:solidFill>
                <a:effectLst/>
                <a:latin typeface="Consolas" panose="020B0609020204030204" pitchFamily="49" charset="0"/>
              </a:rPr>
              <a:t>add</a:t>
            </a:r>
            <a:r>
              <a:rPr lang="en-US" sz="1200" b="0" dirty="0">
                <a:solidFill>
                  <a:srgbClr val="000000"/>
                </a:solidFill>
                <a:effectLst/>
                <a:latin typeface="Consolas" panose="020B0609020204030204" pitchFamily="49" charset="0"/>
              </a:rPr>
              <a:t> </a:t>
            </a:r>
            <a:r>
              <a:rPr lang="en-US" sz="1200" b="0" dirty="0">
                <a:solidFill>
                  <a:srgbClr val="008080"/>
                </a:solidFill>
                <a:effectLst/>
                <a:latin typeface="Consolas" panose="020B0609020204030204" pitchFamily="49" charset="0"/>
              </a:rPr>
              <a:t>i64</a:t>
            </a:r>
            <a:r>
              <a:rPr lang="en-US" sz="1200" b="0" dirty="0">
                <a:solidFill>
                  <a:srgbClr val="000000"/>
                </a:solidFill>
                <a:effectLst/>
                <a:latin typeface="Consolas" panose="020B0609020204030204" pitchFamily="49" charset="0"/>
              </a:rPr>
              <a:t> </a:t>
            </a:r>
            <a:r>
              <a:rPr lang="en-US" sz="1200" b="0" dirty="0">
                <a:solidFill>
                  <a:srgbClr val="CD3131"/>
                </a:solidFill>
                <a:effectLst/>
                <a:latin typeface="Consolas" panose="020B0609020204030204" pitchFamily="49" charset="0"/>
              </a:rPr>
              <a:t>%</a:t>
            </a:r>
            <a:r>
              <a:rPr lang="en-US" sz="1200" b="0" dirty="0">
                <a:solidFill>
                  <a:srgbClr val="098658"/>
                </a:solidFill>
                <a:effectLst/>
                <a:latin typeface="Consolas" panose="020B0609020204030204" pitchFamily="49" charset="0"/>
              </a:rPr>
              <a:t>5</a:t>
            </a:r>
            <a:r>
              <a:rPr lang="en-US" sz="1200" b="0" dirty="0">
                <a:solidFill>
                  <a:srgbClr val="000000"/>
                </a:solidFill>
                <a:effectLst/>
                <a:latin typeface="Consolas" panose="020B0609020204030204" pitchFamily="49" charset="0"/>
              </a:rPr>
              <a:t>, </a:t>
            </a:r>
            <a:r>
              <a:rPr lang="en-US" sz="1200" b="0" dirty="0">
                <a:solidFill>
                  <a:srgbClr val="098658"/>
                </a:solidFill>
                <a:effectLst/>
                <a:latin typeface="Consolas" panose="020B0609020204030204" pitchFamily="49" charset="0"/>
              </a:rPr>
              <a:t>1</a:t>
            </a:r>
            <a:endParaRPr lang="en-US" sz="1200" b="0" dirty="0">
              <a:solidFill>
                <a:srgbClr val="000000"/>
              </a:solidFill>
              <a:effectLst/>
              <a:latin typeface="Consolas" panose="020B0609020204030204" pitchFamily="49" charset="0"/>
            </a:endParaRPr>
          </a:p>
          <a:p>
            <a:r>
              <a:rPr lang="en-US" sz="1200" b="0" dirty="0">
                <a:solidFill>
                  <a:srgbClr val="CD3131"/>
                </a:solidFill>
                <a:effectLst/>
                <a:latin typeface="Consolas" panose="020B0609020204030204" pitchFamily="49" charset="0"/>
              </a:rPr>
              <a:t>  %9</a:t>
            </a:r>
            <a:r>
              <a:rPr lang="en-US" sz="1200" b="0" dirty="0">
                <a:solidFill>
                  <a:srgbClr val="000000"/>
                </a:solidFill>
                <a:effectLst/>
                <a:latin typeface="Consolas" panose="020B0609020204030204" pitchFamily="49" charset="0"/>
              </a:rPr>
              <a:t> </a:t>
            </a:r>
            <a:r>
              <a:rPr lang="en-US" sz="1200" b="0" dirty="0">
                <a:solidFill>
                  <a:srgbClr val="CD3131"/>
                </a:solidFill>
                <a:effectLst/>
                <a:latin typeface="Consolas" panose="020B0609020204030204" pitchFamily="49" charset="0"/>
              </a:rPr>
              <a:t>=</a:t>
            </a:r>
            <a:r>
              <a:rPr lang="en-US" sz="1200" b="0" dirty="0">
                <a:solidFill>
                  <a:srgbClr val="000000"/>
                </a:solidFill>
                <a:effectLst/>
                <a:latin typeface="Consolas" panose="020B0609020204030204" pitchFamily="49" charset="0"/>
              </a:rPr>
              <a:t> </a:t>
            </a:r>
            <a:r>
              <a:rPr lang="en-US" sz="1200" b="0" dirty="0" err="1">
                <a:solidFill>
                  <a:srgbClr val="0000FF"/>
                </a:solidFill>
                <a:effectLst/>
                <a:latin typeface="Consolas" panose="020B0609020204030204" pitchFamily="49" charset="0"/>
              </a:rPr>
              <a:t>icmp</a:t>
            </a:r>
            <a:r>
              <a:rPr lang="en-US" sz="1200" b="0" dirty="0">
                <a:solidFill>
                  <a:srgbClr val="000000"/>
                </a:solidFill>
                <a:effectLst/>
                <a:latin typeface="Consolas" panose="020B0609020204030204" pitchFamily="49" charset="0"/>
              </a:rPr>
              <a:t> </a:t>
            </a:r>
            <a:r>
              <a:rPr lang="en-US" sz="1200" b="0" dirty="0">
                <a:solidFill>
                  <a:srgbClr val="008080"/>
                </a:solidFill>
                <a:effectLst/>
                <a:latin typeface="Consolas" panose="020B0609020204030204" pitchFamily="49" charset="0"/>
              </a:rPr>
              <a:t>eq</a:t>
            </a:r>
            <a:r>
              <a:rPr lang="en-US" sz="1200" b="0" dirty="0">
                <a:solidFill>
                  <a:srgbClr val="000000"/>
                </a:solidFill>
                <a:effectLst/>
                <a:latin typeface="Consolas" panose="020B0609020204030204" pitchFamily="49" charset="0"/>
              </a:rPr>
              <a:t> </a:t>
            </a:r>
            <a:r>
              <a:rPr lang="en-US" sz="1200" b="0" dirty="0">
                <a:solidFill>
                  <a:srgbClr val="008080"/>
                </a:solidFill>
                <a:effectLst/>
                <a:latin typeface="Consolas" panose="020B0609020204030204" pitchFamily="49" charset="0"/>
              </a:rPr>
              <a:t>i64</a:t>
            </a:r>
            <a:r>
              <a:rPr lang="en-US" sz="1200" b="0" dirty="0">
                <a:solidFill>
                  <a:srgbClr val="000000"/>
                </a:solidFill>
                <a:effectLst/>
                <a:latin typeface="Consolas" panose="020B0609020204030204" pitchFamily="49" charset="0"/>
              </a:rPr>
              <a:t> </a:t>
            </a:r>
            <a:r>
              <a:rPr lang="en-US" sz="1200" b="0" dirty="0">
                <a:solidFill>
                  <a:srgbClr val="CD3131"/>
                </a:solidFill>
                <a:effectLst/>
                <a:latin typeface="Consolas" panose="020B0609020204030204" pitchFamily="49" charset="0"/>
              </a:rPr>
              <a:t>%</a:t>
            </a:r>
            <a:r>
              <a:rPr lang="en-US" sz="1200" b="0" dirty="0">
                <a:solidFill>
                  <a:srgbClr val="098658"/>
                </a:solidFill>
                <a:effectLst/>
                <a:latin typeface="Consolas" panose="020B0609020204030204" pitchFamily="49" charset="0"/>
              </a:rPr>
              <a:t>8</a:t>
            </a:r>
            <a:r>
              <a:rPr lang="en-US" sz="1200" b="0" dirty="0">
                <a:solidFill>
                  <a:srgbClr val="000000"/>
                </a:solidFill>
                <a:effectLst/>
                <a:latin typeface="Consolas" panose="020B0609020204030204" pitchFamily="49" charset="0"/>
              </a:rPr>
              <a:t>, </a:t>
            </a:r>
            <a:r>
              <a:rPr lang="en-US" sz="1200" b="0" dirty="0">
                <a:solidFill>
                  <a:srgbClr val="098658"/>
                </a:solidFill>
                <a:effectLst/>
                <a:latin typeface="Consolas" panose="020B0609020204030204" pitchFamily="49" charset="0"/>
              </a:rPr>
              <a:t>10</a:t>
            </a:r>
            <a:endParaRPr lang="en-US" sz="1200" b="0" dirty="0">
              <a:solidFill>
                <a:srgbClr val="000000"/>
              </a:solidFill>
              <a:effectLst/>
              <a:latin typeface="Consolas" panose="020B0609020204030204" pitchFamily="49" charset="0"/>
            </a:endParaRPr>
          </a:p>
          <a:p>
            <a:r>
              <a:rPr lang="en-US" sz="1200" b="0" dirty="0">
                <a:solidFill>
                  <a:srgbClr val="0000FF"/>
                </a:solidFill>
                <a:effectLst/>
                <a:latin typeface="Consolas" panose="020B0609020204030204" pitchFamily="49" charset="0"/>
              </a:rPr>
              <a:t>  </a:t>
            </a:r>
            <a:r>
              <a:rPr lang="en-US" sz="1200" b="0" dirty="0" err="1">
                <a:solidFill>
                  <a:srgbClr val="0000FF"/>
                </a:solidFill>
                <a:effectLst/>
                <a:latin typeface="Consolas" panose="020B0609020204030204" pitchFamily="49" charset="0"/>
              </a:rPr>
              <a:t>br</a:t>
            </a:r>
            <a:r>
              <a:rPr lang="en-US" sz="1200" b="0" dirty="0">
                <a:solidFill>
                  <a:srgbClr val="000000"/>
                </a:solidFill>
                <a:effectLst/>
                <a:latin typeface="Consolas" panose="020B0609020204030204" pitchFamily="49" charset="0"/>
              </a:rPr>
              <a:t> </a:t>
            </a:r>
            <a:r>
              <a:rPr lang="en-US" sz="1200" b="0" dirty="0">
                <a:solidFill>
                  <a:srgbClr val="008080"/>
                </a:solidFill>
                <a:effectLst/>
                <a:latin typeface="Consolas" panose="020B0609020204030204" pitchFamily="49" charset="0"/>
              </a:rPr>
              <a:t>i1</a:t>
            </a:r>
            <a:r>
              <a:rPr lang="en-US" sz="1200" b="0" dirty="0">
                <a:solidFill>
                  <a:srgbClr val="000000"/>
                </a:solidFill>
                <a:effectLst/>
                <a:latin typeface="Consolas" panose="020B0609020204030204" pitchFamily="49" charset="0"/>
              </a:rPr>
              <a:t> </a:t>
            </a:r>
            <a:r>
              <a:rPr lang="en-US" sz="1200" b="0" dirty="0">
                <a:solidFill>
                  <a:srgbClr val="CD3131"/>
                </a:solidFill>
                <a:effectLst/>
                <a:latin typeface="Consolas" panose="020B0609020204030204" pitchFamily="49" charset="0"/>
              </a:rPr>
              <a:t>%</a:t>
            </a:r>
            <a:r>
              <a:rPr lang="en-US" sz="1200" b="0" dirty="0">
                <a:solidFill>
                  <a:srgbClr val="098658"/>
                </a:solidFill>
                <a:effectLst/>
                <a:latin typeface="Consolas" panose="020B0609020204030204" pitchFamily="49" charset="0"/>
              </a:rPr>
              <a:t>9</a:t>
            </a:r>
            <a:r>
              <a:rPr lang="en-US" sz="1200" b="0" dirty="0">
                <a:solidFill>
                  <a:srgbClr val="000000"/>
                </a:solidFill>
                <a:effectLst/>
                <a:latin typeface="Consolas" panose="020B0609020204030204" pitchFamily="49" charset="0"/>
              </a:rPr>
              <a:t>, </a:t>
            </a:r>
            <a:r>
              <a:rPr lang="en-US" sz="1200" b="0" dirty="0">
                <a:solidFill>
                  <a:srgbClr val="008080"/>
                </a:solidFill>
                <a:effectLst/>
                <a:latin typeface="Consolas" panose="020B0609020204030204" pitchFamily="49" charset="0"/>
              </a:rPr>
              <a:t>label</a:t>
            </a:r>
            <a:r>
              <a:rPr lang="en-US" sz="1200" b="0" dirty="0">
                <a:solidFill>
                  <a:srgbClr val="000000"/>
                </a:solidFill>
                <a:effectLst/>
                <a:latin typeface="Consolas" panose="020B0609020204030204" pitchFamily="49" charset="0"/>
              </a:rPr>
              <a:t> </a:t>
            </a:r>
            <a:r>
              <a:rPr lang="en-US" sz="1200" b="0" dirty="0">
                <a:solidFill>
                  <a:srgbClr val="CD3131"/>
                </a:solidFill>
                <a:effectLst/>
                <a:latin typeface="Consolas" panose="020B0609020204030204" pitchFamily="49" charset="0"/>
              </a:rPr>
              <a:t>%</a:t>
            </a:r>
            <a:r>
              <a:rPr lang="en-US" sz="1200" b="0" dirty="0">
                <a:solidFill>
                  <a:srgbClr val="098658"/>
                </a:solidFill>
                <a:effectLst/>
                <a:latin typeface="Consolas" panose="020B0609020204030204" pitchFamily="49" charset="0"/>
              </a:rPr>
              <a:t>3</a:t>
            </a:r>
            <a:r>
              <a:rPr lang="en-US" sz="1200" b="0" dirty="0">
                <a:solidFill>
                  <a:srgbClr val="000000"/>
                </a:solidFill>
                <a:effectLst/>
                <a:latin typeface="Consolas" panose="020B0609020204030204" pitchFamily="49" charset="0"/>
              </a:rPr>
              <a:t>, </a:t>
            </a:r>
            <a:r>
              <a:rPr lang="en-US" sz="1200" b="0" dirty="0">
                <a:solidFill>
                  <a:srgbClr val="008080"/>
                </a:solidFill>
                <a:effectLst/>
                <a:latin typeface="Consolas" panose="020B0609020204030204" pitchFamily="49" charset="0"/>
              </a:rPr>
              <a:t>label</a:t>
            </a:r>
            <a:r>
              <a:rPr lang="en-US" sz="1200" b="0" dirty="0">
                <a:solidFill>
                  <a:srgbClr val="000000"/>
                </a:solidFill>
                <a:effectLst/>
                <a:latin typeface="Consolas" panose="020B0609020204030204" pitchFamily="49" charset="0"/>
              </a:rPr>
              <a:t> </a:t>
            </a:r>
            <a:r>
              <a:rPr lang="en-US" sz="1200" b="0" dirty="0">
                <a:solidFill>
                  <a:srgbClr val="CD3131"/>
                </a:solidFill>
                <a:effectLst/>
                <a:latin typeface="Consolas" panose="020B0609020204030204" pitchFamily="49" charset="0"/>
              </a:rPr>
              <a:t>%</a:t>
            </a:r>
            <a:r>
              <a:rPr lang="en-US" sz="1200" b="0" dirty="0">
                <a:solidFill>
                  <a:srgbClr val="098658"/>
                </a:solidFill>
                <a:effectLst/>
                <a:latin typeface="Consolas" panose="020B0609020204030204" pitchFamily="49" charset="0"/>
              </a:rPr>
              <a:t>4</a:t>
            </a:r>
          </a:p>
          <a:p>
            <a:r>
              <a:rPr lang="en-US" sz="1200" b="0" dirty="0">
                <a:solidFill>
                  <a:srgbClr val="000000"/>
                </a:solidFill>
                <a:effectLst/>
                <a:latin typeface="Consolas" panose="020B0609020204030204" pitchFamily="49" charset="0"/>
              </a:rPr>
              <a:t>}</a:t>
            </a:r>
          </a:p>
        </p:txBody>
      </p:sp>
    </p:spTree>
    <p:extLst>
      <p:ext uri="{BB962C8B-B14F-4D97-AF65-F5344CB8AC3E}">
        <p14:creationId xmlns:p14="http://schemas.microsoft.com/office/powerpoint/2010/main" val="654260040"/>
      </p:ext>
    </p:extLst>
  </p:cSld>
  <p:clrMapOvr>
    <a:masterClrMapping/>
  </p:clrMapOvr>
  <p:extLst>
    <p:ext uri="{6950BFC3-D8DA-4A85-94F7-54DA5524770B}">
      <p188:commentRel xmlns:p188="http://schemas.microsoft.com/office/powerpoint/2018/8/main" r:id="rId3"/>
    </p:ext>
  </p:extLs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4C5B7C-38C1-45DB-822F-3CEB4E39CA39}"/>
              </a:ext>
            </a:extLst>
          </p:cNvPr>
          <p:cNvSpPr>
            <a:spLocks noGrp="1"/>
          </p:cNvSpPr>
          <p:nvPr>
            <p:ph type="title"/>
          </p:nvPr>
        </p:nvSpPr>
        <p:spPr/>
        <p:txBody>
          <a:bodyPr/>
          <a:lstStyle/>
          <a:p>
            <a:r>
              <a:rPr lang="en-US" dirty="0"/>
              <a:t>Backup Slides</a:t>
            </a:r>
          </a:p>
        </p:txBody>
      </p:sp>
      <p:sp>
        <p:nvSpPr>
          <p:cNvPr id="4" name="Slide Number Placeholder 3">
            <a:extLst>
              <a:ext uri="{FF2B5EF4-FFF2-40B4-BE49-F238E27FC236}">
                <a16:creationId xmlns:a16="http://schemas.microsoft.com/office/drawing/2014/main" id="{61C187F6-23EC-4058-926A-4991187F587C}"/>
              </a:ext>
            </a:extLst>
          </p:cNvPr>
          <p:cNvSpPr>
            <a:spLocks noGrp="1"/>
          </p:cNvSpPr>
          <p:nvPr>
            <p:ph type="sldNum" sz="quarter" idx="12"/>
          </p:nvPr>
        </p:nvSpPr>
        <p:spPr/>
        <p:txBody>
          <a:bodyPr/>
          <a:lstStyle/>
          <a:p>
            <a:fld id="{330EA680-D336-4FF7-8B7A-9848BB0A1C32}" type="slidenum">
              <a:rPr lang="en-US" smtClean="0"/>
              <a:t>30</a:t>
            </a:fld>
            <a:endParaRPr lang="en-US"/>
          </a:p>
        </p:txBody>
      </p:sp>
    </p:spTree>
    <p:extLst>
      <p:ext uri="{BB962C8B-B14F-4D97-AF65-F5344CB8AC3E}">
        <p14:creationId xmlns:p14="http://schemas.microsoft.com/office/powerpoint/2010/main" val="233836310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7C29F5-187A-6C0B-BB8F-8F4447514656}"/>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B0469E73-D8D2-AF04-B014-BF82C5D1163E}"/>
              </a:ext>
            </a:extLst>
          </p:cNvPr>
          <p:cNvSpPr>
            <a:spLocks noGrp="1"/>
          </p:cNvSpPr>
          <p:nvPr>
            <p:ph idx="1"/>
          </p:nvPr>
        </p:nvSpPr>
        <p:spPr>
          <a:xfrm>
            <a:off x="838200" y="1825625"/>
            <a:ext cx="10515600" cy="561975"/>
          </a:xfrm>
        </p:spPr>
        <p:txBody>
          <a:bodyPr/>
          <a:lstStyle/>
          <a:p>
            <a:r>
              <a:rPr lang="en-US" dirty="0"/>
              <a:t>Text</a:t>
            </a:r>
          </a:p>
        </p:txBody>
      </p:sp>
      <p:sp>
        <p:nvSpPr>
          <p:cNvPr id="4" name="Slide Number Placeholder 3">
            <a:extLst>
              <a:ext uri="{FF2B5EF4-FFF2-40B4-BE49-F238E27FC236}">
                <a16:creationId xmlns:a16="http://schemas.microsoft.com/office/drawing/2014/main" id="{77D97AA6-30D8-D8FD-94C6-18C8913A5BA3}"/>
              </a:ext>
            </a:extLst>
          </p:cNvPr>
          <p:cNvSpPr>
            <a:spLocks noGrp="1"/>
          </p:cNvSpPr>
          <p:nvPr>
            <p:ph type="sldNum" sz="quarter" idx="12"/>
          </p:nvPr>
        </p:nvSpPr>
        <p:spPr/>
        <p:txBody>
          <a:bodyPr/>
          <a:lstStyle/>
          <a:p>
            <a:fld id="{330EA680-D336-4FF7-8B7A-9848BB0A1C32}" type="slidenum">
              <a:rPr lang="en-US" smtClean="0"/>
              <a:t>31</a:t>
            </a:fld>
            <a:endParaRPr lang="en-US"/>
          </a:p>
        </p:txBody>
      </p:sp>
      <p:pic>
        <p:nvPicPr>
          <p:cNvPr id="7" name="Picture 6">
            <a:extLst>
              <a:ext uri="{FF2B5EF4-FFF2-40B4-BE49-F238E27FC236}">
                <a16:creationId xmlns:a16="http://schemas.microsoft.com/office/drawing/2014/main" id="{D4AAA66A-4452-F84F-4878-F4EC01668A2B}"/>
              </a:ext>
            </a:extLst>
          </p:cNvPr>
          <p:cNvPicPr>
            <a:picLocks noChangeAspect="1"/>
          </p:cNvPicPr>
          <p:nvPr/>
        </p:nvPicPr>
        <p:blipFill rotWithShape="1">
          <a:blip r:embed="rId2">
            <a:extLst>
              <a:ext uri="{28A0092B-C50C-407E-A947-70E740481C1C}">
                <a14:useLocalDpi xmlns:a14="http://schemas.microsoft.com/office/drawing/2010/main" val="0"/>
              </a:ext>
            </a:extLst>
          </a:blip>
          <a:srcRect l="60208"/>
          <a:stretch/>
        </p:blipFill>
        <p:spPr>
          <a:xfrm>
            <a:off x="2349500" y="2009775"/>
            <a:ext cx="6578600" cy="4803392"/>
          </a:xfrm>
          <a:prstGeom prst="rect">
            <a:avLst/>
          </a:prstGeom>
        </p:spPr>
      </p:pic>
    </p:spTree>
    <p:extLst>
      <p:ext uri="{BB962C8B-B14F-4D97-AF65-F5344CB8AC3E}">
        <p14:creationId xmlns:p14="http://schemas.microsoft.com/office/powerpoint/2010/main" val="354372894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9A0BDA-2FFD-4A34-A303-CAE9015026BA}"/>
              </a:ext>
            </a:extLst>
          </p:cNvPr>
          <p:cNvSpPr>
            <a:spLocks noGrp="1"/>
          </p:cNvSpPr>
          <p:nvPr>
            <p:ph type="title"/>
          </p:nvPr>
        </p:nvSpPr>
        <p:spPr/>
        <p:txBody>
          <a:bodyPr/>
          <a:lstStyle/>
          <a:p>
            <a:r>
              <a:rPr lang="en-GB" dirty="0"/>
              <a:t>Translate to OpenScop</a:t>
            </a:r>
          </a:p>
        </p:txBody>
      </p:sp>
      <p:sp>
        <p:nvSpPr>
          <p:cNvPr id="3" name="Content Placeholder 2">
            <a:extLst>
              <a:ext uri="{FF2B5EF4-FFF2-40B4-BE49-F238E27FC236}">
                <a16:creationId xmlns:a16="http://schemas.microsoft.com/office/drawing/2014/main" id="{4DCE2704-CC47-45DF-AEA3-6360EBCA314A}"/>
              </a:ext>
            </a:extLst>
          </p:cNvPr>
          <p:cNvSpPr>
            <a:spLocks noGrp="1"/>
          </p:cNvSpPr>
          <p:nvPr>
            <p:ph idx="1"/>
          </p:nvPr>
        </p:nvSpPr>
        <p:spPr/>
        <p:txBody>
          <a:bodyPr vert="horz" lIns="91440" tIns="45720" rIns="91440" bIns="45720" rtlCol="0" anchor="t">
            <a:normAutofit/>
          </a:bodyPr>
          <a:lstStyle/>
          <a:p>
            <a:r>
              <a:rPr lang="en-GB" dirty="0"/>
              <a:t>First pre-process MLIR Affine code by previous passes</a:t>
            </a:r>
          </a:p>
          <a:p>
            <a:r>
              <a:rPr lang="en-GB" dirty="0"/>
              <a:t>For each extracted polyhedral statement:</a:t>
            </a:r>
          </a:p>
          <a:p>
            <a:pPr lvl="1"/>
            <a:r>
              <a:rPr lang="en-GB" dirty="0"/>
              <a:t>Domain: </a:t>
            </a:r>
            <a:r>
              <a:rPr lang="en-GB"/>
              <a:t>get</a:t>
            </a:r>
            <a:r>
              <a:rPr lang="en-GB" dirty="0"/>
              <a:t> constraints from </a:t>
            </a:r>
            <a:r>
              <a:rPr lang="en-GB" dirty="0" err="1"/>
              <a:t>affine.for</a:t>
            </a:r>
            <a:r>
              <a:rPr lang="en-GB"/>
              <a:t>/if</a:t>
            </a:r>
            <a:endParaRPr lang="en-GB" dirty="0">
              <a:cs typeface="Calibri" panose="020F0502020204030204"/>
            </a:endParaRPr>
          </a:p>
          <a:p>
            <a:pPr lvl="1"/>
            <a:r>
              <a:rPr lang="en-GB"/>
              <a:t>Initial Schedule</a:t>
            </a:r>
            <a:r>
              <a:rPr lang="en-GB" dirty="0"/>
              <a:t>: </a:t>
            </a:r>
            <a:r>
              <a:rPr lang="en-GB"/>
              <a:t>derive from region nesting </a:t>
            </a:r>
            <a:r>
              <a:rPr lang="en-GB" dirty="0"/>
              <a:t>and </a:t>
            </a:r>
            <a:r>
              <a:rPr lang="en-GB"/>
              <a:t>operation order</a:t>
            </a:r>
            <a:endParaRPr lang="en-GB" dirty="0">
              <a:cs typeface="Calibri"/>
            </a:endParaRPr>
          </a:p>
          <a:p>
            <a:pPr lvl="1"/>
            <a:r>
              <a:rPr lang="en-GB" dirty="0"/>
              <a:t>Access: </a:t>
            </a:r>
            <a:r>
              <a:rPr lang="en-GB"/>
              <a:t>extract from </a:t>
            </a:r>
            <a:r>
              <a:rPr lang="en-GB" dirty="0"/>
              <a:t>affine </a:t>
            </a:r>
            <a:r>
              <a:rPr lang="en-GB"/>
              <a:t>load/stores</a:t>
            </a:r>
            <a:endParaRPr lang="en-GB">
              <a:cs typeface="Calibri" panose="020F0502020204030204"/>
            </a:endParaRPr>
          </a:p>
          <a:p>
            <a:r>
              <a:rPr lang="en-GB" dirty="0"/>
              <a:t>Store symbols in </a:t>
            </a:r>
            <a:r>
              <a:rPr lang="en-GB" dirty="0" err="1"/>
              <a:t>OpenScop</a:t>
            </a:r>
            <a:r>
              <a:rPr lang="en-GB" dirty="0"/>
              <a:t> extensions</a:t>
            </a:r>
            <a:endParaRPr lang="en-GB">
              <a:cs typeface="Calibri" panose="020F0502020204030204"/>
            </a:endParaRPr>
          </a:p>
        </p:txBody>
      </p:sp>
      <p:sp>
        <p:nvSpPr>
          <p:cNvPr id="4" name="Slide Number Placeholder 3">
            <a:extLst>
              <a:ext uri="{FF2B5EF4-FFF2-40B4-BE49-F238E27FC236}">
                <a16:creationId xmlns:a16="http://schemas.microsoft.com/office/drawing/2014/main" id="{73C1CCD5-6FA2-4F7B-BC97-A74B85B4FA03}"/>
              </a:ext>
            </a:extLst>
          </p:cNvPr>
          <p:cNvSpPr>
            <a:spLocks noGrp="1"/>
          </p:cNvSpPr>
          <p:nvPr>
            <p:ph type="sldNum" sz="quarter" idx="12"/>
          </p:nvPr>
        </p:nvSpPr>
        <p:spPr/>
        <p:txBody>
          <a:bodyPr/>
          <a:lstStyle/>
          <a:p>
            <a:fld id="{330EA680-D336-4FF7-8B7A-9848BB0A1C32}" type="slidenum">
              <a:rPr lang="en-US" smtClean="0"/>
              <a:t>32</a:t>
            </a:fld>
            <a:endParaRPr lang="en-US"/>
          </a:p>
        </p:txBody>
      </p:sp>
    </p:spTree>
    <p:extLst>
      <p:ext uri="{BB962C8B-B14F-4D97-AF65-F5344CB8AC3E}">
        <p14:creationId xmlns:p14="http://schemas.microsoft.com/office/powerpoint/2010/main" val="245434631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7" descr="Calendar&#10;&#10;Description automatically generated">
            <a:extLst>
              <a:ext uri="{FF2B5EF4-FFF2-40B4-BE49-F238E27FC236}">
                <a16:creationId xmlns:a16="http://schemas.microsoft.com/office/drawing/2014/main" id="{EAE40D45-4C0E-49B6-BBB2-8E83598E19BF}"/>
              </a:ext>
            </a:extLst>
          </p:cNvPr>
          <p:cNvPicPr>
            <a:picLocks noChangeAspect="1"/>
          </p:cNvPicPr>
          <p:nvPr/>
        </p:nvPicPr>
        <p:blipFill>
          <a:blip r:embed="rId2"/>
          <a:stretch>
            <a:fillRect/>
          </a:stretch>
        </p:blipFill>
        <p:spPr>
          <a:xfrm>
            <a:off x="1365605" y="618972"/>
            <a:ext cx="9577145" cy="5608869"/>
          </a:xfrm>
          <a:prstGeom prst="rect">
            <a:avLst/>
          </a:prstGeom>
        </p:spPr>
      </p:pic>
      <p:sp>
        <p:nvSpPr>
          <p:cNvPr id="2" name="Title 1">
            <a:extLst>
              <a:ext uri="{FF2B5EF4-FFF2-40B4-BE49-F238E27FC236}">
                <a16:creationId xmlns:a16="http://schemas.microsoft.com/office/drawing/2014/main" id="{FFDEC799-1D67-4B02-AC1F-1A5476A66FD1}"/>
              </a:ext>
            </a:extLst>
          </p:cNvPr>
          <p:cNvSpPr>
            <a:spLocks noGrp="1"/>
          </p:cNvSpPr>
          <p:nvPr>
            <p:ph type="title"/>
          </p:nvPr>
        </p:nvSpPr>
        <p:spPr/>
        <p:txBody>
          <a:bodyPr/>
          <a:lstStyle/>
          <a:p>
            <a:r>
              <a:rPr lang="en-GB" dirty="0">
                <a:cs typeface="Calibri Light"/>
              </a:rPr>
              <a:t>Translate to </a:t>
            </a:r>
            <a:r>
              <a:rPr lang="en-GB" dirty="0" err="1">
                <a:cs typeface="Calibri Light"/>
              </a:rPr>
              <a:t>OpenScop</a:t>
            </a:r>
            <a:endParaRPr lang="en-GB" dirty="0" err="1"/>
          </a:p>
        </p:txBody>
      </p:sp>
      <p:sp>
        <p:nvSpPr>
          <p:cNvPr id="4" name="Slide Number Placeholder 3">
            <a:extLst>
              <a:ext uri="{FF2B5EF4-FFF2-40B4-BE49-F238E27FC236}">
                <a16:creationId xmlns:a16="http://schemas.microsoft.com/office/drawing/2014/main" id="{728E8C81-4D4C-4A10-AD0F-3B196BC183AF}"/>
              </a:ext>
            </a:extLst>
          </p:cNvPr>
          <p:cNvSpPr>
            <a:spLocks noGrp="1"/>
          </p:cNvSpPr>
          <p:nvPr>
            <p:ph type="sldNum" sz="quarter" idx="12"/>
          </p:nvPr>
        </p:nvSpPr>
        <p:spPr/>
        <p:txBody>
          <a:bodyPr/>
          <a:lstStyle/>
          <a:p>
            <a:fld id="{330EA680-D336-4FF7-8B7A-9848BB0A1C32}" type="slidenum">
              <a:rPr lang="en-US" smtClean="0"/>
              <a:t>33</a:t>
            </a:fld>
            <a:endParaRPr lang="en-US"/>
          </a:p>
        </p:txBody>
      </p:sp>
    </p:spTree>
    <p:extLst>
      <p:ext uri="{BB962C8B-B14F-4D97-AF65-F5344CB8AC3E}">
        <p14:creationId xmlns:p14="http://schemas.microsoft.com/office/powerpoint/2010/main" val="250520723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DCF6FC-DC20-48B9-83BC-26531F89B279}"/>
              </a:ext>
            </a:extLst>
          </p:cNvPr>
          <p:cNvSpPr>
            <a:spLocks noGrp="1"/>
          </p:cNvSpPr>
          <p:nvPr>
            <p:ph type="title"/>
          </p:nvPr>
        </p:nvSpPr>
        <p:spPr/>
        <p:txBody>
          <a:bodyPr/>
          <a:lstStyle/>
          <a:p>
            <a:r>
              <a:rPr lang="en-US" dirty="0"/>
              <a:t>Regenerate MLIR Code</a:t>
            </a:r>
            <a:endParaRPr lang="en-GB" dirty="0"/>
          </a:p>
        </p:txBody>
      </p:sp>
      <p:sp>
        <p:nvSpPr>
          <p:cNvPr id="3" name="Content Placeholder 2">
            <a:extLst>
              <a:ext uri="{FF2B5EF4-FFF2-40B4-BE49-F238E27FC236}">
                <a16:creationId xmlns:a16="http://schemas.microsoft.com/office/drawing/2014/main" id="{BB5BB090-9579-4030-8A03-5979615BAB86}"/>
              </a:ext>
            </a:extLst>
          </p:cNvPr>
          <p:cNvSpPr>
            <a:spLocks noGrp="1"/>
          </p:cNvSpPr>
          <p:nvPr>
            <p:ph idx="1"/>
          </p:nvPr>
        </p:nvSpPr>
        <p:spPr/>
        <p:txBody>
          <a:bodyPr vert="horz" lIns="91440" tIns="45720" rIns="91440" bIns="45720" rtlCol="0" anchor="t">
            <a:normAutofit/>
          </a:bodyPr>
          <a:lstStyle/>
          <a:p>
            <a:r>
              <a:rPr lang="en-US" dirty="0"/>
              <a:t>Obtain a </a:t>
            </a:r>
            <a:r>
              <a:rPr lang="en-US" dirty="0" err="1"/>
              <a:t>CLooG</a:t>
            </a:r>
            <a:r>
              <a:rPr lang="en-US" dirty="0"/>
              <a:t> AST from an optimized OpenScop representation</a:t>
            </a:r>
          </a:p>
          <a:p>
            <a:r>
              <a:rPr lang="en-US" dirty="0"/>
              <a:t>Regenerate MLIR code by traversing AST</a:t>
            </a:r>
            <a:endParaRPr lang="en-US" dirty="0">
              <a:cs typeface="Calibri"/>
            </a:endParaRPr>
          </a:p>
          <a:p>
            <a:r>
              <a:rPr lang="en-US" dirty="0" err="1"/>
              <a:t>OpenScop</a:t>
            </a:r>
            <a:r>
              <a:rPr lang="en-US" dirty="0"/>
              <a:t> symbols will be translated to MLIR values or operations based on a maintained symbol table.</a:t>
            </a:r>
          </a:p>
          <a:p>
            <a:pPr marL="0" indent="0">
              <a:buNone/>
            </a:pPr>
            <a:endParaRPr lang="en-GB" dirty="0"/>
          </a:p>
        </p:txBody>
      </p:sp>
      <p:sp>
        <p:nvSpPr>
          <p:cNvPr id="4" name="Slide Number Placeholder 3">
            <a:extLst>
              <a:ext uri="{FF2B5EF4-FFF2-40B4-BE49-F238E27FC236}">
                <a16:creationId xmlns:a16="http://schemas.microsoft.com/office/drawing/2014/main" id="{463946AC-6715-42F3-A353-002BD07A7A3B}"/>
              </a:ext>
            </a:extLst>
          </p:cNvPr>
          <p:cNvSpPr>
            <a:spLocks noGrp="1"/>
          </p:cNvSpPr>
          <p:nvPr>
            <p:ph type="sldNum" sz="quarter" idx="12"/>
          </p:nvPr>
        </p:nvSpPr>
        <p:spPr/>
        <p:txBody>
          <a:bodyPr/>
          <a:lstStyle/>
          <a:p>
            <a:fld id="{330EA680-D336-4FF7-8B7A-9848BB0A1C32}" type="slidenum">
              <a:rPr lang="en-US" smtClean="0"/>
              <a:t>34</a:t>
            </a:fld>
            <a:endParaRPr lang="en-US"/>
          </a:p>
        </p:txBody>
      </p:sp>
    </p:spTree>
    <p:extLst>
      <p:ext uri="{BB962C8B-B14F-4D97-AF65-F5344CB8AC3E}">
        <p14:creationId xmlns:p14="http://schemas.microsoft.com/office/powerpoint/2010/main" val="310236430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02CFE9-8810-4755-942A-DFD7E33E0871}"/>
              </a:ext>
            </a:extLst>
          </p:cNvPr>
          <p:cNvSpPr>
            <a:spLocks noGrp="1"/>
          </p:cNvSpPr>
          <p:nvPr>
            <p:ph type="title"/>
          </p:nvPr>
        </p:nvSpPr>
        <p:spPr/>
        <p:txBody>
          <a:bodyPr/>
          <a:lstStyle/>
          <a:p>
            <a:r>
              <a:rPr lang="en-US" dirty="0">
                <a:cs typeface="Calibri Light"/>
              </a:rPr>
              <a:t>Motivation</a:t>
            </a:r>
            <a:endParaRPr lang="en-US" dirty="0"/>
          </a:p>
        </p:txBody>
      </p:sp>
      <p:sp>
        <p:nvSpPr>
          <p:cNvPr id="3" name="Content Placeholder 2">
            <a:extLst>
              <a:ext uri="{FF2B5EF4-FFF2-40B4-BE49-F238E27FC236}">
                <a16:creationId xmlns:a16="http://schemas.microsoft.com/office/drawing/2014/main" id="{4ED262A3-7850-4F33-B96F-9B11574E017A}"/>
              </a:ext>
            </a:extLst>
          </p:cNvPr>
          <p:cNvSpPr>
            <a:spLocks noGrp="1"/>
          </p:cNvSpPr>
          <p:nvPr>
            <p:ph idx="1"/>
          </p:nvPr>
        </p:nvSpPr>
        <p:spPr/>
        <p:txBody>
          <a:bodyPr vert="horz" lIns="91440" tIns="45720" rIns="91440" bIns="45720" rtlCol="0" anchor="t">
            <a:normAutofit/>
          </a:bodyPr>
          <a:lstStyle/>
          <a:p>
            <a:r>
              <a:rPr lang="en-US" dirty="0">
                <a:cs typeface="Calibri"/>
              </a:rPr>
              <a:t>The compiler research has recently been enamored by the MLIR framework, whose first-class </a:t>
            </a:r>
            <a:r>
              <a:rPr lang="en-US" dirty="0">
                <a:ea typeface="+mn-lt"/>
                <a:cs typeface="+mn-lt"/>
              </a:rPr>
              <a:t>polyhedral </a:t>
            </a:r>
            <a:r>
              <a:rPr lang="en-US" dirty="0">
                <a:cs typeface="Calibri"/>
              </a:rPr>
              <a:t>representation may provide benefits on a variety of codes</a:t>
            </a:r>
            <a:endParaRPr lang="en-US" dirty="0"/>
          </a:p>
          <a:p>
            <a:r>
              <a:rPr lang="en-US" dirty="0">
                <a:cs typeface="Calibri"/>
              </a:rPr>
              <a:t>We can fully leverage decades of polyhedral research by connecting MLIR with existing polyhedral tools.</a:t>
            </a:r>
          </a:p>
          <a:p>
            <a:r>
              <a:rPr lang="en-US" dirty="0">
                <a:cs typeface="Calibri"/>
              </a:rPr>
              <a:t>Without MLIR-versions of standard polyhedral benchmarks, one cannot perform a fair assessment</a:t>
            </a:r>
          </a:p>
          <a:p>
            <a:r>
              <a:rPr lang="en-US" dirty="0">
                <a:cs typeface="Calibri"/>
              </a:rPr>
              <a:t>Goal of this work is to provide a fair baseline for subsequent work AND explore the potential of polyhedral optimizations that require both high level and low level information</a:t>
            </a:r>
          </a:p>
        </p:txBody>
      </p:sp>
      <p:sp>
        <p:nvSpPr>
          <p:cNvPr id="4" name="Slide Number Placeholder 3">
            <a:extLst>
              <a:ext uri="{FF2B5EF4-FFF2-40B4-BE49-F238E27FC236}">
                <a16:creationId xmlns:a16="http://schemas.microsoft.com/office/drawing/2014/main" id="{0CF6E0F4-CF88-4F6C-AC51-F7B879FECC04}"/>
              </a:ext>
            </a:extLst>
          </p:cNvPr>
          <p:cNvSpPr>
            <a:spLocks noGrp="1"/>
          </p:cNvSpPr>
          <p:nvPr>
            <p:ph type="sldNum" sz="quarter" idx="12"/>
          </p:nvPr>
        </p:nvSpPr>
        <p:spPr/>
        <p:txBody>
          <a:bodyPr/>
          <a:lstStyle/>
          <a:p>
            <a:fld id="{330EA680-D336-4FF7-8B7A-9848BB0A1C32}" type="slidenum">
              <a:rPr lang="en-US" smtClean="0"/>
              <a:t>35</a:t>
            </a:fld>
            <a:endParaRPr lang="en-US"/>
          </a:p>
        </p:txBody>
      </p:sp>
      <p:pic>
        <p:nvPicPr>
          <p:cNvPr id="9" name="Picture 9" descr="A picture containing clipart&#10;&#10;Description automatically generated">
            <a:extLst>
              <a:ext uri="{FF2B5EF4-FFF2-40B4-BE49-F238E27FC236}">
                <a16:creationId xmlns:a16="http://schemas.microsoft.com/office/drawing/2014/main" id="{DA729727-71A5-4B84-AB2F-ECBC42B3AB02}"/>
              </a:ext>
            </a:extLst>
          </p:cNvPr>
          <p:cNvPicPr>
            <a:picLocks noChangeAspect="1"/>
          </p:cNvPicPr>
          <p:nvPr/>
        </p:nvPicPr>
        <p:blipFill>
          <a:blip r:embed="rId4"/>
          <a:stretch>
            <a:fillRect/>
          </a:stretch>
        </p:blipFill>
        <p:spPr>
          <a:xfrm>
            <a:off x="531488" y="4797332"/>
            <a:ext cx="621661" cy="576259"/>
          </a:xfrm>
          <a:prstGeom prst="rect">
            <a:avLst/>
          </a:prstGeom>
        </p:spPr>
      </p:pic>
      <p:pic>
        <p:nvPicPr>
          <p:cNvPr id="10" name="Picture 10" descr="Icon&#10;&#10;Description automatically generated">
            <a:extLst>
              <a:ext uri="{FF2B5EF4-FFF2-40B4-BE49-F238E27FC236}">
                <a16:creationId xmlns:a16="http://schemas.microsoft.com/office/drawing/2014/main" id="{FB68D0FC-0737-4478-899A-36674E10FED5}"/>
              </a:ext>
            </a:extLst>
          </p:cNvPr>
          <p:cNvPicPr>
            <a:picLocks noChangeAspect="1"/>
          </p:cNvPicPr>
          <p:nvPr/>
        </p:nvPicPr>
        <p:blipFill>
          <a:blip r:embed="rId5"/>
          <a:stretch>
            <a:fillRect/>
          </a:stretch>
        </p:blipFill>
        <p:spPr>
          <a:xfrm>
            <a:off x="586308" y="1799346"/>
            <a:ext cx="512021" cy="516644"/>
          </a:xfrm>
          <a:prstGeom prst="rect">
            <a:avLst/>
          </a:prstGeom>
        </p:spPr>
      </p:pic>
      <p:pic>
        <p:nvPicPr>
          <p:cNvPr id="11" name="Picture 10" descr="Icon&#10;&#10;Description automatically generated">
            <a:extLst>
              <a:ext uri="{FF2B5EF4-FFF2-40B4-BE49-F238E27FC236}">
                <a16:creationId xmlns:a16="http://schemas.microsoft.com/office/drawing/2014/main" id="{B5D1D346-CCDA-498E-92F8-DC050C153814}"/>
              </a:ext>
            </a:extLst>
          </p:cNvPr>
          <p:cNvPicPr>
            <a:picLocks noChangeAspect="1"/>
          </p:cNvPicPr>
          <p:nvPr/>
        </p:nvPicPr>
        <p:blipFill>
          <a:blip r:embed="rId5"/>
          <a:stretch>
            <a:fillRect/>
          </a:stretch>
        </p:blipFill>
        <p:spPr>
          <a:xfrm>
            <a:off x="586308" y="3085898"/>
            <a:ext cx="512021" cy="516644"/>
          </a:xfrm>
          <a:prstGeom prst="rect">
            <a:avLst/>
          </a:prstGeom>
        </p:spPr>
      </p:pic>
      <p:pic>
        <p:nvPicPr>
          <p:cNvPr id="8" name="Picture 7" descr="Icon&#10;&#10;Description automatically generated">
            <a:extLst>
              <a:ext uri="{FF2B5EF4-FFF2-40B4-BE49-F238E27FC236}">
                <a16:creationId xmlns:a16="http://schemas.microsoft.com/office/drawing/2014/main" id="{23EFA3AB-1BD2-4757-A0B0-0DA7C6F8015A}"/>
              </a:ext>
            </a:extLst>
          </p:cNvPr>
          <p:cNvPicPr>
            <a:picLocks noChangeAspect="1"/>
          </p:cNvPicPr>
          <p:nvPr/>
        </p:nvPicPr>
        <p:blipFill>
          <a:blip r:embed="rId5"/>
          <a:stretch>
            <a:fillRect/>
          </a:stretch>
        </p:blipFill>
        <p:spPr>
          <a:xfrm>
            <a:off x="586307" y="3945363"/>
            <a:ext cx="512021" cy="516644"/>
          </a:xfrm>
          <a:prstGeom prst="rect">
            <a:avLst/>
          </a:prstGeom>
        </p:spPr>
      </p:pic>
    </p:spTree>
    <p:extLst>
      <p:ext uri="{BB962C8B-B14F-4D97-AF65-F5344CB8AC3E}">
        <p14:creationId xmlns:p14="http://schemas.microsoft.com/office/powerpoint/2010/main" val="1805859647"/>
      </p:ext>
    </p:extLst>
  </p:cSld>
  <p:clrMapOvr>
    <a:masterClrMapping/>
  </p:clrMapOvr>
  <p:extLst>
    <p:ext uri="{6950BFC3-D8DA-4A85-94F7-54DA5524770B}">
      <p188:commentRel xmlns:p188="http://schemas.microsoft.com/office/powerpoint/2018/8/main" r:id="rId3"/>
    </p:ext>
  </p:extLs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F9ECE1-EF9E-4590-9A67-F264A0FF1706}"/>
              </a:ext>
            </a:extLst>
          </p:cNvPr>
          <p:cNvSpPr>
            <a:spLocks noGrp="1"/>
          </p:cNvSpPr>
          <p:nvPr>
            <p:ph type="title"/>
          </p:nvPr>
        </p:nvSpPr>
        <p:spPr/>
        <p:txBody>
          <a:bodyPr/>
          <a:lstStyle/>
          <a:p>
            <a:r>
              <a:rPr lang="en-US" dirty="0"/>
              <a:t>Outlining </a:t>
            </a:r>
            <a:endParaRPr lang="en-GB" dirty="0"/>
          </a:p>
        </p:txBody>
      </p:sp>
      <p:sp>
        <p:nvSpPr>
          <p:cNvPr id="3" name="Content Placeholder 2">
            <a:extLst>
              <a:ext uri="{FF2B5EF4-FFF2-40B4-BE49-F238E27FC236}">
                <a16:creationId xmlns:a16="http://schemas.microsoft.com/office/drawing/2014/main" id="{65EAB573-D73A-48F1-9C09-17ABD1072885}"/>
              </a:ext>
            </a:extLst>
          </p:cNvPr>
          <p:cNvSpPr>
            <a:spLocks noGrp="1"/>
          </p:cNvSpPr>
          <p:nvPr>
            <p:ph idx="1"/>
          </p:nvPr>
        </p:nvSpPr>
        <p:spPr>
          <a:xfrm>
            <a:off x="838200" y="1825625"/>
            <a:ext cx="5486400" cy="4351338"/>
          </a:xfrm>
        </p:spPr>
        <p:txBody>
          <a:bodyPr vert="horz" lIns="91440" tIns="45720" rIns="91440" bIns="45720" rtlCol="0" anchor="t">
            <a:normAutofit/>
          </a:bodyPr>
          <a:lstStyle/>
          <a:p>
            <a:r>
              <a:rPr lang="en-US" dirty="0"/>
              <a:t>Outline statements into functions</a:t>
            </a:r>
            <a:endParaRPr lang="en-US"/>
          </a:p>
          <a:p>
            <a:r>
              <a:rPr lang="en-US" dirty="0">
                <a:cs typeface="Calibri" panose="020F0502020204030204"/>
              </a:rPr>
              <a:t>Function interfaces:</a:t>
            </a:r>
          </a:p>
          <a:p>
            <a:pPr lvl="1"/>
            <a:r>
              <a:rPr lang="en-US" dirty="0">
                <a:cs typeface="Calibri" panose="020F0502020204030204"/>
              </a:rPr>
              <a:t>Memory to access</a:t>
            </a:r>
          </a:p>
          <a:p>
            <a:pPr lvl="1"/>
            <a:r>
              <a:rPr lang="en-US" dirty="0">
                <a:cs typeface="Calibri" panose="020F0502020204030204"/>
              </a:rPr>
              <a:t>Lifted stack allocated symbols</a:t>
            </a:r>
            <a:endParaRPr lang="en-US" dirty="0"/>
          </a:p>
        </p:txBody>
      </p:sp>
      <p:sp>
        <p:nvSpPr>
          <p:cNvPr id="4" name="Slide Number Placeholder 3">
            <a:extLst>
              <a:ext uri="{FF2B5EF4-FFF2-40B4-BE49-F238E27FC236}">
                <a16:creationId xmlns:a16="http://schemas.microsoft.com/office/drawing/2014/main" id="{89C6EB36-0F07-4F3C-80A7-226BA453B149}"/>
              </a:ext>
            </a:extLst>
          </p:cNvPr>
          <p:cNvSpPr>
            <a:spLocks noGrp="1"/>
          </p:cNvSpPr>
          <p:nvPr>
            <p:ph type="sldNum" sz="quarter" idx="12"/>
          </p:nvPr>
        </p:nvSpPr>
        <p:spPr/>
        <p:txBody>
          <a:bodyPr/>
          <a:lstStyle/>
          <a:p>
            <a:fld id="{330EA680-D336-4FF7-8B7A-9848BB0A1C32}" type="slidenum">
              <a:rPr lang="en-US" smtClean="0"/>
              <a:t>36</a:t>
            </a:fld>
            <a:endParaRPr lang="en-US"/>
          </a:p>
        </p:txBody>
      </p:sp>
      <p:pic>
        <p:nvPicPr>
          <p:cNvPr id="6" name="Picture 5" descr="Text&#10;&#10;Description automatically generated">
            <a:extLst>
              <a:ext uri="{FF2B5EF4-FFF2-40B4-BE49-F238E27FC236}">
                <a16:creationId xmlns:a16="http://schemas.microsoft.com/office/drawing/2014/main" id="{14AE808C-9FC4-4653-B1AC-ADDCA52AABF4}"/>
              </a:ext>
            </a:extLst>
          </p:cNvPr>
          <p:cNvPicPr>
            <a:picLocks noChangeAspect="1"/>
          </p:cNvPicPr>
          <p:nvPr/>
        </p:nvPicPr>
        <p:blipFill>
          <a:blip r:embed="rId3"/>
          <a:stretch>
            <a:fillRect/>
          </a:stretch>
        </p:blipFill>
        <p:spPr>
          <a:xfrm>
            <a:off x="6486867" y="1324064"/>
            <a:ext cx="4899015" cy="4201149"/>
          </a:xfrm>
          <a:prstGeom prst="rect">
            <a:avLst/>
          </a:prstGeom>
        </p:spPr>
      </p:pic>
    </p:spTree>
    <p:extLst>
      <p:ext uri="{BB962C8B-B14F-4D97-AF65-F5344CB8AC3E}">
        <p14:creationId xmlns:p14="http://schemas.microsoft.com/office/powerpoint/2010/main" val="262320551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1DCBCE-62EB-4DB8-84A1-4152D860770E}"/>
              </a:ext>
            </a:extLst>
          </p:cNvPr>
          <p:cNvSpPr>
            <a:spLocks noGrp="1"/>
          </p:cNvSpPr>
          <p:nvPr>
            <p:ph type="title"/>
          </p:nvPr>
        </p:nvSpPr>
        <p:spPr/>
        <p:txBody>
          <a:bodyPr/>
          <a:lstStyle/>
          <a:p>
            <a:r>
              <a:rPr lang="en-US" dirty="0" err="1">
                <a:cs typeface="Calibri Light"/>
              </a:rPr>
              <a:t>Polygeist</a:t>
            </a:r>
            <a:r>
              <a:rPr lang="en-US" dirty="0">
                <a:cs typeface="Calibri Light"/>
              </a:rPr>
              <a:t> Raising</a:t>
            </a:r>
            <a:endParaRPr lang="en-US" dirty="0"/>
          </a:p>
        </p:txBody>
      </p:sp>
      <p:sp>
        <p:nvSpPr>
          <p:cNvPr id="4" name="Slide Number Placeholder 3">
            <a:extLst>
              <a:ext uri="{FF2B5EF4-FFF2-40B4-BE49-F238E27FC236}">
                <a16:creationId xmlns:a16="http://schemas.microsoft.com/office/drawing/2014/main" id="{9315977E-5045-45F2-AEBF-71D34BBD21BE}"/>
              </a:ext>
            </a:extLst>
          </p:cNvPr>
          <p:cNvSpPr>
            <a:spLocks noGrp="1"/>
          </p:cNvSpPr>
          <p:nvPr>
            <p:ph type="sldNum" sz="quarter" idx="12"/>
          </p:nvPr>
        </p:nvSpPr>
        <p:spPr/>
        <p:txBody>
          <a:bodyPr/>
          <a:lstStyle/>
          <a:p>
            <a:fld id="{330EA680-D336-4FF7-8B7A-9848BB0A1C32}" type="slidenum">
              <a:rPr lang="en-US" smtClean="0"/>
              <a:t>37</a:t>
            </a:fld>
            <a:endParaRPr lang="en-US"/>
          </a:p>
        </p:txBody>
      </p:sp>
      <p:sp>
        <p:nvSpPr>
          <p:cNvPr id="3" name="Content Placeholder 2">
            <a:extLst>
              <a:ext uri="{FF2B5EF4-FFF2-40B4-BE49-F238E27FC236}">
                <a16:creationId xmlns:a16="http://schemas.microsoft.com/office/drawing/2014/main" id="{C072A55D-CCD3-41E2-90BA-297B4EB09911}"/>
              </a:ext>
            </a:extLst>
          </p:cNvPr>
          <p:cNvSpPr>
            <a:spLocks noGrp="1"/>
          </p:cNvSpPr>
          <p:nvPr>
            <p:ph idx="1"/>
          </p:nvPr>
        </p:nvSpPr>
        <p:spPr>
          <a:xfrm>
            <a:off x="838200" y="1741991"/>
            <a:ext cx="10512842" cy="2093217"/>
          </a:xfrm>
        </p:spPr>
        <p:txBody>
          <a:bodyPr vert="horz" lIns="91440" tIns="45720" rIns="91440" bIns="45720" rtlCol="0" anchor="t">
            <a:normAutofit/>
          </a:bodyPr>
          <a:lstStyle/>
          <a:p>
            <a:r>
              <a:rPr lang="en-US" dirty="0">
                <a:cs typeface="Calibri"/>
              </a:rPr>
              <a:t>Select statements must be represented by a C ternary operator</a:t>
            </a:r>
          </a:p>
          <a:p>
            <a:pPr lvl="1"/>
            <a:r>
              <a:rPr lang="en-US" dirty="0">
                <a:cs typeface="Calibri"/>
              </a:rPr>
              <a:t>C ternaries have lazy-evaluation semantics which are replicated in the generated MLIR</a:t>
            </a:r>
          </a:p>
          <a:p>
            <a:pPr lvl="1"/>
            <a:r>
              <a:rPr lang="en-US" dirty="0">
                <a:cs typeface="Calibri"/>
              </a:rPr>
              <a:t>Mem2Reg and code motion attempt to remove unnecessary loads within if's to generate a valid select.</a:t>
            </a:r>
          </a:p>
          <a:p>
            <a:endParaRPr lang="en-US" dirty="0">
              <a:cs typeface="Calibri"/>
            </a:endParaRPr>
          </a:p>
          <a:p>
            <a:pPr marL="0" indent="0">
              <a:buNone/>
            </a:pPr>
            <a:endParaRPr lang="en-US">
              <a:cs typeface="Calibri"/>
            </a:endParaRPr>
          </a:p>
        </p:txBody>
      </p:sp>
      <p:pic>
        <p:nvPicPr>
          <p:cNvPr id="5" name="Picture 6" descr="Diagram&#10;&#10;Description automatically generated">
            <a:extLst>
              <a:ext uri="{FF2B5EF4-FFF2-40B4-BE49-F238E27FC236}">
                <a16:creationId xmlns:a16="http://schemas.microsoft.com/office/drawing/2014/main" id="{14365F27-CAA9-4CF7-8E6F-10118D163283}"/>
              </a:ext>
            </a:extLst>
          </p:cNvPr>
          <p:cNvPicPr>
            <a:picLocks noChangeAspect="1"/>
          </p:cNvPicPr>
          <p:nvPr/>
        </p:nvPicPr>
        <p:blipFill>
          <a:blip r:embed="rId3"/>
          <a:stretch>
            <a:fillRect/>
          </a:stretch>
        </p:blipFill>
        <p:spPr>
          <a:xfrm>
            <a:off x="8138324" y="480191"/>
            <a:ext cx="2614372" cy="1210497"/>
          </a:xfrm>
          <a:prstGeom prst="rect">
            <a:avLst/>
          </a:prstGeom>
        </p:spPr>
      </p:pic>
      <p:sp>
        <p:nvSpPr>
          <p:cNvPr id="6" name="TextBox 5">
            <a:extLst>
              <a:ext uri="{FF2B5EF4-FFF2-40B4-BE49-F238E27FC236}">
                <a16:creationId xmlns:a16="http://schemas.microsoft.com/office/drawing/2014/main" id="{2A73102B-9BFE-4D38-AD1A-804D2F8D5C10}"/>
              </a:ext>
            </a:extLst>
          </p:cNvPr>
          <p:cNvSpPr txBox="1"/>
          <p:nvPr/>
        </p:nvSpPr>
        <p:spPr>
          <a:xfrm>
            <a:off x="556631" y="4013511"/>
            <a:ext cx="4685369"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err="1">
                <a:solidFill>
                  <a:srgbClr val="434F54"/>
                </a:solidFill>
                <a:latin typeface="Consolas"/>
              </a:rPr>
              <a:t>prefixMax</a:t>
            </a:r>
            <a:r>
              <a:rPr lang="en-US" sz="1400" dirty="0">
                <a:solidFill>
                  <a:srgbClr val="434F54"/>
                </a:solidFill>
                <a:latin typeface="Consolas"/>
              </a:rPr>
              <a:t>[</a:t>
            </a:r>
            <a:r>
              <a:rPr lang="en-US" sz="1400" dirty="0" err="1">
                <a:solidFill>
                  <a:srgbClr val="434F54"/>
                </a:solidFill>
                <a:latin typeface="Consolas"/>
              </a:rPr>
              <a:t>i</a:t>
            </a:r>
            <a:r>
              <a:rPr lang="en-US" sz="1400" dirty="0">
                <a:solidFill>
                  <a:srgbClr val="434F54"/>
                </a:solidFill>
                <a:latin typeface="Consolas"/>
              </a:rPr>
              <a:t>] = (</a:t>
            </a:r>
            <a:r>
              <a:rPr lang="en-US" sz="1400" dirty="0" err="1">
                <a:solidFill>
                  <a:srgbClr val="434F54"/>
                </a:solidFill>
                <a:latin typeface="Consolas"/>
              </a:rPr>
              <a:t>prefixMax</a:t>
            </a:r>
            <a:r>
              <a:rPr lang="en-US" sz="1400" dirty="0">
                <a:solidFill>
                  <a:srgbClr val="434F54"/>
                </a:solidFill>
                <a:latin typeface="Consolas"/>
              </a:rPr>
              <a:t>[i</a:t>
            </a:r>
            <a:r>
              <a:rPr lang="en-US" sz="1400" dirty="0">
                <a:solidFill>
                  <a:srgbClr val="8A7B52"/>
                </a:solidFill>
                <a:latin typeface="Consolas"/>
              </a:rPr>
              <a:t>-1</a:t>
            </a:r>
            <a:r>
              <a:rPr lang="en-US" sz="1400" dirty="0">
                <a:solidFill>
                  <a:srgbClr val="434F54"/>
                </a:solidFill>
                <a:latin typeface="Consolas"/>
              </a:rPr>
              <a:t>] &gt;= data[</a:t>
            </a:r>
            <a:r>
              <a:rPr lang="en-US" sz="1400" dirty="0" err="1">
                <a:solidFill>
                  <a:srgbClr val="434F54"/>
                </a:solidFill>
                <a:latin typeface="Consolas"/>
              </a:rPr>
              <a:t>i</a:t>
            </a:r>
            <a:r>
              <a:rPr lang="en-US" sz="1400" dirty="0">
                <a:solidFill>
                  <a:srgbClr val="434F54"/>
                </a:solidFill>
                <a:latin typeface="Consolas"/>
              </a:rPr>
              <a:t>])</a:t>
            </a:r>
            <a:br>
              <a:rPr lang="en-US" sz="1400" dirty="0">
                <a:solidFill>
                  <a:srgbClr val="434F54"/>
                </a:solidFill>
                <a:latin typeface="Consolas"/>
              </a:rPr>
            </a:br>
            <a:r>
              <a:rPr lang="en-US" sz="1400" dirty="0">
                <a:solidFill>
                  <a:srgbClr val="434F54"/>
                </a:solidFill>
                <a:latin typeface="Consolas"/>
              </a:rPr>
              <a:t>                ? </a:t>
            </a:r>
            <a:r>
              <a:rPr lang="en-US" sz="1400" dirty="0" err="1">
                <a:solidFill>
                  <a:srgbClr val="434F54"/>
                </a:solidFill>
                <a:latin typeface="Consolas"/>
              </a:rPr>
              <a:t>prefixMax</a:t>
            </a:r>
            <a:r>
              <a:rPr lang="en-US" sz="1400" dirty="0">
                <a:solidFill>
                  <a:srgbClr val="434F54"/>
                </a:solidFill>
                <a:latin typeface="Consolas"/>
              </a:rPr>
              <a:t>[i</a:t>
            </a:r>
            <a:r>
              <a:rPr lang="en-US" sz="1400" dirty="0">
                <a:solidFill>
                  <a:srgbClr val="8A7B52"/>
                </a:solidFill>
                <a:latin typeface="Consolas"/>
              </a:rPr>
              <a:t>-1</a:t>
            </a:r>
            <a:r>
              <a:rPr lang="en-US" sz="1400" dirty="0">
                <a:solidFill>
                  <a:srgbClr val="434F54"/>
                </a:solidFill>
                <a:latin typeface="Consolas"/>
              </a:rPr>
              <a:t>] : data[</a:t>
            </a:r>
            <a:r>
              <a:rPr lang="en-US" sz="1400" dirty="0" err="1">
                <a:solidFill>
                  <a:srgbClr val="434F54"/>
                </a:solidFill>
                <a:latin typeface="Consolas"/>
              </a:rPr>
              <a:t>i</a:t>
            </a:r>
            <a:r>
              <a:rPr lang="en-US" sz="1400" dirty="0">
                <a:solidFill>
                  <a:srgbClr val="434F54"/>
                </a:solidFill>
                <a:latin typeface="Consolas"/>
              </a:rPr>
              <a:t>];</a:t>
            </a:r>
            <a:endParaRPr lang="en-US" sz="1400" dirty="0">
              <a:cs typeface="Calibri"/>
            </a:endParaRPr>
          </a:p>
        </p:txBody>
      </p:sp>
      <p:sp>
        <p:nvSpPr>
          <p:cNvPr id="7" name="TextBox 6">
            <a:extLst>
              <a:ext uri="{FF2B5EF4-FFF2-40B4-BE49-F238E27FC236}">
                <a16:creationId xmlns:a16="http://schemas.microsoft.com/office/drawing/2014/main" id="{A43A065E-F89B-4365-8BE5-61F38863EA36}"/>
              </a:ext>
            </a:extLst>
          </p:cNvPr>
          <p:cNvSpPr txBox="1"/>
          <p:nvPr/>
        </p:nvSpPr>
        <p:spPr>
          <a:xfrm>
            <a:off x="5337718" y="4013509"/>
            <a:ext cx="5335858" cy="2292935"/>
          </a:xfrm>
          <a:prstGeom prst="rect">
            <a:avLst/>
          </a:prstGeom>
          <a:no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dirty="0">
                <a:solidFill>
                  <a:srgbClr val="434F54"/>
                </a:solidFill>
                <a:latin typeface="Consolas"/>
              </a:rPr>
              <a:t>    </a:t>
            </a:r>
            <a:r>
              <a:rPr lang="en-US" sz="1100" dirty="0">
                <a:solidFill>
                  <a:srgbClr val="00979D"/>
                </a:solidFill>
                <a:latin typeface="Consolas"/>
              </a:rPr>
              <a:t>%0</a:t>
            </a:r>
            <a:r>
              <a:rPr lang="en-US" sz="1100" dirty="0">
                <a:solidFill>
                  <a:srgbClr val="434F54"/>
                </a:solidFill>
                <a:latin typeface="Consolas"/>
              </a:rPr>
              <a:t> = </a:t>
            </a:r>
            <a:r>
              <a:rPr lang="en-US" sz="1100" dirty="0" err="1">
                <a:solidFill>
                  <a:srgbClr val="434F54"/>
                </a:solidFill>
                <a:latin typeface="Consolas"/>
              </a:rPr>
              <a:t>index_cast</a:t>
            </a:r>
            <a:r>
              <a:rPr lang="en-US" sz="1100" dirty="0">
                <a:solidFill>
                  <a:srgbClr val="434F54"/>
                </a:solidFill>
                <a:latin typeface="Consolas"/>
              </a:rPr>
              <a:t> </a:t>
            </a:r>
            <a:r>
              <a:rPr lang="en-US" sz="1100" dirty="0">
                <a:solidFill>
                  <a:srgbClr val="00979D"/>
                </a:solidFill>
                <a:latin typeface="Consolas"/>
              </a:rPr>
              <a:t>%arg2</a:t>
            </a:r>
            <a:r>
              <a:rPr lang="en-US" sz="1100" dirty="0">
                <a:solidFill>
                  <a:srgbClr val="434F54"/>
                </a:solidFill>
                <a:latin typeface="Consolas"/>
              </a:rPr>
              <a:t> : </a:t>
            </a:r>
            <a:r>
              <a:rPr lang="en-US" sz="1100" dirty="0">
                <a:solidFill>
                  <a:srgbClr val="00979D"/>
                </a:solidFill>
                <a:latin typeface="Consolas"/>
              </a:rPr>
              <a:t>i32</a:t>
            </a:r>
            <a:r>
              <a:rPr lang="en-US" sz="1100" dirty="0">
                <a:solidFill>
                  <a:srgbClr val="434F54"/>
                </a:solidFill>
                <a:latin typeface="Consolas"/>
              </a:rPr>
              <a:t> </a:t>
            </a:r>
            <a:r>
              <a:rPr lang="en-US" sz="1100" dirty="0">
                <a:solidFill>
                  <a:srgbClr val="00979D"/>
                </a:solidFill>
                <a:latin typeface="Consolas"/>
              </a:rPr>
              <a:t>to</a:t>
            </a:r>
            <a:r>
              <a:rPr lang="en-US" sz="1100" dirty="0">
                <a:solidFill>
                  <a:srgbClr val="434F54"/>
                </a:solidFill>
                <a:latin typeface="Consolas"/>
              </a:rPr>
              <a:t> index</a:t>
            </a:r>
            <a:br>
              <a:rPr lang="en-US" sz="1100" dirty="0">
                <a:solidFill>
                  <a:srgbClr val="434F54"/>
                </a:solidFill>
                <a:latin typeface="Consolas"/>
              </a:rPr>
            </a:br>
            <a:r>
              <a:rPr lang="en-US" sz="1100" dirty="0">
                <a:solidFill>
                  <a:srgbClr val="434F54"/>
                </a:solidFill>
                <a:latin typeface="Consolas"/>
              </a:rPr>
              <a:t>    </a:t>
            </a:r>
            <a:r>
              <a:rPr lang="en-US" sz="1100" dirty="0">
                <a:solidFill>
                  <a:srgbClr val="00979D"/>
                </a:solidFill>
                <a:latin typeface="Consolas"/>
              </a:rPr>
              <a:t>%1</a:t>
            </a:r>
            <a:r>
              <a:rPr lang="en-US" sz="1100" dirty="0">
                <a:solidFill>
                  <a:srgbClr val="434F54"/>
                </a:solidFill>
                <a:latin typeface="Consolas"/>
              </a:rPr>
              <a:t> = </a:t>
            </a:r>
            <a:r>
              <a:rPr lang="en-US" sz="1100" dirty="0" err="1">
                <a:solidFill>
                  <a:srgbClr val="434F54"/>
                </a:solidFill>
                <a:latin typeface="Consolas"/>
              </a:rPr>
              <a:t>subi</a:t>
            </a:r>
            <a:r>
              <a:rPr lang="en-US" sz="1100" dirty="0">
                <a:solidFill>
                  <a:srgbClr val="434F54"/>
                </a:solidFill>
                <a:latin typeface="Consolas"/>
              </a:rPr>
              <a:t> </a:t>
            </a:r>
            <a:r>
              <a:rPr lang="en-US" sz="1100" dirty="0">
                <a:solidFill>
                  <a:srgbClr val="00979D"/>
                </a:solidFill>
                <a:latin typeface="Consolas"/>
              </a:rPr>
              <a:t>%0</a:t>
            </a:r>
            <a:r>
              <a:rPr lang="en-US" sz="1100" dirty="0">
                <a:solidFill>
                  <a:srgbClr val="434F54"/>
                </a:solidFill>
                <a:latin typeface="Consolas"/>
              </a:rPr>
              <a:t>, </a:t>
            </a:r>
            <a:r>
              <a:rPr lang="en-US" sz="1100" dirty="0">
                <a:solidFill>
                  <a:srgbClr val="00979D"/>
                </a:solidFill>
                <a:latin typeface="Consolas"/>
              </a:rPr>
              <a:t>%c1</a:t>
            </a:r>
            <a:r>
              <a:rPr lang="en-US" sz="1100" dirty="0">
                <a:solidFill>
                  <a:srgbClr val="434F54"/>
                </a:solidFill>
                <a:latin typeface="Consolas"/>
              </a:rPr>
              <a:t> : index</a:t>
            </a:r>
            <a:br>
              <a:rPr lang="en-US" sz="1100" dirty="0">
                <a:solidFill>
                  <a:srgbClr val="434F54"/>
                </a:solidFill>
                <a:latin typeface="Consolas"/>
              </a:rPr>
            </a:br>
            <a:r>
              <a:rPr lang="en-US" sz="1100" dirty="0">
                <a:solidFill>
                  <a:srgbClr val="434F54"/>
                </a:solidFill>
                <a:latin typeface="Consolas"/>
              </a:rPr>
              <a:t>    </a:t>
            </a:r>
            <a:r>
              <a:rPr lang="en-US" sz="1100" dirty="0">
                <a:solidFill>
                  <a:srgbClr val="00979D"/>
                </a:solidFill>
                <a:latin typeface="Consolas"/>
              </a:rPr>
              <a:t>%2</a:t>
            </a:r>
            <a:r>
              <a:rPr lang="en-US" sz="1100" dirty="0">
                <a:solidFill>
                  <a:srgbClr val="434F54"/>
                </a:solidFill>
                <a:latin typeface="Consolas"/>
              </a:rPr>
              <a:t> = </a:t>
            </a:r>
            <a:r>
              <a:rPr lang="en-US" sz="1100" dirty="0">
                <a:solidFill>
                  <a:srgbClr val="00979D"/>
                </a:solidFill>
                <a:latin typeface="Consolas"/>
              </a:rPr>
              <a:t>load</a:t>
            </a:r>
            <a:r>
              <a:rPr lang="en-US" sz="1100" dirty="0">
                <a:solidFill>
                  <a:srgbClr val="434F54"/>
                </a:solidFill>
                <a:latin typeface="Consolas"/>
              </a:rPr>
              <a:t> </a:t>
            </a:r>
            <a:r>
              <a:rPr lang="en-US" sz="1100" dirty="0">
                <a:solidFill>
                  <a:srgbClr val="00979D"/>
                </a:solidFill>
                <a:latin typeface="Consolas"/>
              </a:rPr>
              <a:t>%arg0</a:t>
            </a:r>
            <a:r>
              <a:rPr lang="en-US" sz="1100" dirty="0">
                <a:solidFill>
                  <a:srgbClr val="434F54"/>
                </a:solidFill>
                <a:latin typeface="Consolas"/>
              </a:rPr>
              <a:t>[</a:t>
            </a:r>
            <a:r>
              <a:rPr lang="en-US" sz="1100" dirty="0">
                <a:solidFill>
                  <a:srgbClr val="00979D"/>
                </a:solidFill>
                <a:latin typeface="Consolas"/>
              </a:rPr>
              <a:t>%1</a:t>
            </a:r>
            <a:r>
              <a:rPr lang="en-US" sz="1100" dirty="0">
                <a:solidFill>
                  <a:srgbClr val="434F54"/>
                </a:solidFill>
                <a:latin typeface="Consolas"/>
              </a:rPr>
              <a:t>] : </a:t>
            </a:r>
            <a:r>
              <a:rPr lang="en-US" sz="1100" dirty="0" err="1">
                <a:solidFill>
                  <a:srgbClr val="434F54"/>
                </a:solidFill>
                <a:latin typeface="Consolas"/>
              </a:rPr>
              <a:t>memref</a:t>
            </a:r>
            <a:r>
              <a:rPr lang="en-US" sz="1100" dirty="0">
                <a:solidFill>
                  <a:srgbClr val="434F54"/>
                </a:solidFill>
                <a:latin typeface="Consolas"/>
              </a:rPr>
              <a:t>&lt;?</a:t>
            </a:r>
            <a:r>
              <a:rPr lang="en-US" sz="1100" dirty="0">
                <a:solidFill>
                  <a:srgbClr val="00979D"/>
                </a:solidFill>
                <a:latin typeface="Consolas"/>
              </a:rPr>
              <a:t>xi32</a:t>
            </a:r>
            <a:r>
              <a:rPr lang="en-US" sz="1100" dirty="0">
                <a:solidFill>
                  <a:srgbClr val="434F54"/>
                </a:solidFill>
                <a:latin typeface="Consolas"/>
              </a:rPr>
              <a:t>&gt;</a:t>
            </a:r>
            <a:br>
              <a:rPr lang="en-US" sz="1100" dirty="0">
                <a:solidFill>
                  <a:srgbClr val="434F54"/>
                </a:solidFill>
                <a:latin typeface="Consolas"/>
              </a:rPr>
            </a:br>
            <a:r>
              <a:rPr lang="en-US" sz="1100" dirty="0">
                <a:solidFill>
                  <a:srgbClr val="434F54"/>
                </a:solidFill>
                <a:latin typeface="Consolas"/>
              </a:rPr>
              <a:t>    </a:t>
            </a:r>
            <a:r>
              <a:rPr lang="en-US" sz="1100" dirty="0">
                <a:solidFill>
                  <a:srgbClr val="00979D"/>
                </a:solidFill>
                <a:latin typeface="Consolas"/>
              </a:rPr>
              <a:t>%3</a:t>
            </a:r>
            <a:r>
              <a:rPr lang="en-US" sz="1100" dirty="0">
                <a:solidFill>
                  <a:srgbClr val="434F54"/>
                </a:solidFill>
                <a:latin typeface="Consolas"/>
              </a:rPr>
              <a:t> = </a:t>
            </a:r>
            <a:r>
              <a:rPr lang="en-US" sz="1100" dirty="0">
                <a:solidFill>
                  <a:srgbClr val="00979D"/>
                </a:solidFill>
                <a:latin typeface="Consolas"/>
              </a:rPr>
              <a:t>load</a:t>
            </a:r>
            <a:r>
              <a:rPr lang="en-US" sz="1100" dirty="0">
                <a:solidFill>
                  <a:srgbClr val="434F54"/>
                </a:solidFill>
                <a:latin typeface="Consolas"/>
              </a:rPr>
              <a:t> </a:t>
            </a:r>
            <a:r>
              <a:rPr lang="en-US" sz="1100" dirty="0">
                <a:solidFill>
                  <a:srgbClr val="00979D"/>
                </a:solidFill>
                <a:latin typeface="Consolas"/>
              </a:rPr>
              <a:t>%arg1</a:t>
            </a:r>
            <a:r>
              <a:rPr lang="en-US" sz="1100" dirty="0">
                <a:solidFill>
                  <a:srgbClr val="434F54"/>
                </a:solidFill>
                <a:latin typeface="Consolas"/>
              </a:rPr>
              <a:t>[</a:t>
            </a:r>
            <a:r>
              <a:rPr lang="en-US" sz="1100" dirty="0">
                <a:solidFill>
                  <a:srgbClr val="00979D"/>
                </a:solidFill>
                <a:latin typeface="Consolas"/>
              </a:rPr>
              <a:t>%0</a:t>
            </a:r>
            <a:r>
              <a:rPr lang="en-US" sz="1100" dirty="0">
                <a:solidFill>
                  <a:srgbClr val="434F54"/>
                </a:solidFill>
                <a:latin typeface="Consolas"/>
              </a:rPr>
              <a:t>] : </a:t>
            </a:r>
            <a:r>
              <a:rPr lang="en-US" sz="1100" dirty="0" err="1">
                <a:solidFill>
                  <a:srgbClr val="434F54"/>
                </a:solidFill>
                <a:latin typeface="Consolas"/>
              </a:rPr>
              <a:t>memref</a:t>
            </a:r>
            <a:r>
              <a:rPr lang="en-US" sz="1100" dirty="0">
                <a:solidFill>
                  <a:srgbClr val="434F54"/>
                </a:solidFill>
                <a:latin typeface="Consolas"/>
              </a:rPr>
              <a:t>&lt;?</a:t>
            </a:r>
            <a:r>
              <a:rPr lang="en-US" sz="1100" dirty="0">
                <a:solidFill>
                  <a:srgbClr val="00979D"/>
                </a:solidFill>
                <a:latin typeface="Consolas"/>
              </a:rPr>
              <a:t>xi32</a:t>
            </a:r>
            <a:r>
              <a:rPr lang="en-US" sz="1100" dirty="0">
                <a:solidFill>
                  <a:srgbClr val="434F54"/>
                </a:solidFill>
                <a:latin typeface="Consolas"/>
              </a:rPr>
              <a:t>&gt;</a:t>
            </a:r>
            <a:br>
              <a:rPr lang="en-US" sz="1100" dirty="0">
                <a:solidFill>
                  <a:srgbClr val="434F54"/>
                </a:solidFill>
                <a:latin typeface="Consolas"/>
              </a:rPr>
            </a:br>
            <a:r>
              <a:rPr lang="en-US" sz="1100" dirty="0">
                <a:solidFill>
                  <a:srgbClr val="434F54"/>
                </a:solidFill>
                <a:latin typeface="Consolas"/>
              </a:rPr>
              <a:t>    </a:t>
            </a:r>
            <a:r>
              <a:rPr lang="en-US" sz="1100" dirty="0">
                <a:solidFill>
                  <a:srgbClr val="00979D"/>
                </a:solidFill>
                <a:latin typeface="Consolas"/>
              </a:rPr>
              <a:t>%4</a:t>
            </a:r>
            <a:r>
              <a:rPr lang="en-US" sz="1100" dirty="0">
                <a:solidFill>
                  <a:srgbClr val="434F54"/>
                </a:solidFill>
                <a:latin typeface="Consolas"/>
              </a:rPr>
              <a:t> = </a:t>
            </a:r>
            <a:r>
              <a:rPr lang="en-US" sz="1100" dirty="0" err="1">
                <a:solidFill>
                  <a:srgbClr val="434F54"/>
                </a:solidFill>
                <a:latin typeface="Consolas"/>
              </a:rPr>
              <a:t>cmpi</a:t>
            </a:r>
            <a:r>
              <a:rPr lang="en-US" sz="1100" dirty="0">
                <a:solidFill>
                  <a:srgbClr val="434F54"/>
                </a:solidFill>
                <a:latin typeface="Consolas"/>
              </a:rPr>
              <a:t> </a:t>
            </a:r>
            <a:r>
              <a:rPr lang="en-US" sz="1100" dirty="0">
                <a:solidFill>
                  <a:srgbClr val="005C5F"/>
                </a:solidFill>
                <a:latin typeface="Consolas"/>
              </a:rPr>
              <a:t>"</a:t>
            </a:r>
            <a:r>
              <a:rPr lang="en-US" sz="1100" dirty="0" err="1">
                <a:solidFill>
                  <a:srgbClr val="005C5F"/>
                </a:solidFill>
                <a:latin typeface="Consolas"/>
              </a:rPr>
              <a:t>sgt</a:t>
            </a:r>
            <a:r>
              <a:rPr lang="en-US" sz="1100" dirty="0">
                <a:solidFill>
                  <a:srgbClr val="005C5F"/>
                </a:solidFill>
                <a:latin typeface="Consolas"/>
              </a:rPr>
              <a:t>"</a:t>
            </a:r>
            <a:r>
              <a:rPr lang="en-US" sz="1100" dirty="0">
                <a:solidFill>
                  <a:srgbClr val="434F54"/>
                </a:solidFill>
                <a:latin typeface="Consolas"/>
              </a:rPr>
              <a:t>, </a:t>
            </a:r>
            <a:r>
              <a:rPr lang="en-US" sz="1100" dirty="0">
                <a:solidFill>
                  <a:srgbClr val="00979D"/>
                </a:solidFill>
                <a:latin typeface="Consolas"/>
              </a:rPr>
              <a:t>%2</a:t>
            </a:r>
            <a:r>
              <a:rPr lang="en-US" sz="1100" dirty="0">
                <a:solidFill>
                  <a:srgbClr val="434F54"/>
                </a:solidFill>
                <a:latin typeface="Consolas"/>
              </a:rPr>
              <a:t>, </a:t>
            </a:r>
            <a:r>
              <a:rPr lang="en-US" sz="1100" dirty="0">
                <a:solidFill>
                  <a:srgbClr val="00979D"/>
                </a:solidFill>
                <a:latin typeface="Consolas"/>
              </a:rPr>
              <a:t>%3</a:t>
            </a:r>
            <a:r>
              <a:rPr lang="en-US" sz="1100" dirty="0">
                <a:solidFill>
                  <a:srgbClr val="434F54"/>
                </a:solidFill>
                <a:latin typeface="Consolas"/>
              </a:rPr>
              <a:t> : </a:t>
            </a:r>
            <a:r>
              <a:rPr lang="en-US" sz="1100" dirty="0">
                <a:solidFill>
                  <a:srgbClr val="00979D"/>
                </a:solidFill>
                <a:latin typeface="Consolas"/>
              </a:rPr>
              <a:t>i32</a:t>
            </a:r>
            <a:br>
              <a:rPr lang="en-US" sz="1100" dirty="0">
                <a:solidFill>
                  <a:srgbClr val="434F54"/>
                </a:solidFill>
                <a:latin typeface="Consolas"/>
              </a:rPr>
            </a:br>
            <a:r>
              <a:rPr lang="en-US" sz="1100" dirty="0">
                <a:solidFill>
                  <a:srgbClr val="434F54"/>
                </a:solidFill>
                <a:latin typeface="Consolas"/>
              </a:rPr>
              <a:t>    </a:t>
            </a:r>
            <a:r>
              <a:rPr lang="en-US" sz="1100" dirty="0">
                <a:solidFill>
                  <a:srgbClr val="00979D"/>
                </a:solidFill>
                <a:latin typeface="Consolas"/>
              </a:rPr>
              <a:t>%5</a:t>
            </a:r>
            <a:r>
              <a:rPr lang="en-US" sz="1100" dirty="0">
                <a:solidFill>
                  <a:srgbClr val="434F54"/>
                </a:solidFill>
                <a:latin typeface="Consolas"/>
              </a:rPr>
              <a:t> = </a:t>
            </a:r>
            <a:r>
              <a:rPr lang="en-US" sz="1100" dirty="0" err="1">
                <a:solidFill>
                  <a:srgbClr val="434F54"/>
                </a:solidFill>
                <a:latin typeface="Consolas"/>
              </a:rPr>
              <a:t>scf.if</a:t>
            </a:r>
            <a:r>
              <a:rPr lang="en-US" sz="1100" dirty="0">
                <a:solidFill>
                  <a:srgbClr val="434F54"/>
                </a:solidFill>
                <a:latin typeface="Consolas"/>
              </a:rPr>
              <a:t> </a:t>
            </a:r>
            <a:r>
              <a:rPr lang="en-US" sz="1100" dirty="0">
                <a:solidFill>
                  <a:srgbClr val="00979D"/>
                </a:solidFill>
                <a:latin typeface="Consolas"/>
              </a:rPr>
              <a:t>%4</a:t>
            </a:r>
            <a:r>
              <a:rPr lang="en-US" sz="1100" dirty="0">
                <a:solidFill>
                  <a:srgbClr val="434F54"/>
                </a:solidFill>
                <a:latin typeface="Consolas"/>
              </a:rPr>
              <a:t> -&gt; (</a:t>
            </a:r>
            <a:r>
              <a:rPr lang="en-US" sz="1100" dirty="0">
                <a:solidFill>
                  <a:srgbClr val="00979D"/>
                </a:solidFill>
                <a:latin typeface="Consolas"/>
              </a:rPr>
              <a:t>i32</a:t>
            </a:r>
            <a:r>
              <a:rPr lang="en-US" sz="1100" dirty="0">
                <a:solidFill>
                  <a:srgbClr val="434F54"/>
                </a:solidFill>
                <a:latin typeface="Consolas"/>
              </a:rPr>
              <a:t>) {</a:t>
            </a:r>
            <a:br>
              <a:rPr lang="en-US" sz="1100" dirty="0">
                <a:solidFill>
                  <a:srgbClr val="434F54"/>
                </a:solidFill>
                <a:latin typeface="Consolas"/>
              </a:rPr>
            </a:br>
            <a:r>
              <a:rPr lang="en-US" sz="1100" dirty="0">
                <a:solidFill>
                  <a:srgbClr val="434F54"/>
                </a:solidFill>
                <a:latin typeface="Consolas"/>
              </a:rPr>
              <a:t>      </a:t>
            </a:r>
            <a:r>
              <a:rPr lang="en-US" sz="1100" dirty="0">
                <a:solidFill>
                  <a:srgbClr val="00979D"/>
                </a:solidFill>
                <a:latin typeface="Consolas"/>
              </a:rPr>
              <a:t>%6</a:t>
            </a:r>
            <a:r>
              <a:rPr lang="en-US" sz="1100" dirty="0">
                <a:solidFill>
                  <a:srgbClr val="434F54"/>
                </a:solidFill>
                <a:latin typeface="Consolas"/>
              </a:rPr>
              <a:t> = </a:t>
            </a:r>
            <a:r>
              <a:rPr lang="en-US" sz="1100" dirty="0">
                <a:solidFill>
                  <a:srgbClr val="00979D"/>
                </a:solidFill>
                <a:latin typeface="Consolas"/>
              </a:rPr>
              <a:t>load</a:t>
            </a:r>
            <a:r>
              <a:rPr lang="en-US" sz="1100" dirty="0">
                <a:solidFill>
                  <a:srgbClr val="434F54"/>
                </a:solidFill>
                <a:latin typeface="Consolas"/>
              </a:rPr>
              <a:t> </a:t>
            </a:r>
            <a:r>
              <a:rPr lang="en-US" sz="1100" dirty="0">
                <a:solidFill>
                  <a:srgbClr val="00979D"/>
                </a:solidFill>
                <a:latin typeface="Consolas"/>
              </a:rPr>
              <a:t>%arg0</a:t>
            </a:r>
            <a:r>
              <a:rPr lang="en-US" sz="1100" dirty="0">
                <a:solidFill>
                  <a:srgbClr val="434F54"/>
                </a:solidFill>
                <a:latin typeface="Consolas"/>
              </a:rPr>
              <a:t>[</a:t>
            </a:r>
            <a:r>
              <a:rPr lang="en-US" sz="1100" dirty="0">
                <a:solidFill>
                  <a:srgbClr val="00979D"/>
                </a:solidFill>
                <a:latin typeface="Consolas"/>
              </a:rPr>
              <a:t>%1</a:t>
            </a:r>
            <a:r>
              <a:rPr lang="en-US" sz="1100" dirty="0">
                <a:solidFill>
                  <a:srgbClr val="434F54"/>
                </a:solidFill>
                <a:latin typeface="Consolas"/>
              </a:rPr>
              <a:t>] : </a:t>
            </a:r>
            <a:r>
              <a:rPr lang="en-US" sz="1100" dirty="0" err="1">
                <a:solidFill>
                  <a:srgbClr val="434F54"/>
                </a:solidFill>
                <a:latin typeface="Consolas"/>
              </a:rPr>
              <a:t>memref</a:t>
            </a:r>
            <a:r>
              <a:rPr lang="en-US" sz="1100" dirty="0">
                <a:solidFill>
                  <a:srgbClr val="434F54"/>
                </a:solidFill>
                <a:latin typeface="Consolas"/>
              </a:rPr>
              <a:t>&lt;?</a:t>
            </a:r>
            <a:r>
              <a:rPr lang="en-US" sz="1100" dirty="0">
                <a:solidFill>
                  <a:srgbClr val="00979D"/>
                </a:solidFill>
                <a:latin typeface="Consolas"/>
              </a:rPr>
              <a:t>xi32</a:t>
            </a:r>
            <a:r>
              <a:rPr lang="en-US" sz="1100" dirty="0">
                <a:solidFill>
                  <a:srgbClr val="434F54"/>
                </a:solidFill>
                <a:latin typeface="Consolas"/>
              </a:rPr>
              <a:t>&gt;</a:t>
            </a:r>
            <a:br>
              <a:rPr lang="en-US" sz="1100" dirty="0">
                <a:solidFill>
                  <a:srgbClr val="434F54"/>
                </a:solidFill>
                <a:latin typeface="Consolas"/>
              </a:rPr>
            </a:br>
            <a:r>
              <a:rPr lang="en-US" sz="1100" dirty="0">
                <a:solidFill>
                  <a:srgbClr val="434F54"/>
                </a:solidFill>
                <a:latin typeface="Consolas"/>
              </a:rPr>
              <a:t>      </a:t>
            </a:r>
            <a:r>
              <a:rPr lang="en-US" sz="1100" dirty="0" err="1">
                <a:solidFill>
                  <a:srgbClr val="434F54"/>
                </a:solidFill>
                <a:latin typeface="Consolas"/>
              </a:rPr>
              <a:t>scf.yield</a:t>
            </a:r>
            <a:r>
              <a:rPr lang="en-US" sz="1100" dirty="0">
                <a:solidFill>
                  <a:srgbClr val="434F54"/>
                </a:solidFill>
                <a:latin typeface="Consolas"/>
              </a:rPr>
              <a:t> </a:t>
            </a:r>
            <a:r>
              <a:rPr lang="en-US" sz="1100" dirty="0">
                <a:solidFill>
                  <a:srgbClr val="00979D"/>
                </a:solidFill>
                <a:latin typeface="Consolas"/>
              </a:rPr>
              <a:t>%6</a:t>
            </a:r>
            <a:r>
              <a:rPr lang="en-US" sz="1100" dirty="0">
                <a:solidFill>
                  <a:srgbClr val="434F54"/>
                </a:solidFill>
                <a:latin typeface="Consolas"/>
              </a:rPr>
              <a:t> : </a:t>
            </a:r>
            <a:r>
              <a:rPr lang="en-US" sz="1100" dirty="0">
                <a:solidFill>
                  <a:srgbClr val="00979D"/>
                </a:solidFill>
                <a:latin typeface="Consolas"/>
              </a:rPr>
              <a:t>i32</a:t>
            </a:r>
            <a:br>
              <a:rPr lang="en-US" sz="1100" dirty="0">
                <a:solidFill>
                  <a:srgbClr val="434F54"/>
                </a:solidFill>
                <a:latin typeface="Consolas"/>
              </a:rPr>
            </a:br>
            <a:r>
              <a:rPr lang="en-US" sz="1100" dirty="0">
                <a:solidFill>
                  <a:srgbClr val="434F54"/>
                </a:solidFill>
                <a:latin typeface="Consolas"/>
              </a:rPr>
              <a:t>    } else {</a:t>
            </a:r>
            <a:br>
              <a:rPr lang="en-US" sz="1100" dirty="0">
                <a:solidFill>
                  <a:srgbClr val="434F54"/>
                </a:solidFill>
                <a:latin typeface="Consolas"/>
              </a:rPr>
            </a:br>
            <a:r>
              <a:rPr lang="en-US" sz="1100" dirty="0">
                <a:solidFill>
                  <a:srgbClr val="434F54"/>
                </a:solidFill>
                <a:latin typeface="Consolas"/>
              </a:rPr>
              <a:t>      </a:t>
            </a:r>
            <a:r>
              <a:rPr lang="en-US" sz="1100" dirty="0">
                <a:solidFill>
                  <a:srgbClr val="00979D"/>
                </a:solidFill>
                <a:latin typeface="Consolas"/>
              </a:rPr>
              <a:t>%6</a:t>
            </a:r>
            <a:r>
              <a:rPr lang="en-US" sz="1100" dirty="0">
                <a:solidFill>
                  <a:srgbClr val="434F54"/>
                </a:solidFill>
                <a:latin typeface="Consolas"/>
              </a:rPr>
              <a:t> = </a:t>
            </a:r>
            <a:r>
              <a:rPr lang="en-US" sz="1100" dirty="0">
                <a:solidFill>
                  <a:srgbClr val="00979D"/>
                </a:solidFill>
                <a:latin typeface="Consolas"/>
              </a:rPr>
              <a:t>load</a:t>
            </a:r>
            <a:r>
              <a:rPr lang="en-US" sz="1100" dirty="0">
                <a:solidFill>
                  <a:srgbClr val="434F54"/>
                </a:solidFill>
                <a:latin typeface="Consolas"/>
              </a:rPr>
              <a:t> </a:t>
            </a:r>
            <a:r>
              <a:rPr lang="en-US" sz="1100" dirty="0">
                <a:solidFill>
                  <a:srgbClr val="00979D"/>
                </a:solidFill>
                <a:latin typeface="Consolas"/>
              </a:rPr>
              <a:t>%arg1</a:t>
            </a:r>
            <a:r>
              <a:rPr lang="en-US" sz="1100" dirty="0">
                <a:solidFill>
                  <a:srgbClr val="434F54"/>
                </a:solidFill>
                <a:latin typeface="Consolas"/>
              </a:rPr>
              <a:t>[</a:t>
            </a:r>
            <a:r>
              <a:rPr lang="en-US" sz="1100" dirty="0">
                <a:solidFill>
                  <a:srgbClr val="00979D"/>
                </a:solidFill>
                <a:latin typeface="Consolas"/>
              </a:rPr>
              <a:t>%0</a:t>
            </a:r>
            <a:r>
              <a:rPr lang="en-US" sz="1100" dirty="0">
                <a:solidFill>
                  <a:srgbClr val="434F54"/>
                </a:solidFill>
                <a:latin typeface="Consolas"/>
              </a:rPr>
              <a:t>] : </a:t>
            </a:r>
            <a:r>
              <a:rPr lang="en-US" sz="1100" dirty="0" err="1">
                <a:solidFill>
                  <a:srgbClr val="434F54"/>
                </a:solidFill>
                <a:latin typeface="Consolas"/>
              </a:rPr>
              <a:t>memref</a:t>
            </a:r>
            <a:r>
              <a:rPr lang="en-US" sz="1100" dirty="0">
                <a:solidFill>
                  <a:srgbClr val="434F54"/>
                </a:solidFill>
                <a:latin typeface="Consolas"/>
              </a:rPr>
              <a:t>&lt;?</a:t>
            </a:r>
            <a:r>
              <a:rPr lang="en-US" sz="1100" dirty="0">
                <a:solidFill>
                  <a:srgbClr val="00979D"/>
                </a:solidFill>
                <a:latin typeface="Consolas"/>
              </a:rPr>
              <a:t>xi32</a:t>
            </a:r>
            <a:r>
              <a:rPr lang="en-US" sz="1100" dirty="0">
                <a:solidFill>
                  <a:srgbClr val="434F54"/>
                </a:solidFill>
                <a:latin typeface="Consolas"/>
              </a:rPr>
              <a:t>&gt;</a:t>
            </a:r>
            <a:br>
              <a:rPr lang="en-US" sz="1100" dirty="0">
                <a:solidFill>
                  <a:srgbClr val="434F54"/>
                </a:solidFill>
                <a:latin typeface="Consolas"/>
              </a:rPr>
            </a:br>
            <a:r>
              <a:rPr lang="en-US" sz="1100" dirty="0">
                <a:solidFill>
                  <a:srgbClr val="434F54"/>
                </a:solidFill>
                <a:latin typeface="Consolas"/>
              </a:rPr>
              <a:t>      </a:t>
            </a:r>
            <a:r>
              <a:rPr lang="en-US" sz="1100" dirty="0" err="1">
                <a:solidFill>
                  <a:srgbClr val="434F54"/>
                </a:solidFill>
                <a:latin typeface="Consolas"/>
              </a:rPr>
              <a:t>scf.yield</a:t>
            </a:r>
            <a:r>
              <a:rPr lang="en-US" sz="1100" dirty="0">
                <a:solidFill>
                  <a:srgbClr val="434F54"/>
                </a:solidFill>
                <a:latin typeface="Consolas"/>
              </a:rPr>
              <a:t> </a:t>
            </a:r>
            <a:r>
              <a:rPr lang="en-US" sz="1100" dirty="0">
                <a:solidFill>
                  <a:srgbClr val="00979D"/>
                </a:solidFill>
                <a:latin typeface="Consolas"/>
              </a:rPr>
              <a:t>%6</a:t>
            </a:r>
            <a:r>
              <a:rPr lang="en-US" sz="1100" dirty="0">
                <a:solidFill>
                  <a:srgbClr val="434F54"/>
                </a:solidFill>
                <a:latin typeface="Consolas"/>
              </a:rPr>
              <a:t> : </a:t>
            </a:r>
            <a:r>
              <a:rPr lang="en-US" sz="1100" dirty="0">
                <a:solidFill>
                  <a:srgbClr val="00979D"/>
                </a:solidFill>
                <a:latin typeface="Consolas"/>
              </a:rPr>
              <a:t>i32</a:t>
            </a:r>
            <a:br>
              <a:rPr lang="en-US" sz="1100" dirty="0">
                <a:solidFill>
                  <a:srgbClr val="434F54"/>
                </a:solidFill>
                <a:latin typeface="Consolas"/>
              </a:rPr>
            </a:br>
            <a:r>
              <a:rPr lang="en-US" sz="1100" dirty="0">
                <a:solidFill>
                  <a:srgbClr val="434F54"/>
                </a:solidFill>
                <a:latin typeface="Consolas"/>
              </a:rPr>
              <a:t>    }</a:t>
            </a:r>
            <a:br>
              <a:rPr lang="en-US" sz="1100" dirty="0">
                <a:solidFill>
                  <a:srgbClr val="434F54"/>
                </a:solidFill>
                <a:latin typeface="Consolas"/>
              </a:rPr>
            </a:br>
            <a:r>
              <a:rPr lang="en-US" sz="1100" dirty="0">
                <a:solidFill>
                  <a:srgbClr val="434F54"/>
                </a:solidFill>
                <a:latin typeface="Consolas"/>
              </a:rPr>
              <a:t>    </a:t>
            </a:r>
            <a:r>
              <a:rPr lang="en-US" sz="1100" dirty="0">
                <a:solidFill>
                  <a:srgbClr val="00979D"/>
                </a:solidFill>
                <a:latin typeface="Consolas"/>
              </a:rPr>
              <a:t>store</a:t>
            </a:r>
            <a:r>
              <a:rPr lang="en-US" sz="1100" dirty="0">
                <a:solidFill>
                  <a:srgbClr val="434F54"/>
                </a:solidFill>
                <a:latin typeface="Consolas"/>
              </a:rPr>
              <a:t> </a:t>
            </a:r>
            <a:r>
              <a:rPr lang="en-US" sz="1100" dirty="0">
                <a:solidFill>
                  <a:srgbClr val="00979D"/>
                </a:solidFill>
                <a:latin typeface="Consolas"/>
              </a:rPr>
              <a:t>%5</a:t>
            </a:r>
            <a:r>
              <a:rPr lang="en-US" sz="1100" dirty="0">
                <a:solidFill>
                  <a:srgbClr val="434F54"/>
                </a:solidFill>
                <a:latin typeface="Consolas"/>
              </a:rPr>
              <a:t>, </a:t>
            </a:r>
            <a:r>
              <a:rPr lang="en-US" sz="1100" dirty="0">
                <a:solidFill>
                  <a:srgbClr val="00979D"/>
                </a:solidFill>
                <a:latin typeface="Consolas"/>
              </a:rPr>
              <a:t>%arg0</a:t>
            </a:r>
            <a:r>
              <a:rPr lang="en-US" sz="1100" dirty="0">
                <a:solidFill>
                  <a:srgbClr val="434F54"/>
                </a:solidFill>
                <a:latin typeface="Consolas"/>
              </a:rPr>
              <a:t>[</a:t>
            </a:r>
            <a:r>
              <a:rPr lang="en-US" sz="1100" dirty="0">
                <a:solidFill>
                  <a:srgbClr val="00979D"/>
                </a:solidFill>
                <a:latin typeface="Consolas"/>
              </a:rPr>
              <a:t>%0</a:t>
            </a:r>
            <a:r>
              <a:rPr lang="en-US" sz="1100" dirty="0">
                <a:solidFill>
                  <a:srgbClr val="434F54"/>
                </a:solidFill>
                <a:latin typeface="Consolas"/>
              </a:rPr>
              <a:t>] : </a:t>
            </a:r>
            <a:r>
              <a:rPr lang="en-US" sz="1100" dirty="0" err="1">
                <a:solidFill>
                  <a:srgbClr val="434F54"/>
                </a:solidFill>
                <a:latin typeface="Consolas"/>
              </a:rPr>
              <a:t>memref</a:t>
            </a:r>
            <a:r>
              <a:rPr lang="en-US" sz="1100" dirty="0">
                <a:solidFill>
                  <a:srgbClr val="434F54"/>
                </a:solidFill>
                <a:latin typeface="Consolas"/>
              </a:rPr>
              <a:t>&lt;?</a:t>
            </a:r>
            <a:r>
              <a:rPr lang="en-US" sz="1100" dirty="0">
                <a:solidFill>
                  <a:srgbClr val="00979D"/>
                </a:solidFill>
                <a:latin typeface="Consolas"/>
              </a:rPr>
              <a:t>xi32</a:t>
            </a:r>
            <a:r>
              <a:rPr lang="en-US" sz="1100" dirty="0">
                <a:solidFill>
                  <a:srgbClr val="434F54"/>
                </a:solidFill>
                <a:latin typeface="Consolas"/>
              </a:rPr>
              <a:t>&gt;</a:t>
            </a:r>
            <a:endParaRPr lang="en-US" dirty="0"/>
          </a:p>
        </p:txBody>
      </p:sp>
    </p:spTree>
    <p:extLst>
      <p:ext uri="{BB962C8B-B14F-4D97-AF65-F5344CB8AC3E}">
        <p14:creationId xmlns:p14="http://schemas.microsoft.com/office/powerpoint/2010/main" val="198652237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descr="Text&#10;&#10;Description automatically generated">
            <a:extLst>
              <a:ext uri="{FF2B5EF4-FFF2-40B4-BE49-F238E27FC236}">
                <a16:creationId xmlns:a16="http://schemas.microsoft.com/office/drawing/2014/main" id="{29BE983B-02F6-4980-956C-7D09F5B0917F}"/>
              </a:ext>
            </a:extLst>
          </p:cNvPr>
          <p:cNvPicPr>
            <a:picLocks noChangeAspect="1"/>
          </p:cNvPicPr>
          <p:nvPr/>
        </p:nvPicPr>
        <p:blipFill>
          <a:blip r:embed="rId4"/>
          <a:stretch>
            <a:fillRect/>
          </a:stretch>
        </p:blipFill>
        <p:spPr>
          <a:xfrm>
            <a:off x="6224008" y="2343054"/>
            <a:ext cx="5621866" cy="2605303"/>
          </a:xfrm>
          <a:prstGeom prst="rect">
            <a:avLst/>
          </a:prstGeom>
        </p:spPr>
      </p:pic>
      <p:sp>
        <p:nvSpPr>
          <p:cNvPr id="2" name="Title 1">
            <a:extLst>
              <a:ext uri="{FF2B5EF4-FFF2-40B4-BE49-F238E27FC236}">
                <a16:creationId xmlns:a16="http://schemas.microsoft.com/office/drawing/2014/main" id="{FE8938DC-992A-483B-B506-536906D44B9C}"/>
              </a:ext>
            </a:extLst>
          </p:cNvPr>
          <p:cNvSpPr>
            <a:spLocks noGrp="1"/>
          </p:cNvSpPr>
          <p:nvPr>
            <p:ph type="title"/>
          </p:nvPr>
        </p:nvSpPr>
        <p:spPr/>
        <p:txBody>
          <a:bodyPr/>
          <a:lstStyle/>
          <a:p>
            <a:r>
              <a:rPr lang="en-US">
                <a:cs typeface="Calibri Light"/>
              </a:rPr>
              <a:t>The Affine dialect</a:t>
            </a:r>
            <a:endParaRPr lang="en-US"/>
          </a:p>
        </p:txBody>
      </p:sp>
      <p:sp>
        <p:nvSpPr>
          <p:cNvPr id="3" name="Content Placeholder 2">
            <a:extLst>
              <a:ext uri="{FF2B5EF4-FFF2-40B4-BE49-F238E27FC236}">
                <a16:creationId xmlns:a16="http://schemas.microsoft.com/office/drawing/2014/main" id="{489D7BF6-6334-438B-B459-8AFEA6326753}"/>
              </a:ext>
            </a:extLst>
          </p:cNvPr>
          <p:cNvSpPr>
            <a:spLocks noGrp="1"/>
          </p:cNvSpPr>
          <p:nvPr>
            <p:ph idx="1"/>
          </p:nvPr>
        </p:nvSpPr>
        <p:spPr>
          <a:xfrm>
            <a:off x="838200" y="1825625"/>
            <a:ext cx="5384601" cy="4351338"/>
          </a:xfrm>
        </p:spPr>
        <p:txBody>
          <a:bodyPr vert="horz" lIns="91440" tIns="45720" rIns="91440" bIns="45720" rtlCol="0" anchor="t">
            <a:normAutofit/>
          </a:bodyPr>
          <a:lstStyle/>
          <a:p>
            <a:r>
              <a:rPr lang="en-US" dirty="0">
                <a:cs typeface="Calibri"/>
              </a:rPr>
              <a:t>Represent </a:t>
            </a:r>
            <a:r>
              <a:rPr lang="en-US" dirty="0" err="1">
                <a:cs typeface="Calibri"/>
              </a:rPr>
              <a:t>SCoP</a:t>
            </a:r>
            <a:r>
              <a:rPr lang="en-US" dirty="0">
                <a:cs typeface="Calibri"/>
              </a:rPr>
              <a:t> with polyhedral-friendly </a:t>
            </a:r>
            <a:r>
              <a:rPr lang="en-US">
                <a:cs typeface="Calibri"/>
              </a:rPr>
              <a:t>loops</a:t>
            </a:r>
            <a:r>
              <a:rPr lang="en-US" dirty="0">
                <a:cs typeface="Calibri"/>
              </a:rPr>
              <a:t> and conditions</a:t>
            </a:r>
          </a:p>
          <a:p>
            <a:r>
              <a:rPr lang="en-US" dirty="0">
                <a:cs typeface="Calibri"/>
              </a:rPr>
              <a:t>Core Affine representation</a:t>
            </a:r>
          </a:p>
          <a:p>
            <a:pPr lvl="1"/>
            <a:r>
              <a:rPr lang="en-US" u="sng" dirty="0">
                <a:cs typeface="Calibri"/>
              </a:rPr>
              <a:t>Symbols</a:t>
            </a:r>
            <a:r>
              <a:rPr lang="en-US" dirty="0">
                <a:cs typeface="Calibri"/>
              </a:rPr>
              <a:t> - parameters </a:t>
            </a:r>
          </a:p>
          <a:p>
            <a:pPr lvl="1"/>
            <a:r>
              <a:rPr lang="en-US" u="sng" dirty="0">
                <a:cs typeface="Calibri"/>
              </a:rPr>
              <a:t>Dimensions</a:t>
            </a:r>
            <a:r>
              <a:rPr lang="en-US" dirty="0">
                <a:cs typeface="Calibri"/>
              </a:rPr>
              <a:t> - symbol extension that accepts induction variables</a:t>
            </a:r>
            <a:endParaRPr lang="en-US" u="sng" dirty="0">
              <a:cs typeface="Calibri"/>
            </a:endParaRPr>
          </a:p>
          <a:p>
            <a:pPr lvl="1"/>
            <a:r>
              <a:rPr lang="en-US" u="sng" dirty="0">
                <a:cs typeface="Calibri"/>
              </a:rPr>
              <a:t>Maps</a:t>
            </a:r>
            <a:r>
              <a:rPr lang="en-US" dirty="0">
                <a:cs typeface="Calibri"/>
              </a:rPr>
              <a:t> - multi-dimensional function of symbols and dimensions</a:t>
            </a:r>
          </a:p>
          <a:p>
            <a:pPr lvl="1"/>
            <a:r>
              <a:rPr lang="en-US" u="sng" dirty="0">
                <a:cs typeface="Calibri"/>
              </a:rPr>
              <a:t>Sets</a:t>
            </a:r>
            <a:r>
              <a:rPr lang="en-US" dirty="0">
                <a:cs typeface="Calibri"/>
              </a:rPr>
              <a:t> - integer tuples constrained by a conjunction</a:t>
            </a:r>
            <a:endParaRPr lang="en-US" u="sng" dirty="0">
              <a:cs typeface="Calibri"/>
            </a:endParaRPr>
          </a:p>
        </p:txBody>
      </p:sp>
      <p:sp>
        <p:nvSpPr>
          <p:cNvPr id="4" name="Slide Number Placeholder 3">
            <a:extLst>
              <a:ext uri="{FF2B5EF4-FFF2-40B4-BE49-F238E27FC236}">
                <a16:creationId xmlns:a16="http://schemas.microsoft.com/office/drawing/2014/main" id="{E6B8E04E-E57B-49CC-8116-86BE3FE23622}"/>
              </a:ext>
            </a:extLst>
          </p:cNvPr>
          <p:cNvSpPr>
            <a:spLocks noGrp="1"/>
          </p:cNvSpPr>
          <p:nvPr>
            <p:ph type="sldNum" sz="quarter" idx="12"/>
          </p:nvPr>
        </p:nvSpPr>
        <p:spPr/>
        <p:txBody>
          <a:bodyPr/>
          <a:lstStyle/>
          <a:p>
            <a:fld id="{330EA680-D336-4FF7-8B7A-9848BB0A1C32}" type="slidenum">
              <a:rPr lang="en-US" smtClean="0"/>
              <a:t>38</a:t>
            </a:fld>
            <a:endParaRPr lang="en-US"/>
          </a:p>
        </p:txBody>
      </p:sp>
    </p:spTree>
    <p:extLst>
      <p:ext uri="{BB962C8B-B14F-4D97-AF65-F5344CB8AC3E}">
        <p14:creationId xmlns:p14="http://schemas.microsoft.com/office/powerpoint/2010/main" val="621839963"/>
      </p:ext>
    </p:extLst>
  </p:cSld>
  <p:clrMapOvr>
    <a:masterClrMapping/>
  </p:clrMapOvr>
  <p:extLst>
    <p:ext uri="{6950BFC3-D8DA-4A85-94F7-54DA5524770B}">
      <p188:commentRel xmlns:p188="http://schemas.microsoft.com/office/powerpoint/2018/8/main" r:id="rId3"/>
    </p:ext>
  </p:extLs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1DCBCE-62EB-4DB8-84A1-4152D860770E}"/>
              </a:ext>
            </a:extLst>
          </p:cNvPr>
          <p:cNvSpPr>
            <a:spLocks noGrp="1"/>
          </p:cNvSpPr>
          <p:nvPr>
            <p:ph type="title"/>
          </p:nvPr>
        </p:nvSpPr>
        <p:spPr/>
        <p:txBody>
          <a:bodyPr/>
          <a:lstStyle/>
          <a:p>
            <a:r>
              <a:rPr lang="en-US" dirty="0" err="1">
                <a:cs typeface="Calibri Light"/>
              </a:rPr>
              <a:t>Polygeist</a:t>
            </a:r>
            <a:r>
              <a:rPr lang="en-US" dirty="0">
                <a:cs typeface="Calibri Light"/>
              </a:rPr>
              <a:t> </a:t>
            </a:r>
            <a:r>
              <a:rPr lang="en-US">
                <a:cs typeface="Calibri Light"/>
              </a:rPr>
              <a:t>Raising</a:t>
            </a:r>
            <a:endParaRPr lang="en-US" dirty="0"/>
          </a:p>
        </p:txBody>
      </p:sp>
      <p:sp>
        <p:nvSpPr>
          <p:cNvPr id="4" name="Slide Number Placeholder 3">
            <a:extLst>
              <a:ext uri="{FF2B5EF4-FFF2-40B4-BE49-F238E27FC236}">
                <a16:creationId xmlns:a16="http://schemas.microsoft.com/office/drawing/2014/main" id="{9315977E-5045-45F2-AEBF-71D34BBD21BE}"/>
              </a:ext>
            </a:extLst>
          </p:cNvPr>
          <p:cNvSpPr>
            <a:spLocks noGrp="1"/>
          </p:cNvSpPr>
          <p:nvPr>
            <p:ph type="sldNum" sz="quarter" idx="12"/>
          </p:nvPr>
        </p:nvSpPr>
        <p:spPr/>
        <p:txBody>
          <a:bodyPr/>
          <a:lstStyle/>
          <a:p>
            <a:fld id="{330EA680-D336-4FF7-8B7A-9848BB0A1C32}" type="slidenum">
              <a:rPr lang="en-US" smtClean="0"/>
              <a:t>39</a:t>
            </a:fld>
            <a:endParaRPr lang="en-US"/>
          </a:p>
        </p:txBody>
      </p:sp>
      <p:sp>
        <p:nvSpPr>
          <p:cNvPr id="6" name="TextBox 5">
            <a:extLst>
              <a:ext uri="{FF2B5EF4-FFF2-40B4-BE49-F238E27FC236}">
                <a16:creationId xmlns:a16="http://schemas.microsoft.com/office/drawing/2014/main" id="{4D988CFC-3D8D-4139-8BDC-CFA57442B63F}"/>
              </a:ext>
            </a:extLst>
          </p:cNvPr>
          <p:cNvSpPr txBox="1"/>
          <p:nvPr/>
        </p:nvSpPr>
        <p:spPr>
          <a:xfrm>
            <a:off x="837576" y="1490329"/>
            <a:ext cx="5177640" cy="5047536"/>
          </a:xfrm>
          <a:prstGeom prst="rect">
            <a:avLst/>
          </a:pr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err="1">
                <a:solidFill>
                  <a:srgbClr val="C1651C"/>
                </a:solidFill>
                <a:latin typeface="Consolas"/>
              </a:rPr>
              <a:t>func</a:t>
            </a:r>
            <a:r>
              <a:rPr lang="en-US" sz="1400" dirty="0">
                <a:latin typeface="Consolas"/>
              </a:rPr>
              <a:t> </a:t>
            </a:r>
            <a:r>
              <a:rPr lang="en-US" sz="1400" dirty="0">
                <a:solidFill>
                  <a:srgbClr val="2EAEBB"/>
                </a:solidFill>
                <a:latin typeface="Consolas"/>
              </a:rPr>
              <a:t>@set</a:t>
            </a:r>
            <a:r>
              <a:rPr lang="en-US" sz="1400" dirty="0">
                <a:latin typeface="Consolas"/>
              </a:rPr>
              <a:t>(</a:t>
            </a:r>
            <a:r>
              <a:rPr lang="en-US" sz="1400" dirty="0">
                <a:solidFill>
                  <a:srgbClr val="2EAEBB"/>
                </a:solidFill>
                <a:latin typeface="Consolas"/>
              </a:rPr>
              <a:t>%arg0</a:t>
            </a:r>
            <a:r>
              <a:rPr lang="en-US" sz="1400" dirty="0">
                <a:latin typeface="Consolas"/>
              </a:rPr>
              <a:t>: </a:t>
            </a:r>
            <a:r>
              <a:rPr lang="en-US" sz="1400" dirty="0" err="1">
                <a:solidFill>
                  <a:srgbClr val="2FB41D"/>
                </a:solidFill>
                <a:latin typeface="Consolas"/>
              </a:rPr>
              <a:t>memref</a:t>
            </a:r>
            <a:r>
              <a:rPr lang="en-US" sz="1400" dirty="0">
                <a:latin typeface="Consolas"/>
              </a:rPr>
              <a:t>&lt;?x</a:t>
            </a:r>
            <a:r>
              <a:rPr lang="en-US" sz="1400" dirty="0">
                <a:solidFill>
                  <a:srgbClr val="2FB41D"/>
                </a:solidFill>
                <a:latin typeface="Consolas"/>
              </a:rPr>
              <a:t>i32</a:t>
            </a:r>
            <a:r>
              <a:rPr lang="en-US" sz="1400" dirty="0">
                <a:latin typeface="Consolas"/>
              </a:rPr>
              <a:t>&gt;, </a:t>
            </a:r>
            <a:r>
              <a:rPr lang="en-US" sz="1400" dirty="0">
                <a:solidFill>
                  <a:srgbClr val="2EAEBB"/>
                </a:solidFill>
                <a:latin typeface="Consolas"/>
              </a:rPr>
              <a:t>%arg1</a:t>
            </a:r>
            <a:r>
              <a:rPr lang="en-US" sz="1400" dirty="0">
                <a:latin typeface="Consolas"/>
              </a:rPr>
              <a:t>: </a:t>
            </a:r>
            <a:r>
              <a:rPr lang="en-US" sz="1400" dirty="0">
                <a:solidFill>
                  <a:srgbClr val="2FB41D"/>
                </a:solidFill>
                <a:latin typeface="Consolas"/>
              </a:rPr>
              <a:t>i32</a:t>
            </a:r>
            <a:r>
              <a:rPr lang="en-US" sz="1400" dirty="0">
                <a:latin typeface="Consolas"/>
              </a:rPr>
              <a:t>) {</a:t>
            </a:r>
            <a:endParaRPr lang="en-US" sz="1400" dirty="0">
              <a:solidFill>
                <a:srgbClr val="400BD9"/>
              </a:solidFill>
              <a:latin typeface="Consolas"/>
            </a:endParaRPr>
          </a:p>
          <a:p>
            <a:r>
              <a:rPr lang="en-US" sz="1400" dirty="0">
                <a:latin typeface="Consolas"/>
              </a:rPr>
              <a:t>    </a:t>
            </a:r>
            <a:r>
              <a:rPr lang="en-US" sz="1400" dirty="0">
                <a:solidFill>
                  <a:srgbClr val="2EAEBB"/>
                </a:solidFill>
                <a:latin typeface="Consolas"/>
              </a:rPr>
              <a:t>%c0</a:t>
            </a:r>
            <a:r>
              <a:rPr lang="en-US" sz="1400" dirty="0">
                <a:latin typeface="Consolas"/>
              </a:rPr>
              <a:t> = </a:t>
            </a:r>
            <a:r>
              <a:rPr lang="en-US" sz="1400" dirty="0">
                <a:solidFill>
                  <a:srgbClr val="C1651C"/>
                </a:solidFill>
                <a:latin typeface="Consolas"/>
              </a:rPr>
              <a:t>constant</a:t>
            </a:r>
            <a:r>
              <a:rPr lang="en-US" sz="1400" dirty="0">
                <a:latin typeface="Consolas"/>
              </a:rPr>
              <a:t> </a:t>
            </a:r>
            <a:r>
              <a:rPr lang="en-US" sz="1400" dirty="0">
                <a:solidFill>
                  <a:srgbClr val="B42419"/>
                </a:solidFill>
                <a:latin typeface="Consolas"/>
              </a:rPr>
              <a:t>0</a:t>
            </a:r>
            <a:r>
              <a:rPr lang="en-US" sz="1400" dirty="0">
                <a:latin typeface="Consolas"/>
              </a:rPr>
              <a:t> : </a:t>
            </a:r>
            <a:r>
              <a:rPr lang="en-US" sz="1400" dirty="0">
                <a:solidFill>
                  <a:srgbClr val="2FB41D"/>
                </a:solidFill>
                <a:latin typeface="Consolas"/>
              </a:rPr>
              <a:t>index</a:t>
            </a:r>
            <a:endParaRPr lang="en-US" sz="1400" dirty="0">
              <a:solidFill>
                <a:srgbClr val="400BD9"/>
              </a:solidFill>
              <a:latin typeface="Consolas"/>
            </a:endParaRPr>
          </a:p>
          <a:p>
            <a:r>
              <a:rPr lang="en-US" sz="1400" dirty="0">
                <a:latin typeface="Consolas"/>
              </a:rPr>
              <a:t>    </a:t>
            </a:r>
            <a:r>
              <a:rPr lang="en-US" sz="1400" dirty="0">
                <a:solidFill>
                  <a:srgbClr val="2EAEBB"/>
                </a:solidFill>
                <a:latin typeface="Consolas"/>
              </a:rPr>
              <a:t>%0</a:t>
            </a:r>
            <a:r>
              <a:rPr lang="en-US" sz="1400" dirty="0">
                <a:latin typeface="Consolas"/>
              </a:rPr>
              <a:t> = </a:t>
            </a:r>
            <a:r>
              <a:rPr lang="en-US" sz="1400" dirty="0" err="1">
                <a:latin typeface="Consolas"/>
              </a:rPr>
              <a:t>alloca</a:t>
            </a:r>
            <a:r>
              <a:rPr lang="en-US" sz="1400" dirty="0">
                <a:latin typeface="Consolas"/>
              </a:rPr>
              <a:t>() : </a:t>
            </a:r>
            <a:r>
              <a:rPr lang="en-US" sz="1400" dirty="0" err="1">
                <a:solidFill>
                  <a:srgbClr val="2FB41D"/>
                </a:solidFill>
                <a:latin typeface="Consolas"/>
              </a:rPr>
              <a:t>memref</a:t>
            </a:r>
            <a:r>
              <a:rPr lang="en-US" sz="1400" dirty="0">
                <a:latin typeface="Consolas"/>
              </a:rPr>
              <a:t>&lt;</a:t>
            </a:r>
            <a:r>
              <a:rPr lang="en-US" sz="1400" dirty="0">
                <a:solidFill>
                  <a:srgbClr val="B42419"/>
                </a:solidFill>
                <a:latin typeface="Consolas"/>
              </a:rPr>
              <a:t>1</a:t>
            </a:r>
            <a:r>
              <a:rPr lang="en-US" sz="1400" dirty="0">
                <a:latin typeface="Consolas"/>
              </a:rPr>
              <a:t>xmemref&lt;?x</a:t>
            </a:r>
            <a:r>
              <a:rPr lang="en-US" sz="1400" dirty="0">
                <a:solidFill>
                  <a:srgbClr val="2FB41D"/>
                </a:solidFill>
                <a:latin typeface="Consolas"/>
              </a:rPr>
              <a:t>i32</a:t>
            </a:r>
            <a:r>
              <a:rPr lang="en-US" sz="1400" dirty="0">
                <a:latin typeface="Consolas"/>
              </a:rPr>
              <a:t>&gt;&gt;</a:t>
            </a:r>
            <a:endParaRPr lang="en-US" sz="1400" dirty="0">
              <a:solidFill>
                <a:srgbClr val="400BD9"/>
              </a:solidFill>
              <a:latin typeface="Consolas"/>
            </a:endParaRPr>
          </a:p>
          <a:p>
            <a:r>
              <a:rPr lang="en-US" sz="1400" dirty="0">
                <a:latin typeface="Consolas"/>
              </a:rPr>
              <a:t>    </a:t>
            </a:r>
            <a:r>
              <a:rPr lang="en-US" sz="1400" dirty="0">
                <a:solidFill>
                  <a:srgbClr val="C1651C"/>
                </a:solidFill>
                <a:latin typeface="Consolas"/>
              </a:rPr>
              <a:t>store</a:t>
            </a:r>
            <a:r>
              <a:rPr lang="en-US" sz="1400" dirty="0">
                <a:latin typeface="Consolas"/>
              </a:rPr>
              <a:t> </a:t>
            </a:r>
            <a:r>
              <a:rPr lang="en-US" sz="1400" dirty="0">
                <a:solidFill>
                  <a:srgbClr val="2EAEBB"/>
                </a:solidFill>
                <a:latin typeface="Consolas"/>
              </a:rPr>
              <a:t>%arg0</a:t>
            </a:r>
            <a:r>
              <a:rPr lang="en-US" sz="1400" dirty="0">
                <a:latin typeface="Consolas"/>
              </a:rPr>
              <a:t>, </a:t>
            </a:r>
            <a:r>
              <a:rPr lang="en-US" sz="1400" dirty="0">
                <a:solidFill>
                  <a:srgbClr val="2EAEBB"/>
                </a:solidFill>
                <a:latin typeface="Consolas"/>
              </a:rPr>
              <a:t>%0</a:t>
            </a:r>
            <a:r>
              <a:rPr lang="en-US" sz="1400" dirty="0">
                <a:latin typeface="Consolas"/>
              </a:rPr>
              <a:t>[</a:t>
            </a:r>
            <a:r>
              <a:rPr lang="en-US" sz="1400" dirty="0">
                <a:solidFill>
                  <a:srgbClr val="2EAEBB"/>
                </a:solidFill>
                <a:latin typeface="Consolas"/>
              </a:rPr>
              <a:t>%c0</a:t>
            </a:r>
            <a:r>
              <a:rPr lang="en-US" sz="1400" dirty="0">
                <a:latin typeface="Consolas"/>
              </a:rPr>
              <a:t>] : </a:t>
            </a:r>
            <a:r>
              <a:rPr lang="en-US" sz="1400" dirty="0" err="1">
                <a:solidFill>
                  <a:srgbClr val="2FB41D"/>
                </a:solidFill>
                <a:latin typeface="Consolas"/>
              </a:rPr>
              <a:t>memref</a:t>
            </a:r>
            <a:r>
              <a:rPr lang="en-US" sz="1400" dirty="0">
                <a:latin typeface="Consolas"/>
              </a:rPr>
              <a:t>&lt;</a:t>
            </a:r>
            <a:r>
              <a:rPr lang="en-US" sz="1400" dirty="0">
                <a:solidFill>
                  <a:srgbClr val="B42419"/>
                </a:solidFill>
                <a:latin typeface="Consolas"/>
              </a:rPr>
              <a:t>1</a:t>
            </a:r>
            <a:r>
              <a:rPr lang="en-US" sz="1400" dirty="0">
                <a:latin typeface="Consolas"/>
              </a:rPr>
              <a:t>xmemref&lt;?x</a:t>
            </a:r>
            <a:r>
              <a:rPr lang="en-US" sz="1400" dirty="0">
                <a:solidFill>
                  <a:srgbClr val="2FB41D"/>
                </a:solidFill>
                <a:latin typeface="Consolas"/>
              </a:rPr>
              <a:t>i32</a:t>
            </a:r>
            <a:r>
              <a:rPr lang="en-US" sz="1400" dirty="0">
                <a:latin typeface="Consolas"/>
              </a:rPr>
              <a:t>&gt;&gt;</a:t>
            </a:r>
            <a:endParaRPr lang="en-US" sz="1400" dirty="0">
              <a:solidFill>
                <a:srgbClr val="400BD9"/>
              </a:solidFill>
              <a:latin typeface="Consolas"/>
            </a:endParaRPr>
          </a:p>
          <a:p>
            <a:r>
              <a:rPr lang="en-US" sz="1400" dirty="0">
                <a:latin typeface="Consolas"/>
              </a:rPr>
              <a:t>    </a:t>
            </a:r>
            <a:r>
              <a:rPr lang="en-US" sz="1400" dirty="0">
                <a:solidFill>
                  <a:srgbClr val="2EAEBB"/>
                </a:solidFill>
                <a:latin typeface="Consolas"/>
              </a:rPr>
              <a:t>%1</a:t>
            </a:r>
            <a:r>
              <a:rPr lang="en-US" sz="1400" dirty="0">
                <a:latin typeface="Consolas"/>
              </a:rPr>
              <a:t> = </a:t>
            </a:r>
            <a:r>
              <a:rPr lang="en-US" sz="1400" dirty="0" err="1">
                <a:latin typeface="Consolas"/>
              </a:rPr>
              <a:t>alloca</a:t>
            </a:r>
            <a:r>
              <a:rPr lang="en-US" sz="1400" dirty="0">
                <a:latin typeface="Consolas"/>
              </a:rPr>
              <a:t>() : </a:t>
            </a:r>
            <a:r>
              <a:rPr lang="en-US" sz="1400" dirty="0" err="1">
                <a:solidFill>
                  <a:srgbClr val="2FB41D"/>
                </a:solidFill>
                <a:latin typeface="Consolas"/>
              </a:rPr>
              <a:t>memref</a:t>
            </a:r>
            <a:r>
              <a:rPr lang="en-US" sz="1400" dirty="0">
                <a:latin typeface="Consolas"/>
              </a:rPr>
              <a:t>&lt;</a:t>
            </a:r>
            <a:r>
              <a:rPr lang="en-US" sz="1400" dirty="0">
                <a:solidFill>
                  <a:srgbClr val="B42419"/>
                </a:solidFill>
                <a:latin typeface="Consolas"/>
              </a:rPr>
              <a:t>1</a:t>
            </a:r>
            <a:r>
              <a:rPr lang="en-US" sz="1400" dirty="0">
                <a:latin typeface="Consolas"/>
              </a:rPr>
              <a:t>x</a:t>
            </a:r>
            <a:r>
              <a:rPr lang="en-US" sz="1400" dirty="0">
                <a:solidFill>
                  <a:srgbClr val="2FB41D"/>
                </a:solidFill>
                <a:latin typeface="Consolas"/>
              </a:rPr>
              <a:t>i32</a:t>
            </a:r>
            <a:r>
              <a:rPr lang="en-US" sz="1400" dirty="0">
                <a:latin typeface="Consolas"/>
              </a:rPr>
              <a:t>&gt;</a:t>
            </a:r>
            <a:endParaRPr lang="en-US" sz="1400" dirty="0">
              <a:solidFill>
                <a:srgbClr val="400BD9"/>
              </a:solidFill>
              <a:latin typeface="Consolas"/>
            </a:endParaRPr>
          </a:p>
          <a:p>
            <a:r>
              <a:rPr lang="en-US" sz="1400" dirty="0">
                <a:latin typeface="Consolas"/>
              </a:rPr>
              <a:t>    </a:t>
            </a:r>
            <a:r>
              <a:rPr lang="en-US" sz="1400" dirty="0">
                <a:solidFill>
                  <a:srgbClr val="C1651C"/>
                </a:solidFill>
                <a:latin typeface="Consolas"/>
              </a:rPr>
              <a:t>store</a:t>
            </a:r>
            <a:r>
              <a:rPr lang="en-US" sz="1400" dirty="0">
                <a:latin typeface="Consolas"/>
              </a:rPr>
              <a:t> </a:t>
            </a:r>
            <a:r>
              <a:rPr lang="en-US" sz="1400" dirty="0">
                <a:solidFill>
                  <a:srgbClr val="2EAEBB"/>
                </a:solidFill>
                <a:latin typeface="Consolas"/>
              </a:rPr>
              <a:t>%arg1</a:t>
            </a:r>
            <a:r>
              <a:rPr lang="en-US" sz="1400" dirty="0">
                <a:latin typeface="Consolas"/>
              </a:rPr>
              <a:t>, </a:t>
            </a:r>
            <a:r>
              <a:rPr lang="en-US" sz="1400" dirty="0">
                <a:solidFill>
                  <a:srgbClr val="2EAEBB"/>
                </a:solidFill>
                <a:latin typeface="Consolas"/>
              </a:rPr>
              <a:t>%1</a:t>
            </a:r>
            <a:r>
              <a:rPr lang="en-US" sz="1400" dirty="0">
                <a:latin typeface="Consolas"/>
              </a:rPr>
              <a:t>[</a:t>
            </a:r>
            <a:r>
              <a:rPr lang="en-US" sz="1400" dirty="0">
                <a:solidFill>
                  <a:srgbClr val="2EAEBB"/>
                </a:solidFill>
                <a:latin typeface="Consolas"/>
              </a:rPr>
              <a:t>%c0</a:t>
            </a:r>
            <a:r>
              <a:rPr lang="en-US" sz="1400" dirty="0">
                <a:latin typeface="Consolas"/>
              </a:rPr>
              <a:t>] : </a:t>
            </a:r>
            <a:r>
              <a:rPr lang="en-US" sz="1400" dirty="0" err="1">
                <a:solidFill>
                  <a:srgbClr val="2FB41D"/>
                </a:solidFill>
                <a:latin typeface="Consolas"/>
              </a:rPr>
              <a:t>memref</a:t>
            </a:r>
            <a:r>
              <a:rPr lang="en-US" sz="1400" dirty="0">
                <a:latin typeface="Consolas"/>
              </a:rPr>
              <a:t>&lt;</a:t>
            </a:r>
            <a:r>
              <a:rPr lang="en-US" sz="1400" dirty="0">
                <a:solidFill>
                  <a:srgbClr val="B42419"/>
                </a:solidFill>
                <a:latin typeface="Consolas"/>
              </a:rPr>
              <a:t>1</a:t>
            </a:r>
            <a:r>
              <a:rPr lang="en-US" sz="1400" dirty="0">
                <a:latin typeface="Consolas"/>
              </a:rPr>
              <a:t>x</a:t>
            </a:r>
            <a:r>
              <a:rPr lang="en-US" sz="1400" dirty="0">
                <a:solidFill>
                  <a:srgbClr val="2FB41D"/>
                </a:solidFill>
                <a:latin typeface="Consolas"/>
              </a:rPr>
              <a:t>i32</a:t>
            </a:r>
            <a:r>
              <a:rPr lang="en-US" sz="1400" dirty="0">
                <a:latin typeface="Consolas"/>
              </a:rPr>
              <a:t>&gt;</a:t>
            </a:r>
            <a:endParaRPr lang="en-US" sz="1400" dirty="0">
              <a:solidFill>
                <a:srgbClr val="400BD9"/>
              </a:solidFill>
              <a:latin typeface="Consolas"/>
            </a:endParaRPr>
          </a:p>
          <a:p>
            <a:r>
              <a:rPr lang="en-US" sz="1400" dirty="0">
                <a:latin typeface="Consolas"/>
              </a:rPr>
              <a:t>    </a:t>
            </a:r>
            <a:r>
              <a:rPr lang="en-US" sz="1400" dirty="0">
                <a:solidFill>
                  <a:srgbClr val="2EAEBB"/>
                </a:solidFill>
                <a:latin typeface="Consolas"/>
              </a:rPr>
              <a:t>%c0_i32</a:t>
            </a:r>
            <a:r>
              <a:rPr lang="en-US" sz="1400" dirty="0">
                <a:latin typeface="Consolas"/>
              </a:rPr>
              <a:t> = </a:t>
            </a:r>
            <a:r>
              <a:rPr lang="en-US" sz="1400" dirty="0">
                <a:solidFill>
                  <a:srgbClr val="C1651C"/>
                </a:solidFill>
                <a:latin typeface="Consolas"/>
              </a:rPr>
              <a:t>constant</a:t>
            </a:r>
            <a:r>
              <a:rPr lang="en-US" sz="1400" dirty="0">
                <a:latin typeface="Consolas"/>
              </a:rPr>
              <a:t> </a:t>
            </a:r>
            <a:r>
              <a:rPr lang="en-US" sz="1400" dirty="0">
                <a:solidFill>
                  <a:srgbClr val="B42419"/>
                </a:solidFill>
                <a:latin typeface="Consolas"/>
              </a:rPr>
              <a:t>0</a:t>
            </a:r>
            <a:r>
              <a:rPr lang="en-US" sz="1400" dirty="0">
                <a:latin typeface="Consolas"/>
              </a:rPr>
              <a:t> : </a:t>
            </a:r>
            <a:r>
              <a:rPr lang="en-US" sz="1400" dirty="0">
                <a:solidFill>
                  <a:srgbClr val="2FB41D"/>
                </a:solidFill>
                <a:latin typeface="Consolas"/>
              </a:rPr>
              <a:t>i32</a:t>
            </a:r>
            <a:endParaRPr lang="en-US" sz="1400" dirty="0">
              <a:solidFill>
                <a:srgbClr val="400BD9"/>
              </a:solidFill>
              <a:latin typeface="Consolas"/>
            </a:endParaRPr>
          </a:p>
          <a:p>
            <a:r>
              <a:rPr lang="en-US" sz="1400" dirty="0">
                <a:latin typeface="Consolas"/>
              </a:rPr>
              <a:t>    </a:t>
            </a:r>
            <a:r>
              <a:rPr lang="en-US" sz="1400" dirty="0">
                <a:solidFill>
                  <a:srgbClr val="2EAEBB"/>
                </a:solidFill>
                <a:latin typeface="Consolas"/>
              </a:rPr>
              <a:t>%c10_i32</a:t>
            </a:r>
            <a:r>
              <a:rPr lang="en-US" sz="1400" dirty="0">
                <a:latin typeface="Consolas"/>
              </a:rPr>
              <a:t> = </a:t>
            </a:r>
            <a:r>
              <a:rPr lang="en-US" sz="1400" dirty="0">
                <a:solidFill>
                  <a:srgbClr val="C1651C"/>
                </a:solidFill>
                <a:latin typeface="Consolas"/>
              </a:rPr>
              <a:t>constant</a:t>
            </a:r>
            <a:r>
              <a:rPr lang="en-US" sz="1400" dirty="0">
                <a:latin typeface="Consolas"/>
              </a:rPr>
              <a:t> </a:t>
            </a:r>
            <a:r>
              <a:rPr lang="en-US" sz="1400" dirty="0">
                <a:solidFill>
                  <a:srgbClr val="B42419"/>
                </a:solidFill>
                <a:latin typeface="Consolas"/>
              </a:rPr>
              <a:t>10</a:t>
            </a:r>
            <a:r>
              <a:rPr lang="en-US" sz="1400" dirty="0">
                <a:latin typeface="Consolas"/>
              </a:rPr>
              <a:t> : </a:t>
            </a:r>
            <a:r>
              <a:rPr lang="en-US" sz="1400" dirty="0">
                <a:solidFill>
                  <a:srgbClr val="2FB41D"/>
                </a:solidFill>
                <a:latin typeface="Consolas"/>
              </a:rPr>
              <a:t>i32</a:t>
            </a:r>
            <a:endParaRPr lang="en-US" sz="1400" dirty="0">
              <a:solidFill>
                <a:srgbClr val="400BD9"/>
              </a:solidFill>
              <a:latin typeface="Consolas"/>
            </a:endParaRPr>
          </a:p>
          <a:p>
            <a:r>
              <a:rPr lang="en-US" sz="1400" dirty="0">
                <a:latin typeface="Consolas"/>
              </a:rPr>
              <a:t>    </a:t>
            </a:r>
            <a:r>
              <a:rPr lang="en-US" sz="1400" dirty="0">
                <a:solidFill>
                  <a:srgbClr val="2EAEBB"/>
                </a:solidFill>
                <a:latin typeface="Consolas"/>
              </a:rPr>
              <a:t>%2</a:t>
            </a:r>
            <a:r>
              <a:rPr lang="en-US" sz="1400" dirty="0">
                <a:latin typeface="Consolas"/>
              </a:rPr>
              <a:t> = </a:t>
            </a:r>
            <a:r>
              <a:rPr lang="en-US" sz="1400" dirty="0" err="1">
                <a:latin typeface="Consolas"/>
              </a:rPr>
              <a:t>index_cast</a:t>
            </a:r>
            <a:r>
              <a:rPr lang="en-US" sz="1400" dirty="0">
                <a:latin typeface="Consolas"/>
              </a:rPr>
              <a:t> </a:t>
            </a:r>
            <a:r>
              <a:rPr lang="en-US" sz="1400" dirty="0">
                <a:solidFill>
                  <a:srgbClr val="2EAEBB"/>
                </a:solidFill>
                <a:latin typeface="Consolas"/>
              </a:rPr>
              <a:t>%c10_i32</a:t>
            </a:r>
            <a:r>
              <a:rPr lang="en-US" sz="1400" dirty="0">
                <a:latin typeface="Consolas"/>
              </a:rPr>
              <a:t> : </a:t>
            </a:r>
            <a:r>
              <a:rPr lang="en-US" sz="1400" dirty="0">
                <a:solidFill>
                  <a:srgbClr val="2FB41D"/>
                </a:solidFill>
                <a:latin typeface="Consolas"/>
              </a:rPr>
              <a:t>i32</a:t>
            </a:r>
            <a:r>
              <a:rPr lang="en-US" sz="1400" dirty="0">
                <a:latin typeface="Consolas"/>
              </a:rPr>
              <a:t> </a:t>
            </a:r>
            <a:r>
              <a:rPr lang="en-US" sz="1400" dirty="0">
                <a:solidFill>
                  <a:srgbClr val="C1651C"/>
                </a:solidFill>
                <a:latin typeface="Consolas"/>
              </a:rPr>
              <a:t>to</a:t>
            </a:r>
            <a:r>
              <a:rPr lang="en-US" sz="1400" dirty="0">
                <a:latin typeface="Consolas"/>
              </a:rPr>
              <a:t> </a:t>
            </a:r>
            <a:r>
              <a:rPr lang="en-US" sz="1400" dirty="0">
                <a:solidFill>
                  <a:srgbClr val="2FB41D"/>
                </a:solidFill>
                <a:latin typeface="Consolas"/>
              </a:rPr>
              <a:t>index</a:t>
            </a:r>
            <a:endParaRPr lang="en-US" sz="1400" dirty="0">
              <a:solidFill>
                <a:srgbClr val="400BD9"/>
              </a:solidFill>
              <a:latin typeface="Consolas"/>
            </a:endParaRPr>
          </a:p>
          <a:p>
            <a:r>
              <a:rPr lang="en-US" sz="1400" dirty="0">
                <a:latin typeface="Consolas"/>
              </a:rPr>
              <a:t>    </a:t>
            </a:r>
            <a:r>
              <a:rPr lang="en-US" sz="1400" dirty="0" err="1">
                <a:solidFill>
                  <a:srgbClr val="C1651C"/>
                </a:solidFill>
                <a:latin typeface="Consolas"/>
              </a:rPr>
              <a:t>scf.for</a:t>
            </a:r>
            <a:r>
              <a:rPr lang="en-US" sz="1400" dirty="0">
                <a:latin typeface="Consolas"/>
              </a:rPr>
              <a:t> </a:t>
            </a:r>
            <a:r>
              <a:rPr lang="en-US" sz="1400" dirty="0">
                <a:solidFill>
                  <a:srgbClr val="2EAEBB"/>
                </a:solidFill>
                <a:latin typeface="Consolas"/>
              </a:rPr>
              <a:t>%arg2</a:t>
            </a:r>
            <a:r>
              <a:rPr lang="en-US" sz="1400" dirty="0">
                <a:latin typeface="Consolas"/>
              </a:rPr>
              <a:t> = </a:t>
            </a:r>
            <a:r>
              <a:rPr lang="en-US" sz="1400" dirty="0">
                <a:solidFill>
                  <a:srgbClr val="2EAEBB"/>
                </a:solidFill>
                <a:latin typeface="Consolas"/>
              </a:rPr>
              <a:t>%c0_i32</a:t>
            </a:r>
            <a:r>
              <a:rPr lang="en-US" sz="1400" dirty="0">
                <a:latin typeface="Consolas"/>
              </a:rPr>
              <a:t> </a:t>
            </a:r>
            <a:r>
              <a:rPr lang="en-US" sz="1400" dirty="0">
                <a:solidFill>
                  <a:srgbClr val="C1651C"/>
                </a:solidFill>
                <a:latin typeface="Consolas"/>
              </a:rPr>
              <a:t>to</a:t>
            </a:r>
            <a:r>
              <a:rPr lang="en-US" sz="1400" dirty="0">
                <a:latin typeface="Consolas"/>
              </a:rPr>
              <a:t> </a:t>
            </a:r>
            <a:r>
              <a:rPr lang="en-US" sz="1400" dirty="0">
                <a:solidFill>
                  <a:srgbClr val="2EAEBB"/>
                </a:solidFill>
                <a:latin typeface="Consolas"/>
              </a:rPr>
              <a:t>%2</a:t>
            </a:r>
            <a:r>
              <a:rPr lang="en-US" sz="1400" dirty="0">
                <a:latin typeface="Consolas"/>
              </a:rPr>
              <a:t> {</a:t>
            </a:r>
            <a:endParaRPr lang="en-US" sz="1400" dirty="0">
              <a:solidFill>
                <a:srgbClr val="400BD9"/>
              </a:solidFill>
              <a:latin typeface="Consolas"/>
            </a:endParaRPr>
          </a:p>
          <a:p>
            <a:r>
              <a:rPr lang="en-US" sz="1400" dirty="0">
                <a:latin typeface="Consolas"/>
              </a:rPr>
              <a:t>      </a:t>
            </a:r>
            <a:r>
              <a:rPr lang="en-US" sz="1400" dirty="0">
                <a:solidFill>
                  <a:srgbClr val="2EAEBB"/>
                </a:solidFill>
                <a:latin typeface="Consolas"/>
              </a:rPr>
              <a:t>%3</a:t>
            </a:r>
            <a:r>
              <a:rPr lang="en-US" sz="1400" dirty="0">
                <a:latin typeface="Consolas"/>
              </a:rPr>
              <a:t> = </a:t>
            </a:r>
            <a:r>
              <a:rPr lang="en-US" sz="1400" dirty="0" err="1">
                <a:latin typeface="Consolas"/>
              </a:rPr>
              <a:t>index_cast</a:t>
            </a:r>
            <a:r>
              <a:rPr lang="en-US" sz="1400" dirty="0">
                <a:latin typeface="Consolas"/>
              </a:rPr>
              <a:t> </a:t>
            </a:r>
            <a:r>
              <a:rPr lang="en-US" sz="1400" dirty="0">
                <a:solidFill>
                  <a:srgbClr val="2EAEBB"/>
                </a:solidFill>
                <a:latin typeface="Consolas"/>
              </a:rPr>
              <a:t>%arg2</a:t>
            </a:r>
            <a:r>
              <a:rPr lang="en-US" sz="1400" dirty="0">
                <a:latin typeface="Consolas"/>
              </a:rPr>
              <a:t> : </a:t>
            </a:r>
            <a:r>
              <a:rPr lang="en-US" sz="1400" dirty="0">
                <a:solidFill>
                  <a:srgbClr val="2FB41D"/>
                </a:solidFill>
                <a:latin typeface="Consolas"/>
              </a:rPr>
              <a:t>index</a:t>
            </a:r>
            <a:r>
              <a:rPr lang="en-US" sz="1400" dirty="0">
                <a:latin typeface="Consolas"/>
              </a:rPr>
              <a:t> </a:t>
            </a:r>
            <a:r>
              <a:rPr lang="en-US" sz="1400" dirty="0">
                <a:solidFill>
                  <a:srgbClr val="C1651C"/>
                </a:solidFill>
                <a:latin typeface="Consolas"/>
              </a:rPr>
              <a:t>to</a:t>
            </a:r>
            <a:r>
              <a:rPr lang="en-US" sz="1400" dirty="0">
                <a:latin typeface="Consolas"/>
              </a:rPr>
              <a:t> </a:t>
            </a:r>
            <a:r>
              <a:rPr lang="en-US" sz="1400" dirty="0">
                <a:solidFill>
                  <a:srgbClr val="2FB41D"/>
                </a:solidFill>
                <a:latin typeface="Consolas"/>
              </a:rPr>
              <a:t>i32</a:t>
            </a:r>
            <a:endParaRPr lang="en-US" sz="1400" dirty="0">
              <a:solidFill>
                <a:srgbClr val="400BD9"/>
              </a:solidFill>
              <a:latin typeface="Consolas"/>
            </a:endParaRPr>
          </a:p>
          <a:p>
            <a:r>
              <a:rPr lang="en-US" sz="1400" dirty="0">
                <a:latin typeface="Consolas"/>
              </a:rPr>
              <a:t>      </a:t>
            </a:r>
            <a:r>
              <a:rPr lang="en-US" sz="1400" dirty="0">
                <a:solidFill>
                  <a:srgbClr val="2EAEBB"/>
                </a:solidFill>
                <a:latin typeface="Consolas"/>
              </a:rPr>
              <a:t>%4</a:t>
            </a:r>
            <a:r>
              <a:rPr lang="en-US" sz="1400" dirty="0">
                <a:latin typeface="Consolas"/>
              </a:rPr>
              <a:t> = </a:t>
            </a:r>
            <a:r>
              <a:rPr lang="en-US" sz="1400" dirty="0" err="1">
                <a:latin typeface="Consolas"/>
              </a:rPr>
              <a:t>alloca</a:t>
            </a:r>
            <a:r>
              <a:rPr lang="en-US" sz="1400" dirty="0">
                <a:latin typeface="Consolas"/>
              </a:rPr>
              <a:t>() : </a:t>
            </a:r>
            <a:r>
              <a:rPr lang="en-US" sz="1400" dirty="0" err="1">
                <a:solidFill>
                  <a:srgbClr val="2FB41D"/>
                </a:solidFill>
                <a:latin typeface="Consolas"/>
              </a:rPr>
              <a:t>memref</a:t>
            </a:r>
            <a:r>
              <a:rPr lang="en-US" sz="1400" dirty="0">
                <a:latin typeface="Consolas"/>
              </a:rPr>
              <a:t>&lt;</a:t>
            </a:r>
            <a:r>
              <a:rPr lang="en-US" sz="1400" dirty="0">
                <a:solidFill>
                  <a:srgbClr val="B42419"/>
                </a:solidFill>
                <a:latin typeface="Consolas"/>
              </a:rPr>
              <a:t>1</a:t>
            </a:r>
            <a:r>
              <a:rPr lang="en-US" sz="1400" dirty="0">
                <a:latin typeface="Consolas"/>
              </a:rPr>
              <a:t>x</a:t>
            </a:r>
            <a:r>
              <a:rPr lang="en-US" sz="1400" dirty="0">
                <a:solidFill>
                  <a:srgbClr val="2FB41D"/>
                </a:solidFill>
                <a:latin typeface="Consolas"/>
              </a:rPr>
              <a:t>i32</a:t>
            </a:r>
            <a:r>
              <a:rPr lang="en-US" sz="1400" dirty="0">
                <a:latin typeface="Consolas"/>
              </a:rPr>
              <a:t>&gt;</a:t>
            </a:r>
            <a:endParaRPr lang="en-US" sz="1400" dirty="0">
              <a:solidFill>
                <a:srgbClr val="400BD9"/>
              </a:solidFill>
              <a:latin typeface="Consolas"/>
            </a:endParaRPr>
          </a:p>
          <a:p>
            <a:r>
              <a:rPr lang="en-US" sz="1400" dirty="0">
                <a:latin typeface="Consolas"/>
              </a:rPr>
              <a:t>      </a:t>
            </a:r>
            <a:r>
              <a:rPr lang="en-US" sz="1400" dirty="0">
                <a:solidFill>
                  <a:srgbClr val="C1651C"/>
                </a:solidFill>
                <a:latin typeface="Consolas"/>
              </a:rPr>
              <a:t>store</a:t>
            </a:r>
            <a:r>
              <a:rPr lang="en-US" sz="1400" dirty="0">
                <a:latin typeface="Consolas"/>
              </a:rPr>
              <a:t> </a:t>
            </a:r>
            <a:r>
              <a:rPr lang="en-US" sz="1400" dirty="0">
                <a:solidFill>
                  <a:srgbClr val="2EAEBB"/>
                </a:solidFill>
                <a:latin typeface="Consolas"/>
              </a:rPr>
              <a:t>%3</a:t>
            </a:r>
            <a:r>
              <a:rPr lang="en-US" sz="1400" dirty="0">
                <a:latin typeface="Consolas"/>
              </a:rPr>
              <a:t>, </a:t>
            </a:r>
            <a:r>
              <a:rPr lang="en-US" sz="1400" dirty="0">
                <a:solidFill>
                  <a:srgbClr val="2EAEBB"/>
                </a:solidFill>
                <a:latin typeface="Consolas"/>
              </a:rPr>
              <a:t>%4</a:t>
            </a:r>
            <a:r>
              <a:rPr lang="en-US" sz="1400" dirty="0">
                <a:latin typeface="Consolas"/>
              </a:rPr>
              <a:t>[</a:t>
            </a:r>
            <a:r>
              <a:rPr lang="en-US" sz="1400" dirty="0">
                <a:solidFill>
                  <a:srgbClr val="2EAEBB"/>
                </a:solidFill>
                <a:latin typeface="Consolas"/>
              </a:rPr>
              <a:t>%c0</a:t>
            </a:r>
            <a:r>
              <a:rPr lang="en-US" sz="1400" dirty="0">
                <a:latin typeface="Consolas"/>
              </a:rPr>
              <a:t>] : </a:t>
            </a:r>
            <a:r>
              <a:rPr lang="en-US" sz="1400" dirty="0" err="1">
                <a:solidFill>
                  <a:srgbClr val="2FB41D"/>
                </a:solidFill>
                <a:latin typeface="Consolas"/>
              </a:rPr>
              <a:t>memref</a:t>
            </a:r>
            <a:r>
              <a:rPr lang="en-US" sz="1400" dirty="0">
                <a:latin typeface="Consolas"/>
              </a:rPr>
              <a:t>&lt;</a:t>
            </a:r>
            <a:r>
              <a:rPr lang="en-US" sz="1400" dirty="0">
                <a:solidFill>
                  <a:srgbClr val="B42419"/>
                </a:solidFill>
                <a:latin typeface="Consolas"/>
              </a:rPr>
              <a:t>1</a:t>
            </a:r>
            <a:r>
              <a:rPr lang="en-US" sz="1400" dirty="0">
                <a:latin typeface="Consolas"/>
              </a:rPr>
              <a:t>x</a:t>
            </a:r>
            <a:r>
              <a:rPr lang="en-US" sz="1400" dirty="0">
                <a:solidFill>
                  <a:srgbClr val="2FB41D"/>
                </a:solidFill>
                <a:latin typeface="Consolas"/>
              </a:rPr>
              <a:t>i32</a:t>
            </a:r>
            <a:r>
              <a:rPr lang="en-US" sz="1400" dirty="0">
                <a:latin typeface="Consolas"/>
              </a:rPr>
              <a:t>&gt;</a:t>
            </a:r>
            <a:endParaRPr lang="en-US" sz="1400" dirty="0">
              <a:solidFill>
                <a:srgbClr val="400BD9"/>
              </a:solidFill>
              <a:latin typeface="Consolas"/>
            </a:endParaRPr>
          </a:p>
          <a:p>
            <a:r>
              <a:rPr lang="en-US" sz="1400" dirty="0">
                <a:latin typeface="Consolas"/>
              </a:rPr>
              <a:t>      </a:t>
            </a:r>
            <a:r>
              <a:rPr lang="en-US" sz="1400" dirty="0">
                <a:solidFill>
                  <a:srgbClr val="2EAEBB"/>
                </a:solidFill>
                <a:latin typeface="Consolas"/>
              </a:rPr>
              <a:t>%5</a:t>
            </a:r>
            <a:r>
              <a:rPr lang="en-US" sz="1400" dirty="0">
                <a:latin typeface="Consolas"/>
              </a:rPr>
              <a:t> = </a:t>
            </a:r>
            <a:r>
              <a:rPr lang="en-US" sz="1400" dirty="0">
                <a:solidFill>
                  <a:srgbClr val="C1651C"/>
                </a:solidFill>
                <a:latin typeface="Consolas"/>
              </a:rPr>
              <a:t>load</a:t>
            </a:r>
            <a:r>
              <a:rPr lang="en-US" sz="1400" dirty="0">
                <a:latin typeface="Consolas"/>
              </a:rPr>
              <a:t> </a:t>
            </a:r>
            <a:r>
              <a:rPr lang="en-US" sz="1400" dirty="0">
                <a:solidFill>
                  <a:srgbClr val="2EAEBB"/>
                </a:solidFill>
                <a:latin typeface="Consolas"/>
              </a:rPr>
              <a:t>%0</a:t>
            </a:r>
            <a:r>
              <a:rPr lang="en-US" sz="1400" dirty="0">
                <a:latin typeface="Consolas"/>
              </a:rPr>
              <a:t>[</a:t>
            </a:r>
            <a:r>
              <a:rPr lang="en-US" sz="1400" dirty="0">
                <a:solidFill>
                  <a:srgbClr val="2EAEBB"/>
                </a:solidFill>
                <a:latin typeface="Consolas"/>
              </a:rPr>
              <a:t>%c0</a:t>
            </a:r>
            <a:r>
              <a:rPr lang="en-US" sz="1400" dirty="0">
                <a:latin typeface="Consolas"/>
              </a:rPr>
              <a:t>] : </a:t>
            </a:r>
            <a:r>
              <a:rPr lang="en-US" sz="1400" dirty="0" err="1">
                <a:solidFill>
                  <a:srgbClr val="2FB41D"/>
                </a:solidFill>
                <a:latin typeface="Consolas"/>
              </a:rPr>
              <a:t>memref</a:t>
            </a:r>
            <a:r>
              <a:rPr lang="en-US" sz="1400" dirty="0">
                <a:latin typeface="Consolas"/>
              </a:rPr>
              <a:t>&lt;</a:t>
            </a:r>
            <a:r>
              <a:rPr lang="en-US" sz="1400" dirty="0">
                <a:solidFill>
                  <a:srgbClr val="B42419"/>
                </a:solidFill>
                <a:latin typeface="Consolas"/>
              </a:rPr>
              <a:t>1</a:t>
            </a:r>
            <a:r>
              <a:rPr lang="en-US" sz="1400" dirty="0">
                <a:latin typeface="Consolas"/>
              </a:rPr>
              <a:t>xmemref&lt;?x</a:t>
            </a:r>
            <a:r>
              <a:rPr lang="en-US" sz="1400" dirty="0">
                <a:solidFill>
                  <a:srgbClr val="2FB41D"/>
                </a:solidFill>
                <a:latin typeface="Consolas"/>
              </a:rPr>
              <a:t>i32</a:t>
            </a:r>
            <a:r>
              <a:rPr lang="en-US" sz="1400" dirty="0">
                <a:latin typeface="Consolas"/>
              </a:rPr>
              <a:t>&gt;&gt;</a:t>
            </a:r>
            <a:endParaRPr lang="en-US" sz="1400" dirty="0">
              <a:solidFill>
                <a:srgbClr val="400BD9"/>
              </a:solidFill>
              <a:latin typeface="Consolas"/>
            </a:endParaRPr>
          </a:p>
          <a:p>
            <a:r>
              <a:rPr lang="en-US" sz="1400" dirty="0">
                <a:latin typeface="Consolas"/>
              </a:rPr>
              <a:t>      </a:t>
            </a:r>
            <a:r>
              <a:rPr lang="en-US" sz="1400" dirty="0">
                <a:solidFill>
                  <a:srgbClr val="2EAEBB"/>
                </a:solidFill>
                <a:latin typeface="Consolas"/>
              </a:rPr>
              <a:t>%c2_i32</a:t>
            </a:r>
            <a:r>
              <a:rPr lang="en-US" sz="1400" dirty="0">
                <a:latin typeface="Consolas"/>
              </a:rPr>
              <a:t> = </a:t>
            </a:r>
            <a:r>
              <a:rPr lang="en-US" sz="1400" dirty="0">
                <a:solidFill>
                  <a:srgbClr val="C1651C"/>
                </a:solidFill>
                <a:latin typeface="Consolas"/>
              </a:rPr>
              <a:t>constant</a:t>
            </a:r>
            <a:r>
              <a:rPr lang="en-US" sz="1400" dirty="0">
                <a:latin typeface="Consolas"/>
              </a:rPr>
              <a:t> </a:t>
            </a:r>
            <a:r>
              <a:rPr lang="en-US" sz="1400" dirty="0">
                <a:solidFill>
                  <a:srgbClr val="B42419"/>
                </a:solidFill>
                <a:latin typeface="Consolas"/>
              </a:rPr>
              <a:t>2</a:t>
            </a:r>
            <a:r>
              <a:rPr lang="en-US" sz="1400" dirty="0">
                <a:latin typeface="Consolas"/>
              </a:rPr>
              <a:t> : </a:t>
            </a:r>
            <a:r>
              <a:rPr lang="en-US" sz="1400" dirty="0">
                <a:solidFill>
                  <a:srgbClr val="2FB41D"/>
                </a:solidFill>
                <a:latin typeface="Consolas"/>
              </a:rPr>
              <a:t>i32</a:t>
            </a:r>
            <a:endParaRPr lang="en-US" sz="1400" dirty="0">
              <a:solidFill>
                <a:srgbClr val="400BD9"/>
              </a:solidFill>
              <a:latin typeface="Consolas"/>
            </a:endParaRPr>
          </a:p>
          <a:p>
            <a:r>
              <a:rPr lang="en-US" sz="1400" dirty="0">
                <a:latin typeface="Consolas"/>
              </a:rPr>
              <a:t>      </a:t>
            </a:r>
            <a:r>
              <a:rPr lang="en-US" sz="1400" dirty="0">
                <a:solidFill>
                  <a:srgbClr val="2EAEBB"/>
                </a:solidFill>
                <a:latin typeface="Consolas"/>
              </a:rPr>
              <a:t>%6</a:t>
            </a:r>
            <a:r>
              <a:rPr lang="en-US" sz="1400" dirty="0">
                <a:latin typeface="Consolas"/>
              </a:rPr>
              <a:t> = </a:t>
            </a:r>
            <a:r>
              <a:rPr lang="en-US" sz="1400" dirty="0">
                <a:solidFill>
                  <a:srgbClr val="C1651C"/>
                </a:solidFill>
                <a:latin typeface="Consolas"/>
              </a:rPr>
              <a:t>load</a:t>
            </a:r>
            <a:r>
              <a:rPr lang="en-US" sz="1400" dirty="0">
                <a:latin typeface="Consolas"/>
              </a:rPr>
              <a:t> </a:t>
            </a:r>
            <a:r>
              <a:rPr lang="en-US" sz="1400" dirty="0">
                <a:solidFill>
                  <a:srgbClr val="2EAEBB"/>
                </a:solidFill>
                <a:latin typeface="Consolas"/>
              </a:rPr>
              <a:t>%4</a:t>
            </a:r>
            <a:r>
              <a:rPr lang="en-US" sz="1400" dirty="0">
                <a:latin typeface="Consolas"/>
              </a:rPr>
              <a:t>[</a:t>
            </a:r>
            <a:r>
              <a:rPr lang="en-US" sz="1400" dirty="0">
                <a:solidFill>
                  <a:srgbClr val="2EAEBB"/>
                </a:solidFill>
                <a:latin typeface="Consolas"/>
              </a:rPr>
              <a:t>%c0</a:t>
            </a:r>
            <a:r>
              <a:rPr lang="en-US" sz="1400" dirty="0">
                <a:latin typeface="Consolas"/>
              </a:rPr>
              <a:t>] : </a:t>
            </a:r>
            <a:r>
              <a:rPr lang="en-US" sz="1400" dirty="0" err="1">
                <a:solidFill>
                  <a:srgbClr val="2FB41D"/>
                </a:solidFill>
                <a:latin typeface="Consolas"/>
              </a:rPr>
              <a:t>memref</a:t>
            </a:r>
            <a:r>
              <a:rPr lang="en-US" sz="1400" dirty="0">
                <a:latin typeface="Consolas"/>
              </a:rPr>
              <a:t>&lt;</a:t>
            </a:r>
            <a:r>
              <a:rPr lang="en-US" sz="1400" dirty="0">
                <a:solidFill>
                  <a:srgbClr val="B42419"/>
                </a:solidFill>
                <a:latin typeface="Consolas"/>
              </a:rPr>
              <a:t>1</a:t>
            </a:r>
            <a:r>
              <a:rPr lang="en-US" sz="1400" dirty="0">
                <a:latin typeface="Consolas"/>
              </a:rPr>
              <a:t>x</a:t>
            </a:r>
            <a:r>
              <a:rPr lang="en-US" sz="1400" dirty="0">
                <a:solidFill>
                  <a:srgbClr val="2FB41D"/>
                </a:solidFill>
                <a:latin typeface="Consolas"/>
              </a:rPr>
              <a:t>i32</a:t>
            </a:r>
            <a:r>
              <a:rPr lang="en-US" sz="1400" dirty="0">
                <a:latin typeface="Consolas"/>
              </a:rPr>
              <a:t>&gt;</a:t>
            </a:r>
            <a:endParaRPr lang="en-US" sz="1400" dirty="0">
              <a:solidFill>
                <a:srgbClr val="400BD9"/>
              </a:solidFill>
              <a:latin typeface="Consolas"/>
            </a:endParaRPr>
          </a:p>
          <a:p>
            <a:r>
              <a:rPr lang="en-US" sz="1400" dirty="0">
                <a:latin typeface="Consolas"/>
              </a:rPr>
              <a:t>      </a:t>
            </a:r>
            <a:r>
              <a:rPr lang="en-US" sz="1400" dirty="0">
                <a:solidFill>
                  <a:srgbClr val="2EAEBB"/>
                </a:solidFill>
                <a:latin typeface="Consolas"/>
              </a:rPr>
              <a:t>%7</a:t>
            </a:r>
            <a:r>
              <a:rPr lang="en-US" sz="1400" dirty="0">
                <a:latin typeface="Consolas"/>
              </a:rPr>
              <a:t> = </a:t>
            </a:r>
            <a:r>
              <a:rPr lang="en-US" sz="1400" dirty="0" err="1">
                <a:solidFill>
                  <a:srgbClr val="C1651C"/>
                </a:solidFill>
                <a:latin typeface="Consolas"/>
              </a:rPr>
              <a:t>muli</a:t>
            </a:r>
            <a:r>
              <a:rPr lang="en-US" sz="1400" dirty="0">
                <a:latin typeface="Consolas"/>
              </a:rPr>
              <a:t> </a:t>
            </a:r>
            <a:r>
              <a:rPr lang="en-US" sz="1400" dirty="0">
                <a:solidFill>
                  <a:srgbClr val="2EAEBB"/>
                </a:solidFill>
                <a:latin typeface="Consolas"/>
              </a:rPr>
              <a:t>%c2_i32</a:t>
            </a:r>
            <a:r>
              <a:rPr lang="en-US" sz="1400" dirty="0">
                <a:latin typeface="Consolas"/>
              </a:rPr>
              <a:t>, </a:t>
            </a:r>
            <a:r>
              <a:rPr lang="en-US" sz="1400" dirty="0">
                <a:solidFill>
                  <a:srgbClr val="2EAEBB"/>
                </a:solidFill>
                <a:latin typeface="Consolas"/>
              </a:rPr>
              <a:t>%6</a:t>
            </a:r>
            <a:r>
              <a:rPr lang="en-US" sz="1400" dirty="0">
                <a:latin typeface="Consolas"/>
              </a:rPr>
              <a:t> : </a:t>
            </a:r>
            <a:r>
              <a:rPr lang="en-US" sz="1400" dirty="0">
                <a:solidFill>
                  <a:srgbClr val="2FB41D"/>
                </a:solidFill>
                <a:latin typeface="Consolas"/>
              </a:rPr>
              <a:t>i32</a:t>
            </a:r>
            <a:endParaRPr lang="en-US" sz="1400" dirty="0">
              <a:solidFill>
                <a:srgbClr val="400BD9"/>
              </a:solidFill>
              <a:latin typeface="Consolas"/>
            </a:endParaRPr>
          </a:p>
          <a:p>
            <a:r>
              <a:rPr lang="en-US" sz="1400" dirty="0">
                <a:latin typeface="Consolas"/>
              </a:rPr>
              <a:t>      </a:t>
            </a:r>
            <a:r>
              <a:rPr lang="en-US" sz="1400" dirty="0">
                <a:solidFill>
                  <a:srgbClr val="2EAEBB"/>
                </a:solidFill>
                <a:latin typeface="Consolas"/>
              </a:rPr>
              <a:t>%8</a:t>
            </a:r>
            <a:r>
              <a:rPr lang="en-US" sz="1400" dirty="0">
                <a:latin typeface="Consolas"/>
              </a:rPr>
              <a:t> = </a:t>
            </a:r>
            <a:r>
              <a:rPr lang="en-US" sz="1400" dirty="0" err="1">
                <a:latin typeface="Consolas"/>
              </a:rPr>
              <a:t>index_cast</a:t>
            </a:r>
            <a:r>
              <a:rPr lang="en-US" sz="1400" dirty="0">
                <a:latin typeface="Consolas"/>
              </a:rPr>
              <a:t> </a:t>
            </a:r>
            <a:r>
              <a:rPr lang="en-US" sz="1400" dirty="0">
                <a:solidFill>
                  <a:srgbClr val="2EAEBB"/>
                </a:solidFill>
                <a:latin typeface="Consolas"/>
              </a:rPr>
              <a:t>%7</a:t>
            </a:r>
            <a:r>
              <a:rPr lang="en-US" sz="1400" dirty="0">
                <a:latin typeface="Consolas"/>
              </a:rPr>
              <a:t> : </a:t>
            </a:r>
            <a:r>
              <a:rPr lang="en-US" sz="1400" dirty="0">
                <a:solidFill>
                  <a:srgbClr val="2FB41D"/>
                </a:solidFill>
                <a:latin typeface="Consolas"/>
              </a:rPr>
              <a:t>i32</a:t>
            </a:r>
            <a:r>
              <a:rPr lang="en-US" sz="1400" dirty="0">
                <a:latin typeface="Consolas"/>
              </a:rPr>
              <a:t> </a:t>
            </a:r>
            <a:r>
              <a:rPr lang="en-US" sz="1400" dirty="0">
                <a:solidFill>
                  <a:srgbClr val="C1651C"/>
                </a:solidFill>
                <a:latin typeface="Consolas"/>
              </a:rPr>
              <a:t>to</a:t>
            </a:r>
            <a:r>
              <a:rPr lang="en-US" sz="1400" dirty="0">
                <a:latin typeface="Consolas"/>
              </a:rPr>
              <a:t> </a:t>
            </a:r>
            <a:r>
              <a:rPr lang="en-US" sz="1400" dirty="0">
                <a:solidFill>
                  <a:srgbClr val="2FB41D"/>
                </a:solidFill>
                <a:latin typeface="Consolas"/>
              </a:rPr>
              <a:t>index</a:t>
            </a:r>
            <a:endParaRPr lang="en-US" sz="1400" dirty="0">
              <a:solidFill>
                <a:srgbClr val="400BD9"/>
              </a:solidFill>
              <a:latin typeface="Consolas"/>
            </a:endParaRPr>
          </a:p>
          <a:p>
            <a:r>
              <a:rPr lang="en-US" sz="1400" dirty="0">
                <a:latin typeface="Consolas"/>
              </a:rPr>
              <a:t>      </a:t>
            </a:r>
            <a:r>
              <a:rPr lang="en-US" sz="1400" dirty="0">
                <a:solidFill>
                  <a:srgbClr val="2EAEBB"/>
                </a:solidFill>
                <a:latin typeface="Consolas"/>
              </a:rPr>
              <a:t>%9</a:t>
            </a:r>
            <a:r>
              <a:rPr lang="en-US" sz="1400" dirty="0">
                <a:latin typeface="Consolas"/>
              </a:rPr>
              <a:t> = </a:t>
            </a:r>
            <a:r>
              <a:rPr lang="en-US" sz="1400" dirty="0">
                <a:solidFill>
                  <a:srgbClr val="C1651C"/>
                </a:solidFill>
                <a:latin typeface="Consolas"/>
              </a:rPr>
              <a:t>load</a:t>
            </a:r>
            <a:r>
              <a:rPr lang="en-US" sz="1400" dirty="0">
                <a:latin typeface="Consolas"/>
              </a:rPr>
              <a:t> </a:t>
            </a:r>
            <a:r>
              <a:rPr lang="en-US" sz="1400" dirty="0">
                <a:solidFill>
                  <a:srgbClr val="2EAEBB"/>
                </a:solidFill>
                <a:latin typeface="Consolas"/>
              </a:rPr>
              <a:t>%1</a:t>
            </a:r>
            <a:r>
              <a:rPr lang="en-US" sz="1400" dirty="0">
                <a:latin typeface="Consolas"/>
              </a:rPr>
              <a:t>[</a:t>
            </a:r>
            <a:r>
              <a:rPr lang="en-US" sz="1400" dirty="0">
                <a:solidFill>
                  <a:srgbClr val="2EAEBB"/>
                </a:solidFill>
                <a:latin typeface="Consolas"/>
              </a:rPr>
              <a:t>%c0</a:t>
            </a:r>
            <a:r>
              <a:rPr lang="en-US" sz="1400" dirty="0">
                <a:latin typeface="Consolas"/>
              </a:rPr>
              <a:t>] : </a:t>
            </a:r>
            <a:r>
              <a:rPr lang="en-US" sz="1400" dirty="0" err="1">
                <a:solidFill>
                  <a:srgbClr val="2FB41D"/>
                </a:solidFill>
                <a:latin typeface="Consolas"/>
              </a:rPr>
              <a:t>memref</a:t>
            </a:r>
            <a:r>
              <a:rPr lang="en-US" sz="1400" dirty="0">
                <a:latin typeface="Consolas"/>
              </a:rPr>
              <a:t>&lt;</a:t>
            </a:r>
            <a:r>
              <a:rPr lang="en-US" sz="1400" dirty="0">
                <a:solidFill>
                  <a:srgbClr val="B42419"/>
                </a:solidFill>
                <a:latin typeface="Consolas"/>
              </a:rPr>
              <a:t>1</a:t>
            </a:r>
            <a:r>
              <a:rPr lang="en-US" sz="1400" dirty="0">
                <a:latin typeface="Consolas"/>
              </a:rPr>
              <a:t>x</a:t>
            </a:r>
            <a:r>
              <a:rPr lang="en-US" sz="1400" dirty="0">
                <a:solidFill>
                  <a:srgbClr val="2FB41D"/>
                </a:solidFill>
                <a:latin typeface="Consolas"/>
              </a:rPr>
              <a:t>i32</a:t>
            </a:r>
            <a:r>
              <a:rPr lang="en-US" sz="1400" dirty="0">
                <a:solidFill>
                  <a:srgbClr val="000000"/>
                </a:solidFill>
                <a:latin typeface="Consolas"/>
              </a:rPr>
              <a:t>&gt;</a:t>
            </a:r>
          </a:p>
          <a:p>
            <a:r>
              <a:rPr lang="en-US" sz="1400" dirty="0">
                <a:latin typeface="Consolas"/>
              </a:rPr>
              <a:t>      </a:t>
            </a:r>
            <a:r>
              <a:rPr lang="en-US" sz="1400" dirty="0">
                <a:solidFill>
                  <a:srgbClr val="C1651C"/>
                </a:solidFill>
                <a:latin typeface="Consolas"/>
              </a:rPr>
              <a:t>store</a:t>
            </a:r>
            <a:r>
              <a:rPr lang="en-US" sz="1400" dirty="0">
                <a:latin typeface="Consolas"/>
              </a:rPr>
              <a:t> </a:t>
            </a:r>
            <a:r>
              <a:rPr lang="en-US" sz="1400" dirty="0">
                <a:solidFill>
                  <a:srgbClr val="2EAEBB"/>
                </a:solidFill>
                <a:latin typeface="Consolas"/>
              </a:rPr>
              <a:t>%9</a:t>
            </a:r>
            <a:r>
              <a:rPr lang="en-US" sz="1400" dirty="0">
                <a:latin typeface="Consolas"/>
              </a:rPr>
              <a:t>, </a:t>
            </a:r>
            <a:r>
              <a:rPr lang="en-US" sz="1400" dirty="0">
                <a:solidFill>
                  <a:srgbClr val="2EAEBB"/>
                </a:solidFill>
                <a:latin typeface="Consolas"/>
              </a:rPr>
              <a:t>%5</a:t>
            </a:r>
            <a:r>
              <a:rPr lang="en-US" sz="1400" dirty="0">
                <a:latin typeface="Consolas"/>
              </a:rPr>
              <a:t>[</a:t>
            </a:r>
            <a:r>
              <a:rPr lang="en-US" sz="1400" dirty="0">
                <a:solidFill>
                  <a:srgbClr val="2EAEBB"/>
                </a:solidFill>
                <a:latin typeface="Consolas"/>
              </a:rPr>
              <a:t>%8</a:t>
            </a:r>
            <a:r>
              <a:rPr lang="en-US" sz="1400" dirty="0">
                <a:latin typeface="Consolas"/>
              </a:rPr>
              <a:t>] : </a:t>
            </a:r>
            <a:r>
              <a:rPr lang="en-US" sz="1400" dirty="0" err="1">
                <a:solidFill>
                  <a:srgbClr val="2FB41D"/>
                </a:solidFill>
                <a:latin typeface="Consolas"/>
              </a:rPr>
              <a:t>memref</a:t>
            </a:r>
            <a:r>
              <a:rPr lang="en-US" sz="1400" dirty="0">
                <a:latin typeface="Consolas"/>
              </a:rPr>
              <a:t>&lt;?x</a:t>
            </a:r>
            <a:r>
              <a:rPr lang="en-US" sz="1400" dirty="0">
                <a:solidFill>
                  <a:srgbClr val="2FB41D"/>
                </a:solidFill>
                <a:latin typeface="Consolas"/>
              </a:rPr>
              <a:t>i32</a:t>
            </a:r>
            <a:r>
              <a:rPr lang="en-US" sz="1400" dirty="0">
                <a:solidFill>
                  <a:srgbClr val="000000"/>
                </a:solidFill>
                <a:latin typeface="Consolas"/>
              </a:rPr>
              <a:t>&gt;</a:t>
            </a:r>
          </a:p>
          <a:p>
            <a:r>
              <a:rPr lang="en-US" sz="1400" dirty="0">
                <a:latin typeface="Consolas"/>
              </a:rPr>
              <a:t>    }</a:t>
            </a:r>
            <a:endParaRPr lang="en-US" sz="1400" dirty="0">
              <a:solidFill>
                <a:srgbClr val="400BD9"/>
              </a:solidFill>
              <a:latin typeface="Consolas"/>
            </a:endParaRPr>
          </a:p>
          <a:p>
            <a:r>
              <a:rPr lang="en-US" sz="1400" dirty="0">
                <a:latin typeface="Consolas"/>
              </a:rPr>
              <a:t>    </a:t>
            </a:r>
            <a:r>
              <a:rPr lang="en-US" sz="1400" dirty="0">
                <a:solidFill>
                  <a:srgbClr val="C1651C"/>
                </a:solidFill>
                <a:latin typeface="Consolas"/>
              </a:rPr>
              <a:t>return</a:t>
            </a:r>
            <a:endParaRPr lang="en-US" sz="1400" dirty="0">
              <a:solidFill>
                <a:srgbClr val="400BD9"/>
              </a:solidFill>
              <a:latin typeface="Consolas"/>
            </a:endParaRPr>
          </a:p>
          <a:p>
            <a:r>
              <a:rPr lang="en-US" sz="1400" dirty="0">
                <a:latin typeface="Consolas"/>
              </a:rPr>
              <a:t>  }</a:t>
            </a:r>
          </a:p>
        </p:txBody>
      </p:sp>
      <p:sp>
        <p:nvSpPr>
          <p:cNvPr id="8" name="TextBox 7">
            <a:extLst>
              <a:ext uri="{FF2B5EF4-FFF2-40B4-BE49-F238E27FC236}">
                <a16:creationId xmlns:a16="http://schemas.microsoft.com/office/drawing/2014/main" id="{626AC8E6-2BBA-4552-BDCA-9FC3AEA33D60}"/>
              </a:ext>
            </a:extLst>
          </p:cNvPr>
          <p:cNvSpPr txBox="1"/>
          <p:nvPr/>
        </p:nvSpPr>
        <p:spPr>
          <a:xfrm>
            <a:off x="6387873" y="2624783"/>
            <a:ext cx="4958630" cy="1600438"/>
          </a:xfrm>
          <a:prstGeom prst="rect">
            <a:avLst/>
          </a:pr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latin typeface="Consolas"/>
              </a:rPr>
              <a:t> </a:t>
            </a:r>
            <a:r>
              <a:rPr lang="en-US" sz="1400" dirty="0" err="1">
                <a:solidFill>
                  <a:srgbClr val="C1651C"/>
                </a:solidFill>
                <a:latin typeface="Consolas"/>
              </a:rPr>
              <a:t>func</a:t>
            </a:r>
            <a:r>
              <a:rPr lang="en-US" sz="1400" dirty="0">
                <a:latin typeface="Consolas"/>
              </a:rPr>
              <a:t> </a:t>
            </a:r>
            <a:r>
              <a:rPr lang="en-US" sz="1400" dirty="0">
                <a:solidFill>
                  <a:srgbClr val="2EAEBB"/>
                </a:solidFill>
                <a:latin typeface="Consolas"/>
              </a:rPr>
              <a:t>@set</a:t>
            </a:r>
            <a:r>
              <a:rPr lang="en-US" sz="1400" dirty="0">
                <a:latin typeface="Consolas"/>
              </a:rPr>
              <a:t>(</a:t>
            </a:r>
            <a:r>
              <a:rPr lang="en-US" sz="1400" dirty="0">
                <a:solidFill>
                  <a:srgbClr val="2EAEBB"/>
                </a:solidFill>
                <a:latin typeface="Consolas"/>
              </a:rPr>
              <a:t>%arg0</a:t>
            </a:r>
            <a:r>
              <a:rPr lang="en-US" sz="1400" dirty="0">
                <a:latin typeface="Consolas"/>
              </a:rPr>
              <a:t>: </a:t>
            </a:r>
            <a:r>
              <a:rPr lang="en-US" sz="1400" dirty="0" err="1">
                <a:solidFill>
                  <a:srgbClr val="2FB41D"/>
                </a:solidFill>
                <a:latin typeface="Consolas"/>
              </a:rPr>
              <a:t>memref</a:t>
            </a:r>
            <a:r>
              <a:rPr lang="en-US" sz="1400" dirty="0">
                <a:latin typeface="Consolas"/>
              </a:rPr>
              <a:t>&lt;?x</a:t>
            </a:r>
            <a:r>
              <a:rPr lang="en-US" sz="1400" dirty="0">
                <a:solidFill>
                  <a:srgbClr val="2FB41D"/>
                </a:solidFill>
                <a:latin typeface="Consolas"/>
              </a:rPr>
              <a:t>i32</a:t>
            </a:r>
            <a:r>
              <a:rPr lang="en-US" sz="1400" dirty="0">
                <a:latin typeface="Consolas"/>
              </a:rPr>
              <a:t>&gt;, </a:t>
            </a:r>
            <a:r>
              <a:rPr lang="en-US" sz="1400" dirty="0">
                <a:solidFill>
                  <a:srgbClr val="2EAEBB"/>
                </a:solidFill>
                <a:latin typeface="Consolas"/>
              </a:rPr>
              <a:t>%arg1</a:t>
            </a:r>
            <a:r>
              <a:rPr lang="en-US" sz="1400" dirty="0">
                <a:latin typeface="Consolas"/>
              </a:rPr>
              <a:t>: </a:t>
            </a:r>
            <a:r>
              <a:rPr lang="en-US" sz="1400" dirty="0">
                <a:solidFill>
                  <a:srgbClr val="2FB41D"/>
                </a:solidFill>
                <a:latin typeface="Consolas"/>
              </a:rPr>
              <a:t>i32</a:t>
            </a:r>
            <a:r>
              <a:rPr lang="en-US" sz="1400" dirty="0">
                <a:latin typeface="Consolas"/>
              </a:rPr>
              <a:t>) {</a:t>
            </a:r>
            <a:endParaRPr lang="en-US" sz="1400" dirty="0">
              <a:solidFill>
                <a:srgbClr val="400BD9"/>
              </a:solidFill>
              <a:latin typeface="Consolas"/>
            </a:endParaRPr>
          </a:p>
          <a:p>
            <a:r>
              <a:rPr lang="en-US" sz="1400" dirty="0">
                <a:latin typeface="Consolas"/>
              </a:rPr>
              <a:t>    </a:t>
            </a:r>
            <a:r>
              <a:rPr lang="en-US" sz="1400" dirty="0" err="1">
                <a:solidFill>
                  <a:srgbClr val="C1651C"/>
                </a:solidFill>
                <a:latin typeface="Consolas"/>
              </a:rPr>
              <a:t>affine.for</a:t>
            </a:r>
            <a:r>
              <a:rPr lang="en-US" sz="1400" dirty="0">
                <a:latin typeface="Consolas"/>
              </a:rPr>
              <a:t> </a:t>
            </a:r>
            <a:r>
              <a:rPr lang="en-US" sz="1400" dirty="0">
                <a:solidFill>
                  <a:srgbClr val="2EAEBB"/>
                </a:solidFill>
                <a:latin typeface="Consolas"/>
              </a:rPr>
              <a:t>%arg2</a:t>
            </a:r>
            <a:r>
              <a:rPr lang="en-US" sz="1400" dirty="0">
                <a:latin typeface="Consolas"/>
              </a:rPr>
              <a:t> = </a:t>
            </a:r>
            <a:r>
              <a:rPr lang="en-US" sz="1400" dirty="0">
                <a:solidFill>
                  <a:srgbClr val="B42419"/>
                </a:solidFill>
                <a:latin typeface="Consolas"/>
              </a:rPr>
              <a:t>0</a:t>
            </a:r>
            <a:r>
              <a:rPr lang="en-US" sz="1400" dirty="0">
                <a:latin typeface="Consolas"/>
              </a:rPr>
              <a:t> </a:t>
            </a:r>
            <a:r>
              <a:rPr lang="en-US" sz="1400" dirty="0">
                <a:solidFill>
                  <a:srgbClr val="C1651C"/>
                </a:solidFill>
                <a:latin typeface="Consolas"/>
              </a:rPr>
              <a:t>to</a:t>
            </a:r>
            <a:r>
              <a:rPr lang="en-US" sz="1400" dirty="0">
                <a:latin typeface="Consolas"/>
              </a:rPr>
              <a:t> </a:t>
            </a:r>
            <a:r>
              <a:rPr lang="en-US" sz="1400" dirty="0">
                <a:solidFill>
                  <a:srgbClr val="B42419"/>
                </a:solidFill>
                <a:latin typeface="Consolas"/>
              </a:rPr>
              <a:t>10</a:t>
            </a:r>
            <a:r>
              <a:rPr lang="en-US" sz="1400" dirty="0">
                <a:latin typeface="Consolas"/>
              </a:rPr>
              <a:t> {</a:t>
            </a:r>
            <a:endParaRPr lang="en-US" sz="1400" dirty="0">
              <a:solidFill>
                <a:srgbClr val="400BD9"/>
              </a:solidFill>
              <a:latin typeface="Consolas"/>
            </a:endParaRPr>
          </a:p>
          <a:p>
            <a:r>
              <a:rPr lang="en-US" sz="1400" dirty="0">
                <a:latin typeface="Consolas"/>
              </a:rPr>
              <a:t>      </a:t>
            </a:r>
            <a:r>
              <a:rPr lang="en-US" sz="1400" dirty="0" err="1">
                <a:solidFill>
                  <a:srgbClr val="C1651C"/>
                </a:solidFill>
                <a:latin typeface="Consolas"/>
              </a:rPr>
              <a:t>affine.store</a:t>
            </a:r>
            <a:r>
              <a:rPr lang="en-US" sz="1400" dirty="0">
                <a:latin typeface="Consolas"/>
              </a:rPr>
              <a:t> </a:t>
            </a:r>
            <a:r>
              <a:rPr lang="en-US" sz="1400" dirty="0">
                <a:solidFill>
                  <a:srgbClr val="2EAEBB"/>
                </a:solidFill>
                <a:latin typeface="Consolas"/>
              </a:rPr>
              <a:t>%arg1</a:t>
            </a:r>
            <a:r>
              <a:rPr lang="en-US" sz="1400" dirty="0">
                <a:latin typeface="Consolas"/>
              </a:rPr>
              <a:t>, </a:t>
            </a:r>
            <a:r>
              <a:rPr lang="en-US" sz="1400" dirty="0">
                <a:solidFill>
                  <a:srgbClr val="2EAEBB"/>
                </a:solidFill>
                <a:latin typeface="Consolas"/>
              </a:rPr>
              <a:t>%arg0</a:t>
            </a:r>
            <a:r>
              <a:rPr lang="en-US" sz="1400" dirty="0">
                <a:latin typeface="Consolas"/>
              </a:rPr>
              <a:t>[</a:t>
            </a:r>
            <a:r>
              <a:rPr lang="en-US" sz="1400" dirty="0">
                <a:solidFill>
                  <a:srgbClr val="2EAEBB"/>
                </a:solidFill>
                <a:latin typeface="Consolas"/>
              </a:rPr>
              <a:t>%arg2</a:t>
            </a:r>
            <a:r>
              <a:rPr lang="en-US" sz="1400" dirty="0">
                <a:latin typeface="Consolas"/>
              </a:rPr>
              <a:t> * </a:t>
            </a:r>
            <a:r>
              <a:rPr lang="en-US" sz="1400" dirty="0">
                <a:solidFill>
                  <a:srgbClr val="B42419"/>
                </a:solidFill>
                <a:latin typeface="Consolas"/>
              </a:rPr>
              <a:t>2</a:t>
            </a:r>
            <a:r>
              <a:rPr lang="en-US" sz="1400" dirty="0">
                <a:latin typeface="Consolas"/>
              </a:rPr>
              <a:t>] </a:t>
            </a:r>
          </a:p>
          <a:p>
            <a:r>
              <a:rPr lang="en-US" sz="1400" dirty="0">
                <a:latin typeface="Consolas"/>
              </a:rPr>
              <a:t>        :</a:t>
            </a:r>
            <a:r>
              <a:rPr lang="en-US" sz="1400" dirty="0">
                <a:solidFill>
                  <a:srgbClr val="000000"/>
                </a:solidFill>
                <a:latin typeface="Consolas"/>
              </a:rPr>
              <a:t> </a:t>
            </a:r>
            <a:r>
              <a:rPr lang="en-US" sz="1400" dirty="0" err="1">
                <a:solidFill>
                  <a:srgbClr val="2FB41D"/>
                </a:solidFill>
                <a:latin typeface="Consolas"/>
              </a:rPr>
              <a:t>memref</a:t>
            </a:r>
            <a:r>
              <a:rPr lang="en-US" sz="1400" dirty="0">
                <a:latin typeface="Consolas"/>
              </a:rPr>
              <a:t>&lt;?x</a:t>
            </a:r>
            <a:r>
              <a:rPr lang="en-US" sz="1400" dirty="0">
                <a:solidFill>
                  <a:srgbClr val="2FB41D"/>
                </a:solidFill>
                <a:latin typeface="Consolas"/>
              </a:rPr>
              <a:t>i32&gt;</a:t>
            </a:r>
            <a:endParaRPr lang="en-US" sz="1400" dirty="0">
              <a:solidFill>
                <a:srgbClr val="000000"/>
              </a:solidFill>
              <a:latin typeface="Consolas"/>
            </a:endParaRPr>
          </a:p>
          <a:p>
            <a:r>
              <a:rPr lang="en-US" sz="1400" dirty="0">
                <a:latin typeface="Consolas"/>
              </a:rPr>
              <a:t>    }</a:t>
            </a:r>
            <a:endParaRPr lang="en-US" sz="1400" dirty="0">
              <a:solidFill>
                <a:srgbClr val="400BD9"/>
              </a:solidFill>
              <a:latin typeface="Consolas"/>
            </a:endParaRPr>
          </a:p>
          <a:p>
            <a:r>
              <a:rPr lang="en-US" sz="1400" dirty="0">
                <a:latin typeface="Consolas"/>
              </a:rPr>
              <a:t>    </a:t>
            </a:r>
            <a:r>
              <a:rPr lang="en-US" sz="1400" dirty="0">
                <a:solidFill>
                  <a:srgbClr val="C1651C"/>
                </a:solidFill>
                <a:latin typeface="Consolas"/>
              </a:rPr>
              <a:t>return</a:t>
            </a:r>
            <a:endParaRPr lang="en-US" sz="1400" dirty="0">
              <a:solidFill>
                <a:srgbClr val="400BD9"/>
              </a:solidFill>
              <a:latin typeface="Consolas"/>
            </a:endParaRPr>
          </a:p>
          <a:p>
            <a:r>
              <a:rPr lang="en-US" sz="1400" dirty="0">
                <a:latin typeface="Consolas"/>
              </a:rPr>
              <a:t>  }</a:t>
            </a:r>
            <a:r>
              <a:rPr lang="en-US" sz="1400" dirty="0">
                <a:solidFill>
                  <a:srgbClr val="4A00FF"/>
                </a:solidFill>
                <a:latin typeface="Consolas"/>
              </a:rPr>
              <a:t>  </a:t>
            </a:r>
          </a:p>
        </p:txBody>
      </p:sp>
      <p:pic>
        <p:nvPicPr>
          <p:cNvPr id="7" name="Picture 6" descr="Diagram&#10;&#10;Description automatically generated">
            <a:extLst>
              <a:ext uri="{FF2B5EF4-FFF2-40B4-BE49-F238E27FC236}">
                <a16:creationId xmlns:a16="http://schemas.microsoft.com/office/drawing/2014/main" id="{C0EB1C4E-6FC8-498C-9D84-AEE4351BE27B}"/>
              </a:ext>
            </a:extLst>
          </p:cNvPr>
          <p:cNvPicPr>
            <a:picLocks noChangeAspect="1"/>
          </p:cNvPicPr>
          <p:nvPr/>
        </p:nvPicPr>
        <p:blipFill>
          <a:blip r:embed="rId3"/>
          <a:stretch>
            <a:fillRect/>
          </a:stretch>
        </p:blipFill>
        <p:spPr>
          <a:xfrm>
            <a:off x="8867188" y="0"/>
            <a:ext cx="2614372" cy="1210497"/>
          </a:xfrm>
          <a:prstGeom prst="rect">
            <a:avLst/>
          </a:prstGeom>
        </p:spPr>
      </p:pic>
    </p:spTree>
    <p:extLst>
      <p:ext uri="{BB962C8B-B14F-4D97-AF65-F5344CB8AC3E}">
        <p14:creationId xmlns:p14="http://schemas.microsoft.com/office/powerpoint/2010/main" val="21281511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BCD9DF-ACC2-4CFC-9518-2463438B8A09}"/>
              </a:ext>
            </a:extLst>
          </p:cNvPr>
          <p:cNvSpPr>
            <a:spLocks noGrp="1"/>
          </p:cNvSpPr>
          <p:nvPr>
            <p:ph type="title"/>
          </p:nvPr>
        </p:nvSpPr>
        <p:spPr/>
        <p:txBody>
          <a:bodyPr/>
          <a:lstStyle/>
          <a:p>
            <a:r>
              <a:rPr lang="en-US" dirty="0">
                <a:cs typeface="Calibri Light"/>
              </a:rPr>
              <a:t>Losing High Level Structure</a:t>
            </a:r>
            <a:endParaRPr lang="en-US" dirty="0"/>
          </a:p>
        </p:txBody>
      </p:sp>
      <p:sp>
        <p:nvSpPr>
          <p:cNvPr id="7" name="Slide Number Placeholder 6">
            <a:extLst>
              <a:ext uri="{FF2B5EF4-FFF2-40B4-BE49-F238E27FC236}">
                <a16:creationId xmlns:a16="http://schemas.microsoft.com/office/drawing/2014/main" id="{E49408FC-6D56-41E7-B6FB-AEB86B9C113B}"/>
              </a:ext>
            </a:extLst>
          </p:cNvPr>
          <p:cNvSpPr>
            <a:spLocks noGrp="1"/>
          </p:cNvSpPr>
          <p:nvPr>
            <p:ph type="sldNum" sz="quarter" idx="12"/>
          </p:nvPr>
        </p:nvSpPr>
        <p:spPr/>
        <p:txBody>
          <a:bodyPr/>
          <a:lstStyle/>
          <a:p>
            <a:fld id="{330EA680-D336-4FF7-8B7A-9848BB0A1C32}" type="slidenum">
              <a:rPr lang="en-US" smtClean="0"/>
              <a:t>4</a:t>
            </a:fld>
            <a:endParaRPr lang="en-US"/>
          </a:p>
        </p:txBody>
      </p:sp>
      <p:sp>
        <p:nvSpPr>
          <p:cNvPr id="15" name="Content Placeholder 2">
            <a:extLst>
              <a:ext uri="{FF2B5EF4-FFF2-40B4-BE49-F238E27FC236}">
                <a16:creationId xmlns:a16="http://schemas.microsoft.com/office/drawing/2014/main" id="{9100CCD9-E174-7A70-D085-BF2DE4FC4810}"/>
              </a:ext>
            </a:extLst>
          </p:cNvPr>
          <p:cNvSpPr>
            <a:spLocks noGrp="1"/>
          </p:cNvSpPr>
          <p:nvPr>
            <p:ph idx="1"/>
          </p:nvPr>
        </p:nvSpPr>
        <p:spPr>
          <a:xfrm>
            <a:off x="838200" y="1825625"/>
            <a:ext cx="10515600" cy="2659878"/>
          </a:xfrm>
        </p:spPr>
        <p:txBody>
          <a:bodyPr vert="horz" lIns="91440" tIns="45720" rIns="91440" bIns="45720" rtlCol="0" anchor="t">
            <a:normAutofit/>
          </a:bodyPr>
          <a:lstStyle/>
          <a:p>
            <a:r>
              <a:rPr lang="en-US" dirty="0">
                <a:cs typeface="Calibri"/>
              </a:rPr>
              <a:t>LLVM, while general enough to represent any program, must represent all parts of a program in a single, low-level IR</a:t>
            </a:r>
          </a:p>
          <a:p>
            <a:pPr lvl="1"/>
            <a:r>
              <a:rPr lang="en-US" dirty="0">
                <a:cs typeface="Calibri"/>
              </a:rPr>
              <a:t>Loses control flow constructs (if, for, </a:t>
            </a:r>
            <a:r>
              <a:rPr lang="en-US" dirty="0" err="1">
                <a:cs typeface="Calibri"/>
              </a:rPr>
              <a:t>etc</a:t>
            </a:r>
            <a:r>
              <a:rPr lang="en-US" dirty="0">
                <a:cs typeface="Calibri"/>
              </a:rPr>
              <a:t>)</a:t>
            </a:r>
          </a:p>
          <a:p>
            <a:pPr lvl="1"/>
            <a:r>
              <a:rPr lang="en-US" dirty="0">
                <a:cs typeface="Calibri"/>
              </a:rPr>
              <a:t>Hides parallelism behind runtime calls (and for GPU in a separate module)</a:t>
            </a:r>
          </a:p>
          <a:p>
            <a:pPr lvl="1"/>
            <a:r>
              <a:rPr lang="en-US" dirty="0">
                <a:cs typeface="Calibri"/>
              </a:rPr>
              <a:t>High-level semantics &amp; properties cannot be represented and are lost.</a:t>
            </a:r>
          </a:p>
        </p:txBody>
      </p:sp>
      <p:sp>
        <p:nvSpPr>
          <p:cNvPr id="17" name="TextBox 16">
            <a:extLst>
              <a:ext uri="{FF2B5EF4-FFF2-40B4-BE49-F238E27FC236}">
                <a16:creationId xmlns:a16="http://schemas.microsoft.com/office/drawing/2014/main" id="{7B011850-FDF4-F72F-1F15-211836E126E6}"/>
              </a:ext>
            </a:extLst>
          </p:cNvPr>
          <p:cNvSpPr txBox="1"/>
          <p:nvPr/>
        </p:nvSpPr>
        <p:spPr>
          <a:xfrm>
            <a:off x="1231900" y="4138861"/>
            <a:ext cx="4165600" cy="1477328"/>
          </a:xfrm>
          <a:prstGeom prst="rect">
            <a:avLst/>
          </a:prstGeom>
          <a:noFill/>
          <a:ln>
            <a:solidFill>
              <a:schemeClr val="tx1"/>
            </a:solidFill>
          </a:ln>
        </p:spPr>
        <p:txBody>
          <a:bodyPr wrap="square">
            <a:spAutoFit/>
          </a:bodyPr>
          <a:lstStyle/>
          <a:p>
            <a:r>
              <a:rPr lang="en-US" b="0" dirty="0">
                <a:solidFill>
                  <a:srgbClr val="0000FF"/>
                </a:solidFill>
                <a:effectLst/>
                <a:latin typeface="Consolas" panose="020B0609020204030204" pitchFamily="49" charset="0"/>
              </a:rPr>
              <a:t>void</a:t>
            </a:r>
            <a:r>
              <a:rPr lang="en-US" b="0" dirty="0">
                <a:solidFill>
                  <a:srgbClr val="000000"/>
                </a:solidFill>
                <a:effectLst/>
                <a:latin typeface="Consolas" panose="020B0609020204030204" pitchFamily="49" charset="0"/>
              </a:rPr>
              <a:t> foo(</a:t>
            </a:r>
            <a:r>
              <a:rPr lang="en-US" b="0" dirty="0" err="1">
                <a:solidFill>
                  <a:srgbClr val="000000"/>
                </a:solidFill>
                <a:effectLst/>
                <a:latin typeface="Consolas" panose="020B0609020204030204" pitchFamily="49" charset="0"/>
              </a:rPr>
              <a:t>DataStructure</a:t>
            </a:r>
            <a:r>
              <a:rPr lang="en-US" b="0" dirty="0">
                <a:solidFill>
                  <a:srgbClr val="000000"/>
                </a:solidFill>
                <a:effectLst/>
                <a:latin typeface="Consolas" panose="020B0609020204030204" pitchFamily="49" charset="0"/>
              </a:rPr>
              <a:t>&amp; x) {</a:t>
            </a:r>
          </a:p>
          <a:p>
            <a:r>
              <a:rPr lang="en-US" b="0" dirty="0">
                <a:solidFill>
                  <a:srgbClr val="000000"/>
                </a:solidFill>
                <a:effectLst/>
                <a:latin typeface="Consolas" panose="020B0609020204030204" pitchFamily="49" charset="0"/>
              </a:rPr>
              <a:t>  print(size(x));</a:t>
            </a:r>
          </a:p>
          <a:p>
            <a:r>
              <a:rPr lang="en-US" b="0" dirty="0">
                <a:solidFill>
                  <a:srgbClr val="000000"/>
                </a:solidFill>
                <a:effectLst/>
                <a:latin typeface="Consolas" panose="020B0609020204030204" pitchFamily="49" charset="0"/>
              </a:rPr>
              <a:t>  insert(x);</a:t>
            </a:r>
          </a:p>
          <a:p>
            <a:r>
              <a:rPr lang="en-US" b="0" dirty="0">
                <a:solidFill>
                  <a:srgbClr val="000000"/>
                </a:solidFill>
                <a:effectLst/>
                <a:latin typeface="Consolas" panose="020B0609020204030204" pitchFamily="49" charset="0"/>
              </a:rPr>
              <a:t>  print(size(x));</a:t>
            </a:r>
          </a:p>
          <a:p>
            <a:r>
              <a:rPr lang="en-US" b="0" dirty="0">
                <a:solidFill>
                  <a:srgbClr val="000000"/>
                </a:solidFill>
                <a:effectLst/>
                <a:latin typeface="Consolas" panose="020B0609020204030204" pitchFamily="49" charset="0"/>
              </a:rPr>
              <a:t>}</a:t>
            </a:r>
          </a:p>
        </p:txBody>
      </p:sp>
      <p:sp>
        <p:nvSpPr>
          <p:cNvPr id="18" name="TextBox 17">
            <a:extLst>
              <a:ext uri="{FF2B5EF4-FFF2-40B4-BE49-F238E27FC236}">
                <a16:creationId xmlns:a16="http://schemas.microsoft.com/office/drawing/2014/main" id="{0D5BEC9A-8C5D-375B-5D06-D44B6A7D55FF}"/>
              </a:ext>
            </a:extLst>
          </p:cNvPr>
          <p:cNvSpPr txBox="1"/>
          <p:nvPr/>
        </p:nvSpPr>
        <p:spPr>
          <a:xfrm>
            <a:off x="5994400" y="4136152"/>
            <a:ext cx="4368800" cy="2585323"/>
          </a:xfrm>
          <a:prstGeom prst="rect">
            <a:avLst/>
          </a:prstGeom>
          <a:noFill/>
          <a:ln>
            <a:solidFill>
              <a:schemeClr val="tx1"/>
            </a:solidFill>
          </a:ln>
        </p:spPr>
        <p:txBody>
          <a:bodyPr wrap="square">
            <a:spAutoFit/>
          </a:bodyPr>
          <a:lstStyle/>
          <a:p>
            <a:r>
              <a:rPr lang="en-US" dirty="0">
                <a:solidFill>
                  <a:srgbClr val="0000FF"/>
                </a:solidFill>
                <a:latin typeface="Consolas" panose="020B0609020204030204" pitchFamily="49" charset="0"/>
              </a:rPr>
              <a:t>define</a:t>
            </a:r>
            <a:r>
              <a:rPr lang="en-US" dirty="0">
                <a:solidFill>
                  <a:srgbClr val="000000"/>
                </a:solidFill>
                <a:latin typeface="Consolas" panose="020B0609020204030204" pitchFamily="49" charset="0"/>
              </a:rPr>
              <a:t> </a:t>
            </a:r>
            <a:r>
              <a:rPr lang="en-US" dirty="0">
                <a:solidFill>
                  <a:srgbClr val="008080"/>
                </a:solidFill>
                <a:latin typeface="Consolas" panose="020B0609020204030204" pitchFamily="49" charset="0"/>
              </a:rPr>
              <a:t>void</a:t>
            </a:r>
            <a:r>
              <a:rPr lang="en-US" dirty="0">
                <a:solidFill>
                  <a:srgbClr val="000000"/>
                </a:solidFill>
                <a:latin typeface="Consolas" panose="020B0609020204030204" pitchFamily="49" charset="0"/>
              </a:rPr>
              <a:t> </a:t>
            </a:r>
            <a:r>
              <a:rPr lang="en-US" dirty="0">
                <a:solidFill>
                  <a:srgbClr val="008080"/>
                </a:solidFill>
                <a:latin typeface="Consolas" panose="020B0609020204030204" pitchFamily="49" charset="0"/>
              </a:rPr>
              <a:t>@foo</a:t>
            </a:r>
            <a:r>
              <a:rPr lang="en-US" dirty="0">
                <a:solidFill>
                  <a:srgbClr val="000000"/>
                </a:solidFill>
                <a:latin typeface="Consolas" panose="020B0609020204030204" pitchFamily="49" charset="0"/>
              </a:rPr>
              <a:t>(</a:t>
            </a:r>
            <a:r>
              <a:rPr lang="en-US" dirty="0" err="1">
                <a:solidFill>
                  <a:srgbClr val="008080"/>
                </a:solidFill>
                <a:latin typeface="Consolas" panose="020B0609020204030204" pitchFamily="49" charset="0"/>
              </a:rPr>
              <a:t>ptr</a:t>
            </a:r>
            <a:r>
              <a:rPr lang="en-US" dirty="0">
                <a:solidFill>
                  <a:srgbClr val="000000"/>
                </a:solidFill>
                <a:latin typeface="Consolas" panose="020B0609020204030204" pitchFamily="49" charset="0"/>
              </a:rPr>
              <a:t> </a:t>
            </a:r>
            <a:r>
              <a:rPr lang="en-US" dirty="0">
                <a:solidFill>
                  <a:srgbClr val="CD3131"/>
                </a:solidFill>
                <a:latin typeface="Consolas" panose="020B0609020204030204" pitchFamily="49" charset="0"/>
              </a:rPr>
              <a:t>%</a:t>
            </a:r>
            <a:r>
              <a:rPr lang="en-US" dirty="0">
                <a:solidFill>
                  <a:srgbClr val="098658"/>
                </a:solidFill>
                <a:latin typeface="Consolas" panose="020B0609020204030204" pitchFamily="49" charset="0"/>
              </a:rPr>
              <a:t>x</a:t>
            </a:r>
            <a:r>
              <a:rPr lang="en-US" dirty="0">
                <a:solidFill>
                  <a:srgbClr val="000000"/>
                </a:solidFill>
                <a:latin typeface="Consolas" panose="020B0609020204030204" pitchFamily="49" charset="0"/>
              </a:rPr>
              <a:t>) {</a:t>
            </a:r>
          </a:p>
          <a:p>
            <a:r>
              <a:rPr lang="en-US" dirty="0">
                <a:solidFill>
                  <a:srgbClr val="CD3131"/>
                </a:solidFill>
                <a:latin typeface="Consolas" panose="020B0609020204030204" pitchFamily="49" charset="0"/>
              </a:rPr>
              <a:t>  %2</a:t>
            </a:r>
            <a:r>
              <a:rPr lang="en-US" dirty="0">
                <a:solidFill>
                  <a:srgbClr val="000000"/>
                </a:solidFill>
                <a:latin typeface="Consolas" panose="020B0609020204030204" pitchFamily="49" charset="0"/>
              </a:rPr>
              <a:t> </a:t>
            </a:r>
            <a:r>
              <a:rPr lang="en-US" dirty="0">
                <a:solidFill>
                  <a:srgbClr val="CD3131"/>
                </a:solidFill>
                <a:latin typeface="Consolas" panose="020B0609020204030204" pitchFamily="49" charset="0"/>
              </a:rPr>
              <a:t>=</a:t>
            </a:r>
            <a:r>
              <a:rPr lang="en-US" dirty="0">
                <a:solidFill>
                  <a:srgbClr val="000000"/>
                </a:solidFill>
                <a:latin typeface="Consolas" panose="020B0609020204030204" pitchFamily="49" charset="0"/>
              </a:rPr>
              <a:t> </a:t>
            </a:r>
            <a:r>
              <a:rPr lang="en-US" dirty="0">
                <a:solidFill>
                  <a:srgbClr val="008080"/>
                </a:solidFill>
                <a:latin typeface="Consolas" panose="020B0609020204030204" pitchFamily="49" charset="0"/>
              </a:rPr>
              <a:t>call @size</a:t>
            </a:r>
            <a:r>
              <a:rPr lang="en-US" dirty="0">
                <a:solidFill>
                  <a:srgbClr val="000000"/>
                </a:solidFill>
                <a:latin typeface="Consolas" panose="020B0609020204030204" pitchFamily="49" charset="0"/>
              </a:rPr>
              <a:t>(</a:t>
            </a:r>
            <a:r>
              <a:rPr lang="en-US" dirty="0" err="1">
                <a:solidFill>
                  <a:srgbClr val="008080"/>
                </a:solidFill>
                <a:latin typeface="Consolas" panose="020B0609020204030204" pitchFamily="49" charset="0"/>
              </a:rPr>
              <a:t>ptr</a:t>
            </a:r>
            <a:r>
              <a:rPr lang="en-US" dirty="0">
                <a:solidFill>
                  <a:srgbClr val="000000"/>
                </a:solidFill>
                <a:latin typeface="Consolas" panose="020B0609020204030204" pitchFamily="49" charset="0"/>
              </a:rPr>
              <a:t> </a:t>
            </a:r>
            <a:r>
              <a:rPr lang="en-US" dirty="0">
                <a:solidFill>
                  <a:srgbClr val="CD3131"/>
                </a:solidFill>
                <a:latin typeface="Consolas" panose="020B0609020204030204" pitchFamily="49" charset="0"/>
              </a:rPr>
              <a:t>%</a:t>
            </a:r>
            <a:r>
              <a:rPr lang="en-US" dirty="0">
                <a:solidFill>
                  <a:srgbClr val="098658"/>
                </a:solidFill>
                <a:latin typeface="Consolas" panose="020B0609020204030204" pitchFamily="49" charset="0"/>
              </a:rPr>
              <a:t>x</a:t>
            </a:r>
            <a:r>
              <a:rPr lang="en-US" dirty="0">
                <a:solidFill>
                  <a:srgbClr val="000000"/>
                </a:solidFill>
                <a:latin typeface="Consolas" panose="020B0609020204030204" pitchFamily="49" charset="0"/>
              </a:rPr>
              <a:t>)</a:t>
            </a:r>
          </a:p>
          <a:p>
            <a:r>
              <a:rPr lang="en-US" dirty="0">
                <a:solidFill>
                  <a:srgbClr val="008080"/>
                </a:solidFill>
                <a:latin typeface="Consolas" panose="020B0609020204030204" pitchFamily="49" charset="0"/>
              </a:rPr>
              <a:t>  call</a:t>
            </a:r>
            <a:r>
              <a:rPr lang="en-US" dirty="0">
                <a:solidFill>
                  <a:srgbClr val="000000"/>
                </a:solidFill>
                <a:latin typeface="Consolas" panose="020B0609020204030204" pitchFamily="49" charset="0"/>
              </a:rPr>
              <a:t> </a:t>
            </a:r>
            <a:r>
              <a:rPr lang="en-US" dirty="0">
                <a:solidFill>
                  <a:srgbClr val="008080"/>
                </a:solidFill>
                <a:latin typeface="Consolas" panose="020B0609020204030204" pitchFamily="49" charset="0"/>
              </a:rPr>
              <a:t>@print</a:t>
            </a:r>
            <a:r>
              <a:rPr lang="en-US" dirty="0">
                <a:solidFill>
                  <a:srgbClr val="000000"/>
                </a:solidFill>
                <a:latin typeface="Consolas" panose="020B0609020204030204" pitchFamily="49" charset="0"/>
              </a:rPr>
              <a:t>(</a:t>
            </a:r>
            <a:r>
              <a:rPr lang="en-US" dirty="0">
                <a:solidFill>
                  <a:srgbClr val="008080"/>
                </a:solidFill>
                <a:latin typeface="Consolas" panose="020B0609020204030204" pitchFamily="49" charset="0"/>
              </a:rPr>
              <a:t>i32</a:t>
            </a:r>
            <a:r>
              <a:rPr lang="en-US" dirty="0">
                <a:solidFill>
                  <a:srgbClr val="000000"/>
                </a:solidFill>
                <a:latin typeface="Consolas" panose="020B0609020204030204" pitchFamily="49" charset="0"/>
              </a:rPr>
              <a:t> </a:t>
            </a:r>
            <a:r>
              <a:rPr lang="en-US" dirty="0">
                <a:solidFill>
                  <a:srgbClr val="CD3131"/>
                </a:solidFill>
                <a:latin typeface="Consolas" panose="020B0609020204030204" pitchFamily="49" charset="0"/>
              </a:rPr>
              <a:t>%</a:t>
            </a:r>
            <a:r>
              <a:rPr lang="en-US" dirty="0">
                <a:solidFill>
                  <a:srgbClr val="098658"/>
                </a:solidFill>
                <a:latin typeface="Consolas" panose="020B0609020204030204" pitchFamily="49" charset="0"/>
              </a:rPr>
              <a:t>2</a:t>
            </a:r>
            <a:r>
              <a:rPr lang="en-US" dirty="0">
                <a:solidFill>
                  <a:srgbClr val="000000"/>
                </a:solidFill>
                <a:latin typeface="Consolas" panose="020B0609020204030204" pitchFamily="49" charset="0"/>
              </a:rPr>
              <a:t>)</a:t>
            </a:r>
          </a:p>
          <a:p>
            <a:r>
              <a:rPr lang="en-US" dirty="0">
                <a:solidFill>
                  <a:srgbClr val="008080"/>
                </a:solidFill>
                <a:latin typeface="Consolas" panose="020B0609020204030204" pitchFamily="49" charset="0"/>
              </a:rPr>
              <a:t>  call</a:t>
            </a:r>
            <a:r>
              <a:rPr lang="en-US" dirty="0">
                <a:solidFill>
                  <a:srgbClr val="000000"/>
                </a:solidFill>
                <a:latin typeface="Consolas" panose="020B0609020204030204" pitchFamily="49" charset="0"/>
              </a:rPr>
              <a:t> </a:t>
            </a:r>
            <a:r>
              <a:rPr lang="en-US" dirty="0">
                <a:solidFill>
                  <a:srgbClr val="008080"/>
                </a:solidFill>
                <a:latin typeface="Consolas" panose="020B0609020204030204" pitchFamily="49" charset="0"/>
              </a:rPr>
              <a:t>@insert</a:t>
            </a:r>
            <a:r>
              <a:rPr lang="en-US" dirty="0">
                <a:solidFill>
                  <a:srgbClr val="000000"/>
                </a:solidFill>
                <a:latin typeface="Consolas" panose="020B0609020204030204" pitchFamily="49" charset="0"/>
              </a:rPr>
              <a:t>(</a:t>
            </a:r>
            <a:r>
              <a:rPr lang="en-US" dirty="0" err="1">
                <a:solidFill>
                  <a:srgbClr val="008080"/>
                </a:solidFill>
                <a:latin typeface="Consolas" panose="020B0609020204030204" pitchFamily="49" charset="0"/>
              </a:rPr>
              <a:t>ptr</a:t>
            </a:r>
            <a:r>
              <a:rPr lang="en-US" dirty="0">
                <a:solidFill>
                  <a:srgbClr val="000000"/>
                </a:solidFill>
                <a:latin typeface="Consolas" panose="020B0609020204030204" pitchFamily="49" charset="0"/>
              </a:rPr>
              <a:t> </a:t>
            </a:r>
            <a:r>
              <a:rPr lang="en-US" dirty="0">
                <a:solidFill>
                  <a:srgbClr val="CD3131"/>
                </a:solidFill>
                <a:latin typeface="Consolas" panose="020B0609020204030204" pitchFamily="49" charset="0"/>
              </a:rPr>
              <a:t>%</a:t>
            </a:r>
            <a:r>
              <a:rPr lang="en-US" dirty="0">
                <a:solidFill>
                  <a:srgbClr val="098658"/>
                </a:solidFill>
                <a:latin typeface="Consolas" panose="020B0609020204030204" pitchFamily="49" charset="0"/>
              </a:rPr>
              <a:t>x</a:t>
            </a:r>
            <a:r>
              <a:rPr lang="en-US" dirty="0">
                <a:solidFill>
                  <a:srgbClr val="000000"/>
                </a:solidFill>
                <a:latin typeface="Consolas" panose="020B0609020204030204" pitchFamily="49" charset="0"/>
              </a:rPr>
              <a:t>)</a:t>
            </a:r>
          </a:p>
          <a:p>
            <a:r>
              <a:rPr lang="en-US" dirty="0">
                <a:solidFill>
                  <a:schemeClr val="bg1">
                    <a:lumMod val="50000"/>
                  </a:schemeClr>
                </a:solidFill>
                <a:latin typeface="Consolas" panose="020B0609020204030204" pitchFamily="49" charset="0"/>
              </a:rPr>
              <a:t>  ; %3 = add i32 %2, 1</a:t>
            </a:r>
          </a:p>
          <a:p>
            <a:r>
              <a:rPr lang="en-US" dirty="0">
                <a:solidFill>
                  <a:srgbClr val="CD3131"/>
                </a:solidFill>
                <a:latin typeface="Consolas" panose="020B0609020204030204" pitchFamily="49" charset="0"/>
              </a:rPr>
              <a:t>  %3 =</a:t>
            </a:r>
            <a:r>
              <a:rPr lang="en-US" dirty="0">
                <a:solidFill>
                  <a:srgbClr val="000000"/>
                </a:solidFill>
                <a:latin typeface="Consolas" panose="020B0609020204030204" pitchFamily="49" charset="0"/>
              </a:rPr>
              <a:t> </a:t>
            </a:r>
            <a:r>
              <a:rPr lang="en-US" dirty="0">
                <a:solidFill>
                  <a:srgbClr val="008080"/>
                </a:solidFill>
                <a:latin typeface="Consolas" panose="020B0609020204030204" pitchFamily="49" charset="0"/>
              </a:rPr>
              <a:t>call</a:t>
            </a:r>
            <a:r>
              <a:rPr lang="en-US" dirty="0">
                <a:solidFill>
                  <a:srgbClr val="000000"/>
                </a:solidFill>
                <a:latin typeface="Consolas" panose="020B0609020204030204" pitchFamily="49" charset="0"/>
              </a:rPr>
              <a:t> </a:t>
            </a:r>
            <a:r>
              <a:rPr lang="en-US" dirty="0">
                <a:solidFill>
                  <a:srgbClr val="008080"/>
                </a:solidFill>
                <a:latin typeface="Consolas" panose="020B0609020204030204" pitchFamily="49" charset="0"/>
              </a:rPr>
              <a:t>@size</a:t>
            </a:r>
            <a:r>
              <a:rPr lang="en-US" dirty="0">
                <a:solidFill>
                  <a:srgbClr val="000000"/>
                </a:solidFill>
                <a:latin typeface="Consolas" panose="020B0609020204030204" pitchFamily="49" charset="0"/>
              </a:rPr>
              <a:t>(</a:t>
            </a:r>
            <a:r>
              <a:rPr lang="en-US" dirty="0" err="1">
                <a:solidFill>
                  <a:srgbClr val="008080"/>
                </a:solidFill>
                <a:latin typeface="Consolas" panose="020B0609020204030204" pitchFamily="49" charset="0"/>
              </a:rPr>
              <a:t>ptr</a:t>
            </a:r>
            <a:r>
              <a:rPr lang="en-US" dirty="0">
                <a:solidFill>
                  <a:srgbClr val="000000"/>
                </a:solidFill>
                <a:latin typeface="Consolas" panose="020B0609020204030204" pitchFamily="49" charset="0"/>
              </a:rPr>
              <a:t> </a:t>
            </a:r>
            <a:r>
              <a:rPr lang="en-US" dirty="0">
                <a:solidFill>
                  <a:srgbClr val="CD3131"/>
                </a:solidFill>
                <a:latin typeface="Consolas" panose="020B0609020204030204" pitchFamily="49" charset="0"/>
              </a:rPr>
              <a:t>%</a:t>
            </a:r>
            <a:r>
              <a:rPr lang="en-US" dirty="0">
                <a:solidFill>
                  <a:srgbClr val="098658"/>
                </a:solidFill>
                <a:latin typeface="Consolas" panose="020B0609020204030204" pitchFamily="49" charset="0"/>
              </a:rPr>
              <a:t>x</a:t>
            </a:r>
            <a:r>
              <a:rPr lang="en-US" dirty="0">
                <a:solidFill>
                  <a:srgbClr val="000000"/>
                </a:solidFill>
                <a:latin typeface="Consolas" panose="020B0609020204030204" pitchFamily="49" charset="0"/>
              </a:rPr>
              <a:t>)</a:t>
            </a:r>
          </a:p>
          <a:p>
            <a:r>
              <a:rPr lang="en-US" dirty="0">
                <a:solidFill>
                  <a:srgbClr val="008080"/>
                </a:solidFill>
                <a:latin typeface="Consolas" panose="020B0609020204030204" pitchFamily="49" charset="0"/>
              </a:rPr>
              <a:t>  call</a:t>
            </a:r>
            <a:r>
              <a:rPr lang="en-US" dirty="0">
                <a:solidFill>
                  <a:srgbClr val="000000"/>
                </a:solidFill>
                <a:latin typeface="Consolas" panose="020B0609020204030204" pitchFamily="49" charset="0"/>
              </a:rPr>
              <a:t> </a:t>
            </a:r>
            <a:r>
              <a:rPr lang="en-US" dirty="0">
                <a:solidFill>
                  <a:srgbClr val="008080"/>
                </a:solidFill>
                <a:latin typeface="Consolas" panose="020B0609020204030204" pitchFamily="49" charset="0"/>
              </a:rPr>
              <a:t>@print</a:t>
            </a:r>
            <a:r>
              <a:rPr lang="en-US" dirty="0">
                <a:solidFill>
                  <a:srgbClr val="000000"/>
                </a:solidFill>
                <a:latin typeface="Consolas" panose="020B0609020204030204" pitchFamily="49" charset="0"/>
              </a:rPr>
              <a:t>(</a:t>
            </a:r>
            <a:r>
              <a:rPr lang="en-US" dirty="0">
                <a:solidFill>
                  <a:srgbClr val="008080"/>
                </a:solidFill>
                <a:latin typeface="Consolas" panose="020B0609020204030204" pitchFamily="49" charset="0"/>
              </a:rPr>
              <a:t>i32</a:t>
            </a:r>
            <a:r>
              <a:rPr lang="en-US" dirty="0">
                <a:solidFill>
                  <a:srgbClr val="000000"/>
                </a:solidFill>
                <a:latin typeface="Consolas" panose="020B0609020204030204" pitchFamily="49" charset="0"/>
              </a:rPr>
              <a:t> </a:t>
            </a:r>
            <a:r>
              <a:rPr lang="en-US" dirty="0">
                <a:solidFill>
                  <a:srgbClr val="CD3131"/>
                </a:solidFill>
                <a:latin typeface="Consolas" panose="020B0609020204030204" pitchFamily="49" charset="0"/>
              </a:rPr>
              <a:t>%</a:t>
            </a:r>
            <a:r>
              <a:rPr lang="en-US" dirty="0">
                <a:solidFill>
                  <a:srgbClr val="098658"/>
                </a:solidFill>
                <a:latin typeface="Consolas" panose="020B0609020204030204" pitchFamily="49" charset="0"/>
              </a:rPr>
              <a:t>3</a:t>
            </a:r>
            <a:r>
              <a:rPr lang="en-US" dirty="0">
                <a:solidFill>
                  <a:srgbClr val="000000"/>
                </a:solidFill>
                <a:latin typeface="Consolas" panose="020B0609020204030204" pitchFamily="49" charset="0"/>
              </a:rPr>
              <a:t>)</a:t>
            </a:r>
          </a:p>
          <a:p>
            <a:r>
              <a:rPr lang="en-US" dirty="0">
                <a:solidFill>
                  <a:srgbClr val="0000FF"/>
                </a:solidFill>
                <a:latin typeface="Consolas" panose="020B0609020204030204" pitchFamily="49" charset="0"/>
              </a:rPr>
              <a:t>  ret</a:t>
            </a:r>
            <a:r>
              <a:rPr lang="en-US" dirty="0">
                <a:solidFill>
                  <a:srgbClr val="000000"/>
                </a:solidFill>
                <a:latin typeface="Consolas" panose="020B0609020204030204" pitchFamily="49" charset="0"/>
              </a:rPr>
              <a:t> </a:t>
            </a:r>
            <a:r>
              <a:rPr lang="en-US" dirty="0">
                <a:solidFill>
                  <a:srgbClr val="008080"/>
                </a:solidFill>
                <a:latin typeface="Consolas" panose="020B0609020204030204" pitchFamily="49" charset="0"/>
              </a:rPr>
              <a:t>void</a:t>
            </a:r>
            <a:endParaRPr lang="en-US" dirty="0">
              <a:solidFill>
                <a:srgbClr val="000000"/>
              </a:solidFill>
              <a:latin typeface="Consolas" panose="020B0609020204030204" pitchFamily="49" charset="0"/>
            </a:endParaRPr>
          </a:p>
          <a:p>
            <a:r>
              <a:rPr lang="en-US" dirty="0">
                <a:solidFill>
                  <a:srgbClr val="000000"/>
                </a:solidFill>
                <a:latin typeface="Consolas" panose="020B0609020204030204" pitchFamily="49" charset="0"/>
              </a:rPr>
              <a:t>}</a:t>
            </a:r>
          </a:p>
        </p:txBody>
      </p:sp>
    </p:spTree>
    <p:extLst>
      <p:ext uri="{BB962C8B-B14F-4D97-AF65-F5344CB8AC3E}">
        <p14:creationId xmlns:p14="http://schemas.microsoft.com/office/powerpoint/2010/main" val="61897010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4C5B7C-38C1-45DB-822F-3CEB4E39CA39}"/>
              </a:ext>
            </a:extLst>
          </p:cNvPr>
          <p:cNvSpPr>
            <a:spLocks noGrp="1"/>
          </p:cNvSpPr>
          <p:nvPr>
            <p:ph type="title"/>
          </p:nvPr>
        </p:nvSpPr>
        <p:spPr/>
        <p:txBody>
          <a:bodyPr/>
          <a:lstStyle/>
          <a:p>
            <a:r>
              <a:rPr lang="en-US" dirty="0"/>
              <a:t>Polyhedral Performance Differences</a:t>
            </a:r>
            <a:endParaRPr lang="en-GB" dirty="0"/>
          </a:p>
        </p:txBody>
      </p:sp>
      <p:sp>
        <p:nvSpPr>
          <p:cNvPr id="3" name="Content Placeholder 2">
            <a:extLst>
              <a:ext uri="{FF2B5EF4-FFF2-40B4-BE49-F238E27FC236}">
                <a16:creationId xmlns:a16="http://schemas.microsoft.com/office/drawing/2014/main" id="{8D180851-B71B-45E2-96E6-B1FE5725EA29}"/>
              </a:ext>
            </a:extLst>
          </p:cNvPr>
          <p:cNvSpPr>
            <a:spLocks noGrp="1"/>
          </p:cNvSpPr>
          <p:nvPr>
            <p:ph idx="1"/>
          </p:nvPr>
        </p:nvSpPr>
        <p:spPr/>
        <p:txBody>
          <a:bodyPr vert="horz" lIns="91440" tIns="45720" rIns="91440" bIns="45720" rtlCol="0" anchor="t">
            <a:normAutofit fontScale="92500" lnSpcReduction="10000"/>
          </a:bodyPr>
          <a:lstStyle/>
          <a:p>
            <a:r>
              <a:rPr lang="en-US" dirty="0">
                <a:cs typeface="Calibri"/>
              </a:rPr>
              <a:t>Polly differs from other two as it uses a different scheduler</a:t>
            </a:r>
          </a:p>
          <a:p>
            <a:r>
              <a:rPr lang="en-US" dirty="0">
                <a:cs typeface="Calibri"/>
              </a:rPr>
              <a:t>Even when using the same scheduler, </a:t>
            </a:r>
            <a:r>
              <a:rPr lang="en-US" dirty="0" err="1">
                <a:cs typeface="Calibri"/>
              </a:rPr>
              <a:t>Polygeist</a:t>
            </a:r>
            <a:r>
              <a:rPr lang="en-US" dirty="0">
                <a:cs typeface="Calibri"/>
              </a:rPr>
              <a:t> can select a different statement set and thus schedule coming from partially optimized SSA rather than the original C.</a:t>
            </a:r>
          </a:p>
          <a:p>
            <a:r>
              <a:rPr lang="en-US" dirty="0">
                <a:cs typeface="Calibri"/>
              </a:rPr>
              <a:t>Pluto executes significantly more (~10^11) more integer instructions on seidel-2d than </a:t>
            </a:r>
            <a:r>
              <a:rPr lang="en-US" dirty="0" err="1">
                <a:cs typeface="Calibri"/>
              </a:rPr>
              <a:t>Polygeist</a:t>
            </a:r>
            <a:r>
              <a:rPr lang="en-US" dirty="0">
                <a:cs typeface="Calibri"/>
              </a:rPr>
              <a:t>, which is ~59s at 3GHz, accounting for the gap. Can be caused by different integer optimization and the use of a proper machine type/bound simplification.</a:t>
            </a:r>
          </a:p>
          <a:p>
            <a:r>
              <a:rPr lang="en-US" dirty="0">
                <a:cs typeface="Calibri"/>
              </a:rPr>
              <a:t>For jacobi-2d, </a:t>
            </a:r>
            <a:r>
              <a:rPr lang="en-US" dirty="0" err="1">
                <a:cs typeface="Calibri"/>
              </a:rPr>
              <a:t>Polygeist</a:t>
            </a:r>
            <a:r>
              <a:rPr lang="en-US" dirty="0">
                <a:cs typeface="Calibri"/>
              </a:rPr>
              <a:t> performs worse, stopping earlier when simplifying (75 statement copies in 40 branches), whereas Clang by default takes longer to process this but has better end vectorization.</a:t>
            </a:r>
          </a:p>
          <a:p>
            <a:pPr marL="0" indent="0">
              <a:buNone/>
            </a:pPr>
            <a:endParaRPr lang="en-US" dirty="0">
              <a:cs typeface="Calibri"/>
            </a:endParaRPr>
          </a:p>
          <a:p>
            <a:endParaRPr lang="en-GB" dirty="0">
              <a:cs typeface="Calibri" panose="020F0502020204030204"/>
            </a:endParaRPr>
          </a:p>
        </p:txBody>
      </p:sp>
      <p:sp>
        <p:nvSpPr>
          <p:cNvPr id="4" name="Slide Number Placeholder 3">
            <a:extLst>
              <a:ext uri="{FF2B5EF4-FFF2-40B4-BE49-F238E27FC236}">
                <a16:creationId xmlns:a16="http://schemas.microsoft.com/office/drawing/2014/main" id="{61C187F6-23EC-4058-926A-4991187F587C}"/>
              </a:ext>
            </a:extLst>
          </p:cNvPr>
          <p:cNvSpPr>
            <a:spLocks noGrp="1"/>
          </p:cNvSpPr>
          <p:nvPr>
            <p:ph type="sldNum" sz="quarter" idx="12"/>
          </p:nvPr>
        </p:nvSpPr>
        <p:spPr/>
        <p:txBody>
          <a:bodyPr/>
          <a:lstStyle/>
          <a:p>
            <a:fld id="{330EA680-D336-4FF7-8B7A-9848BB0A1C32}" type="slidenum">
              <a:rPr lang="en-US" smtClean="0"/>
              <a:t>40</a:t>
            </a:fld>
            <a:endParaRPr lang="en-US"/>
          </a:p>
        </p:txBody>
      </p:sp>
    </p:spTree>
    <p:extLst>
      <p:ext uri="{BB962C8B-B14F-4D97-AF65-F5344CB8AC3E}">
        <p14:creationId xmlns:p14="http://schemas.microsoft.com/office/powerpoint/2010/main" val="42045588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392496DE-30CB-4E5B-9155-989ADC4840A6}"/>
              </a:ext>
            </a:extLst>
          </p:cNvPr>
          <p:cNvPicPr>
            <a:picLocks noChangeAspect="1"/>
          </p:cNvPicPr>
          <p:nvPr/>
        </p:nvPicPr>
        <p:blipFill>
          <a:blip r:embed="rId2">
            <a:grayscl/>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2006293"/>
            <a:ext cx="12192000" cy="2845414"/>
          </a:xfrm>
          <a:prstGeom prst="rect">
            <a:avLst/>
          </a:prstGeom>
        </p:spPr>
      </p:pic>
      <p:sp>
        <p:nvSpPr>
          <p:cNvPr id="2" name="Title 1">
            <a:extLst>
              <a:ext uri="{FF2B5EF4-FFF2-40B4-BE49-F238E27FC236}">
                <a16:creationId xmlns:a16="http://schemas.microsoft.com/office/drawing/2014/main" id="{7A077CF3-1CD1-45AE-937D-C6896C05E511}"/>
              </a:ext>
            </a:extLst>
          </p:cNvPr>
          <p:cNvSpPr>
            <a:spLocks noGrp="1"/>
          </p:cNvSpPr>
          <p:nvPr>
            <p:ph type="title"/>
          </p:nvPr>
        </p:nvSpPr>
        <p:spPr/>
        <p:txBody>
          <a:bodyPr/>
          <a:lstStyle/>
          <a:p>
            <a:r>
              <a:rPr lang="en-US" dirty="0">
                <a:cs typeface="Calibri Light"/>
              </a:rPr>
              <a:t>Sequential Polyhedral Comparison</a:t>
            </a:r>
            <a:endParaRPr lang="en-US" dirty="0"/>
          </a:p>
        </p:txBody>
      </p:sp>
      <p:sp>
        <p:nvSpPr>
          <p:cNvPr id="4" name="Slide Number Placeholder 3">
            <a:extLst>
              <a:ext uri="{FF2B5EF4-FFF2-40B4-BE49-F238E27FC236}">
                <a16:creationId xmlns:a16="http://schemas.microsoft.com/office/drawing/2014/main" id="{EA6C427C-32F4-4EBA-BE2C-A9CA74BB5320}"/>
              </a:ext>
            </a:extLst>
          </p:cNvPr>
          <p:cNvSpPr>
            <a:spLocks noGrp="1"/>
          </p:cNvSpPr>
          <p:nvPr>
            <p:ph type="sldNum" sz="quarter" idx="12"/>
          </p:nvPr>
        </p:nvSpPr>
        <p:spPr/>
        <p:txBody>
          <a:bodyPr/>
          <a:lstStyle/>
          <a:p>
            <a:fld id="{330EA680-D336-4FF7-8B7A-9848BB0A1C32}" type="slidenum">
              <a:rPr lang="en-US" smtClean="0"/>
              <a:t>41</a:t>
            </a:fld>
            <a:endParaRPr lang="en-US"/>
          </a:p>
        </p:txBody>
      </p:sp>
      <p:sp>
        <p:nvSpPr>
          <p:cNvPr id="6" name="TextBox 5">
            <a:extLst>
              <a:ext uri="{FF2B5EF4-FFF2-40B4-BE49-F238E27FC236}">
                <a16:creationId xmlns:a16="http://schemas.microsoft.com/office/drawing/2014/main" id="{05E37412-99A3-024D-AF14-8ADA597214D0}"/>
              </a:ext>
            </a:extLst>
          </p:cNvPr>
          <p:cNvSpPr txBox="1"/>
          <p:nvPr/>
        </p:nvSpPr>
        <p:spPr>
          <a:xfrm>
            <a:off x="310395" y="5127742"/>
            <a:ext cx="4104586" cy="1384995"/>
          </a:xfrm>
          <a:prstGeom prst="rect">
            <a:avLst/>
          </a:prstGeom>
          <a:noFill/>
        </p:spPr>
        <p:txBody>
          <a:bodyPr wrap="square" rtlCol="0">
            <a:spAutoFit/>
          </a:bodyPr>
          <a:lstStyle/>
          <a:p>
            <a:r>
              <a:rPr lang="en-US" sz="2800" dirty="0" err="1"/>
              <a:t>Polygeist</a:t>
            </a:r>
            <a:r>
              <a:rPr lang="en-US" sz="2800" dirty="0"/>
              <a:t>: 2.53x speedup</a:t>
            </a:r>
            <a:br>
              <a:rPr lang="en-US" sz="2800" dirty="0"/>
            </a:br>
            <a:r>
              <a:rPr lang="en-US" sz="2800" dirty="0"/>
              <a:t>Pluto:        2.34x speedup</a:t>
            </a:r>
            <a:br>
              <a:rPr lang="en-US" sz="2800" dirty="0"/>
            </a:br>
            <a:r>
              <a:rPr lang="en-US" sz="2800" dirty="0"/>
              <a:t>Polly:         1.41x speedup</a:t>
            </a:r>
          </a:p>
        </p:txBody>
      </p:sp>
      <p:pic>
        <p:nvPicPr>
          <p:cNvPr id="7" name="Graphic 6">
            <a:extLst>
              <a:ext uri="{FF2B5EF4-FFF2-40B4-BE49-F238E27FC236}">
                <a16:creationId xmlns:a16="http://schemas.microsoft.com/office/drawing/2014/main" id="{9BCA3524-6E00-4FDA-AC8B-F5384041DD3C}"/>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83614" r="4326"/>
          <a:stretch/>
        </p:blipFill>
        <p:spPr>
          <a:xfrm>
            <a:off x="10194324" y="2006293"/>
            <a:ext cx="1470454" cy="2845414"/>
          </a:xfrm>
          <a:prstGeom prst="rect">
            <a:avLst/>
          </a:prstGeom>
        </p:spPr>
      </p:pic>
      <p:pic>
        <p:nvPicPr>
          <p:cNvPr id="9" name="Graphic 8">
            <a:extLst>
              <a:ext uri="{FF2B5EF4-FFF2-40B4-BE49-F238E27FC236}">
                <a16:creationId xmlns:a16="http://schemas.microsoft.com/office/drawing/2014/main" id="{E2951CE0-3BB6-42D0-AA07-2176DDE7BF58}"/>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38824" t="89736" r="37663"/>
          <a:stretch/>
        </p:blipFill>
        <p:spPr>
          <a:xfrm>
            <a:off x="4732639" y="4559643"/>
            <a:ext cx="2866766" cy="292063"/>
          </a:xfrm>
          <a:prstGeom prst="rect">
            <a:avLst/>
          </a:prstGeom>
        </p:spPr>
      </p:pic>
      <p:sp>
        <p:nvSpPr>
          <p:cNvPr id="11" name="TextBox 10">
            <a:extLst>
              <a:ext uri="{FF2B5EF4-FFF2-40B4-BE49-F238E27FC236}">
                <a16:creationId xmlns:a16="http://schemas.microsoft.com/office/drawing/2014/main" id="{441E4FD4-1046-4967-B42C-8C6A6B2864C1}"/>
              </a:ext>
            </a:extLst>
          </p:cNvPr>
          <p:cNvSpPr txBox="1"/>
          <p:nvPr/>
        </p:nvSpPr>
        <p:spPr>
          <a:xfrm>
            <a:off x="6456098" y="5324985"/>
            <a:ext cx="4104586" cy="954107"/>
          </a:xfrm>
          <a:prstGeom prst="rect">
            <a:avLst/>
          </a:prstGeom>
          <a:noFill/>
        </p:spPr>
        <p:txBody>
          <a:bodyPr wrap="square" rtlCol="0">
            <a:spAutoFit/>
          </a:bodyPr>
          <a:lstStyle/>
          <a:p>
            <a:r>
              <a:rPr lang="en-US" sz="2800" dirty="0"/>
              <a:t>Big gaps come from different schedules</a:t>
            </a:r>
          </a:p>
        </p:txBody>
      </p:sp>
      <p:pic>
        <p:nvPicPr>
          <p:cNvPr id="12" name="Graphic 11">
            <a:extLst>
              <a:ext uri="{FF2B5EF4-FFF2-40B4-BE49-F238E27FC236}">
                <a16:creationId xmlns:a16="http://schemas.microsoft.com/office/drawing/2014/main" id="{A3792678-B4B2-4FD8-B217-7ECE597129CC}"/>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62331" r="22143"/>
          <a:stretch/>
        </p:blipFill>
        <p:spPr>
          <a:xfrm>
            <a:off x="7599405" y="2006292"/>
            <a:ext cx="1893071" cy="2845414"/>
          </a:xfrm>
          <a:prstGeom prst="rect">
            <a:avLst/>
          </a:prstGeom>
        </p:spPr>
      </p:pic>
      <p:pic>
        <p:nvPicPr>
          <p:cNvPr id="13" name="Graphic 12">
            <a:extLst>
              <a:ext uri="{FF2B5EF4-FFF2-40B4-BE49-F238E27FC236}">
                <a16:creationId xmlns:a16="http://schemas.microsoft.com/office/drawing/2014/main" id="{36DEA671-1DC2-443F-BC05-A437DB265308}"/>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56149" r="40561"/>
          <a:stretch/>
        </p:blipFill>
        <p:spPr>
          <a:xfrm>
            <a:off x="6845644" y="2006292"/>
            <a:ext cx="401164" cy="2845414"/>
          </a:xfrm>
          <a:prstGeom prst="rect">
            <a:avLst/>
          </a:prstGeom>
        </p:spPr>
      </p:pic>
      <p:pic>
        <p:nvPicPr>
          <p:cNvPr id="14" name="Graphic 13">
            <a:extLst>
              <a:ext uri="{FF2B5EF4-FFF2-40B4-BE49-F238E27FC236}">
                <a16:creationId xmlns:a16="http://schemas.microsoft.com/office/drawing/2014/main" id="{4BD69E0A-DB5B-43B3-9D42-715E51DD22AB}"/>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28837" r="46692"/>
          <a:stretch/>
        </p:blipFill>
        <p:spPr>
          <a:xfrm>
            <a:off x="3509319" y="2005255"/>
            <a:ext cx="2983727" cy="2845414"/>
          </a:xfrm>
          <a:prstGeom prst="rect">
            <a:avLst/>
          </a:prstGeom>
        </p:spPr>
      </p:pic>
      <p:pic>
        <p:nvPicPr>
          <p:cNvPr id="15" name="Graphic 14">
            <a:extLst>
              <a:ext uri="{FF2B5EF4-FFF2-40B4-BE49-F238E27FC236}">
                <a16:creationId xmlns:a16="http://schemas.microsoft.com/office/drawing/2014/main" id="{B9087D8B-0F15-42F9-86AD-C7E752240B31}"/>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0835" r="86054"/>
          <a:stretch/>
        </p:blipFill>
        <p:spPr>
          <a:xfrm>
            <a:off x="1322174" y="2005255"/>
            <a:ext cx="379368" cy="2845414"/>
          </a:xfrm>
          <a:prstGeom prst="rect">
            <a:avLst/>
          </a:prstGeom>
        </p:spPr>
      </p:pic>
      <p:pic>
        <p:nvPicPr>
          <p:cNvPr id="16" name="Graphic 15">
            <a:extLst>
              <a:ext uri="{FF2B5EF4-FFF2-40B4-BE49-F238E27FC236}">
                <a16:creationId xmlns:a16="http://schemas.microsoft.com/office/drawing/2014/main" id="{F1F90103-7185-4EE9-BD60-D46BFD540605}"/>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6835" r="80301"/>
          <a:stretch/>
        </p:blipFill>
        <p:spPr>
          <a:xfrm>
            <a:off x="2054139" y="2016151"/>
            <a:ext cx="349250" cy="2845414"/>
          </a:xfrm>
          <a:prstGeom prst="rect">
            <a:avLst/>
          </a:prstGeom>
        </p:spPr>
      </p:pic>
      <p:sp>
        <p:nvSpPr>
          <p:cNvPr id="10" name="Down Arrow 6">
            <a:extLst>
              <a:ext uri="{FF2B5EF4-FFF2-40B4-BE49-F238E27FC236}">
                <a16:creationId xmlns:a16="http://schemas.microsoft.com/office/drawing/2014/main" id="{82AE68EF-5111-4855-8585-E4CB6D2F7FB3}"/>
              </a:ext>
            </a:extLst>
          </p:cNvPr>
          <p:cNvSpPr/>
          <p:nvPr/>
        </p:nvSpPr>
        <p:spPr>
          <a:xfrm rot="19473610" flipV="1">
            <a:off x="5407771" y="2725521"/>
            <a:ext cx="349250" cy="277257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a:extLst>
              <a:ext uri="{FF2B5EF4-FFF2-40B4-BE49-F238E27FC236}">
                <a16:creationId xmlns:a16="http://schemas.microsoft.com/office/drawing/2014/main" id="{2B11FF2E-F4C4-4A16-A786-05C2D21D5DAE}"/>
              </a:ext>
            </a:extLst>
          </p:cNvPr>
          <p:cNvSpPr/>
          <p:nvPr/>
        </p:nvSpPr>
        <p:spPr>
          <a:xfrm>
            <a:off x="3156721" y="1877643"/>
            <a:ext cx="1785978" cy="1325563"/>
          </a:xfrm>
          <a:prstGeom prst="ellipse">
            <a:avLst/>
          </a:prstGeom>
          <a:noFill/>
          <a:ln w="317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3644019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4C5B7C-38C1-45DB-822F-3CEB4E39CA39}"/>
              </a:ext>
            </a:extLst>
          </p:cNvPr>
          <p:cNvSpPr>
            <a:spLocks noGrp="1"/>
          </p:cNvSpPr>
          <p:nvPr>
            <p:ph type="title"/>
          </p:nvPr>
        </p:nvSpPr>
        <p:spPr/>
        <p:txBody>
          <a:bodyPr/>
          <a:lstStyle/>
          <a:p>
            <a:r>
              <a:rPr lang="en-US" dirty="0"/>
              <a:t>Parallel Performance Differences</a:t>
            </a:r>
            <a:endParaRPr lang="en-GB" dirty="0"/>
          </a:p>
        </p:txBody>
      </p:sp>
      <p:sp>
        <p:nvSpPr>
          <p:cNvPr id="3" name="Content Placeholder 2">
            <a:extLst>
              <a:ext uri="{FF2B5EF4-FFF2-40B4-BE49-F238E27FC236}">
                <a16:creationId xmlns:a16="http://schemas.microsoft.com/office/drawing/2014/main" id="{8D180851-B71B-45E2-96E6-B1FE5725EA29}"/>
              </a:ext>
            </a:extLst>
          </p:cNvPr>
          <p:cNvSpPr>
            <a:spLocks noGrp="1"/>
          </p:cNvSpPr>
          <p:nvPr>
            <p:ph idx="1"/>
          </p:nvPr>
        </p:nvSpPr>
        <p:spPr/>
        <p:txBody>
          <a:bodyPr vert="horz" lIns="91440" tIns="45720" rIns="91440" bIns="45720" rtlCol="0" anchor="t">
            <a:normAutofit/>
          </a:bodyPr>
          <a:lstStyle/>
          <a:p>
            <a:r>
              <a:rPr lang="en-US" dirty="0">
                <a:cs typeface="Calibri"/>
              </a:rPr>
              <a:t>Same scheduling differences as sequential (Cholesky and LU are better on Pluto/</a:t>
            </a:r>
            <a:r>
              <a:rPr lang="en-US" dirty="0" err="1">
                <a:cs typeface="Calibri"/>
              </a:rPr>
              <a:t>Polygeist</a:t>
            </a:r>
            <a:r>
              <a:rPr lang="en-US" dirty="0">
                <a:cs typeface="Calibri"/>
              </a:rPr>
              <a:t> than Polly; </a:t>
            </a:r>
            <a:r>
              <a:rPr lang="en-US" dirty="0" err="1">
                <a:cs typeface="Calibri"/>
              </a:rPr>
              <a:t>Gemver</a:t>
            </a:r>
            <a:r>
              <a:rPr lang="en-US" dirty="0">
                <a:cs typeface="Calibri"/>
              </a:rPr>
              <a:t> and MVT are better on Polly)</a:t>
            </a:r>
          </a:p>
          <a:p>
            <a:r>
              <a:rPr lang="en-US" dirty="0" err="1">
                <a:cs typeface="Calibri"/>
              </a:rPr>
              <a:t>Ludcmp</a:t>
            </a:r>
            <a:r>
              <a:rPr lang="en-US" dirty="0">
                <a:cs typeface="Calibri"/>
              </a:rPr>
              <a:t> and </a:t>
            </a:r>
            <a:r>
              <a:rPr lang="en-US" dirty="0" err="1">
                <a:cs typeface="Calibri"/>
              </a:rPr>
              <a:t>syr</a:t>
            </a:r>
            <a:r>
              <a:rPr lang="en-US" dirty="0">
                <a:cs typeface="Calibri"/>
              </a:rPr>
              <a:t>(2)k benefit from SSA optimizations</a:t>
            </a:r>
          </a:p>
          <a:p>
            <a:r>
              <a:rPr lang="en-US" dirty="0" err="1">
                <a:cs typeface="Calibri"/>
              </a:rPr>
              <a:t>Polygeist</a:t>
            </a:r>
            <a:r>
              <a:rPr lang="en-US" dirty="0">
                <a:cs typeface="Calibri"/>
              </a:rPr>
              <a:t> is only framework that can parallelize </a:t>
            </a:r>
            <a:r>
              <a:rPr lang="en-US" dirty="0" err="1">
                <a:cs typeface="Calibri"/>
              </a:rPr>
              <a:t>deriche</a:t>
            </a:r>
            <a:r>
              <a:rPr lang="en-US" dirty="0">
                <a:cs typeface="Calibri"/>
              </a:rPr>
              <a:t> (6.9x) and </a:t>
            </a:r>
            <a:r>
              <a:rPr lang="en-US" dirty="0" err="1">
                <a:cs typeface="Calibri"/>
              </a:rPr>
              <a:t>symm</a:t>
            </a:r>
            <a:r>
              <a:rPr lang="en-US" dirty="0">
                <a:cs typeface="Calibri"/>
              </a:rPr>
              <a:t> (7.7x) by analyzing and removing the loop-carried dependency</a:t>
            </a:r>
          </a:p>
          <a:p>
            <a:r>
              <a:rPr lang="en-US" dirty="0" err="1">
                <a:cs typeface="Calibri"/>
              </a:rPr>
              <a:t>Polygeist</a:t>
            </a:r>
            <a:r>
              <a:rPr lang="en-US" dirty="0">
                <a:cs typeface="Calibri"/>
              </a:rPr>
              <a:t> identifies a parallel reduction within </a:t>
            </a:r>
            <a:r>
              <a:rPr lang="en-US" dirty="0" err="1">
                <a:cs typeface="Calibri"/>
              </a:rPr>
              <a:t>gramschmidt</a:t>
            </a:r>
            <a:r>
              <a:rPr lang="en-US" dirty="0">
                <a:cs typeface="Calibri"/>
              </a:rPr>
              <a:t> (56x </a:t>
            </a:r>
            <a:r>
              <a:rPr lang="en-US" dirty="0" err="1">
                <a:cs typeface="Calibri"/>
              </a:rPr>
              <a:t>Polygeist</a:t>
            </a:r>
            <a:r>
              <a:rPr lang="en-US" dirty="0">
                <a:cs typeface="Calibri"/>
              </a:rPr>
              <a:t>, 54x Pluto, 34x Polly) and </a:t>
            </a:r>
            <a:r>
              <a:rPr lang="en-US" dirty="0" err="1">
                <a:cs typeface="Calibri"/>
              </a:rPr>
              <a:t>durbin</a:t>
            </a:r>
            <a:r>
              <a:rPr lang="en-US" dirty="0">
                <a:cs typeface="Calibri"/>
              </a:rPr>
              <a:t> (6x slowdown as few iterations)</a:t>
            </a:r>
          </a:p>
          <a:p>
            <a:pPr marL="0" indent="0">
              <a:buNone/>
            </a:pPr>
            <a:endParaRPr lang="en-US" dirty="0">
              <a:cs typeface="Calibri"/>
            </a:endParaRPr>
          </a:p>
          <a:p>
            <a:endParaRPr lang="en-GB" dirty="0">
              <a:cs typeface="Calibri" panose="020F0502020204030204"/>
            </a:endParaRPr>
          </a:p>
        </p:txBody>
      </p:sp>
      <p:sp>
        <p:nvSpPr>
          <p:cNvPr id="4" name="Slide Number Placeholder 3">
            <a:extLst>
              <a:ext uri="{FF2B5EF4-FFF2-40B4-BE49-F238E27FC236}">
                <a16:creationId xmlns:a16="http://schemas.microsoft.com/office/drawing/2014/main" id="{61C187F6-23EC-4058-926A-4991187F587C}"/>
              </a:ext>
            </a:extLst>
          </p:cNvPr>
          <p:cNvSpPr>
            <a:spLocks noGrp="1"/>
          </p:cNvSpPr>
          <p:nvPr>
            <p:ph type="sldNum" sz="quarter" idx="12"/>
          </p:nvPr>
        </p:nvSpPr>
        <p:spPr/>
        <p:txBody>
          <a:bodyPr/>
          <a:lstStyle/>
          <a:p>
            <a:fld id="{330EA680-D336-4FF7-8B7A-9848BB0A1C32}" type="slidenum">
              <a:rPr lang="en-US" smtClean="0"/>
              <a:t>42</a:t>
            </a:fld>
            <a:endParaRPr lang="en-US"/>
          </a:p>
        </p:txBody>
      </p:sp>
    </p:spTree>
    <p:extLst>
      <p:ext uri="{BB962C8B-B14F-4D97-AF65-F5344CB8AC3E}">
        <p14:creationId xmlns:p14="http://schemas.microsoft.com/office/powerpoint/2010/main" val="83354355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1DCBCE-62EB-4DB8-84A1-4152D860770E}"/>
              </a:ext>
            </a:extLst>
          </p:cNvPr>
          <p:cNvSpPr>
            <a:spLocks noGrp="1"/>
          </p:cNvSpPr>
          <p:nvPr>
            <p:ph type="title"/>
          </p:nvPr>
        </p:nvSpPr>
        <p:spPr/>
        <p:txBody>
          <a:bodyPr/>
          <a:lstStyle/>
          <a:p>
            <a:r>
              <a:rPr lang="en-US" dirty="0" err="1">
                <a:cs typeface="Calibri Light"/>
              </a:rPr>
              <a:t>Polygeist</a:t>
            </a:r>
            <a:r>
              <a:rPr lang="en-US" dirty="0">
                <a:cs typeface="Calibri Light"/>
              </a:rPr>
              <a:t> Frontend</a:t>
            </a:r>
            <a:endParaRPr lang="en-US" dirty="0"/>
          </a:p>
        </p:txBody>
      </p:sp>
      <p:sp>
        <p:nvSpPr>
          <p:cNvPr id="4" name="Slide Number Placeholder 3">
            <a:extLst>
              <a:ext uri="{FF2B5EF4-FFF2-40B4-BE49-F238E27FC236}">
                <a16:creationId xmlns:a16="http://schemas.microsoft.com/office/drawing/2014/main" id="{9315977E-5045-45F2-AEBF-71D34BBD21BE}"/>
              </a:ext>
            </a:extLst>
          </p:cNvPr>
          <p:cNvSpPr>
            <a:spLocks noGrp="1"/>
          </p:cNvSpPr>
          <p:nvPr>
            <p:ph type="sldNum" sz="quarter" idx="12"/>
          </p:nvPr>
        </p:nvSpPr>
        <p:spPr/>
        <p:txBody>
          <a:bodyPr/>
          <a:lstStyle/>
          <a:p>
            <a:fld id="{330EA680-D336-4FF7-8B7A-9848BB0A1C32}" type="slidenum">
              <a:rPr lang="en-US" smtClean="0"/>
              <a:t>43</a:t>
            </a:fld>
            <a:endParaRPr lang="en-US"/>
          </a:p>
        </p:txBody>
      </p:sp>
      <p:sp>
        <p:nvSpPr>
          <p:cNvPr id="3" name="Content Placeholder 2">
            <a:extLst>
              <a:ext uri="{FF2B5EF4-FFF2-40B4-BE49-F238E27FC236}">
                <a16:creationId xmlns:a16="http://schemas.microsoft.com/office/drawing/2014/main" id="{A6BCC459-BCBC-41A8-9DA8-2EC3ACBB7A1A}"/>
              </a:ext>
            </a:extLst>
          </p:cNvPr>
          <p:cNvSpPr>
            <a:spLocks noGrp="1"/>
          </p:cNvSpPr>
          <p:nvPr>
            <p:ph idx="1"/>
          </p:nvPr>
        </p:nvSpPr>
        <p:spPr>
          <a:xfrm>
            <a:off x="838200" y="1825625"/>
            <a:ext cx="10512842" cy="4351338"/>
          </a:xfrm>
        </p:spPr>
        <p:txBody>
          <a:bodyPr vert="horz" lIns="91440" tIns="45720" rIns="91440" bIns="45720" rtlCol="0" anchor="t">
            <a:normAutofit fontScale="92500" lnSpcReduction="10000"/>
          </a:bodyPr>
          <a:lstStyle/>
          <a:p>
            <a:r>
              <a:rPr lang="en-US" dirty="0">
                <a:cs typeface="Calibri"/>
              </a:rPr>
              <a:t>Ingests Clang AST to simplify parsing, semantic analysis, linkage, etc.</a:t>
            </a:r>
            <a:endParaRPr lang="en-US" dirty="0"/>
          </a:p>
          <a:p>
            <a:r>
              <a:rPr lang="en-US" dirty="0"/>
              <a:t>Each C/C++ type is defined to have a corresponding MLIR. Pointers, arrays, and some structs can use MLIR’s structured pointer or </a:t>
            </a:r>
            <a:r>
              <a:rPr lang="en-US" dirty="0" err="1"/>
              <a:t>memref</a:t>
            </a:r>
            <a:r>
              <a:rPr lang="en-US" dirty="0"/>
              <a:t> type, preserving sizes and multi-dimensional indexing.</a:t>
            </a:r>
          </a:p>
          <a:p>
            <a:pPr lvl="1"/>
            <a:r>
              <a:rPr lang="en-US" dirty="0">
                <a:latin typeface="Consolas"/>
                <a:cs typeface="Courier New"/>
              </a:rPr>
              <a:t> </a:t>
            </a:r>
            <a:r>
              <a:rPr lang="en-US" dirty="0">
                <a:solidFill>
                  <a:srgbClr val="2FB41D"/>
                </a:solidFill>
                <a:latin typeface="Consolas"/>
                <a:cs typeface="Courier New"/>
              </a:rPr>
              <a:t>int</a:t>
            </a:r>
            <a:r>
              <a:rPr lang="en-US" dirty="0">
                <a:latin typeface="Consolas"/>
                <a:cs typeface="Courier New"/>
              </a:rPr>
              <a:t>[</a:t>
            </a:r>
            <a:r>
              <a:rPr lang="en-US" dirty="0">
                <a:solidFill>
                  <a:srgbClr val="B42419"/>
                </a:solidFill>
                <a:latin typeface="Consolas"/>
                <a:cs typeface="Courier New"/>
              </a:rPr>
              <a:t>12</a:t>
            </a:r>
            <a:r>
              <a:rPr lang="en-US" dirty="0">
                <a:latin typeface="Consolas"/>
                <a:cs typeface="Courier New"/>
              </a:rPr>
              <a:t>][</a:t>
            </a:r>
            <a:r>
              <a:rPr lang="en-US" dirty="0">
                <a:solidFill>
                  <a:srgbClr val="B42419"/>
                </a:solidFill>
                <a:latin typeface="Consolas"/>
                <a:cs typeface="Courier New"/>
              </a:rPr>
              <a:t>30</a:t>
            </a:r>
            <a:r>
              <a:rPr lang="en-US" dirty="0">
                <a:latin typeface="Consolas"/>
                <a:cs typeface="Courier New"/>
              </a:rPr>
              <a:t>] =&gt;</a:t>
            </a:r>
            <a:r>
              <a:rPr lang="en-US" dirty="0">
                <a:solidFill>
                  <a:srgbClr val="2FB41D"/>
                </a:solidFill>
                <a:latin typeface="Consolas"/>
                <a:cs typeface="Courier New"/>
              </a:rPr>
              <a:t> </a:t>
            </a:r>
            <a:r>
              <a:rPr lang="en-US" dirty="0" err="1">
                <a:solidFill>
                  <a:srgbClr val="2FB41D"/>
                </a:solidFill>
                <a:latin typeface="Consolas"/>
                <a:cs typeface="Courier New"/>
              </a:rPr>
              <a:t>memref</a:t>
            </a:r>
            <a:r>
              <a:rPr lang="en-US" dirty="0">
                <a:latin typeface="Consolas"/>
                <a:cs typeface="Courier New"/>
              </a:rPr>
              <a:t>&lt;</a:t>
            </a:r>
            <a:r>
              <a:rPr lang="en-US" dirty="0">
                <a:solidFill>
                  <a:srgbClr val="B42419"/>
                </a:solidFill>
                <a:latin typeface="Consolas"/>
                <a:cs typeface="Courier New"/>
              </a:rPr>
              <a:t>12</a:t>
            </a:r>
            <a:r>
              <a:rPr lang="en-US" dirty="0">
                <a:latin typeface="Consolas"/>
                <a:cs typeface="Courier New"/>
              </a:rPr>
              <a:t>x</a:t>
            </a:r>
            <a:r>
              <a:rPr lang="en-US" dirty="0">
                <a:solidFill>
                  <a:srgbClr val="B42419"/>
                </a:solidFill>
                <a:latin typeface="Consolas"/>
                <a:cs typeface="Courier New"/>
              </a:rPr>
              <a:t>30</a:t>
            </a:r>
            <a:r>
              <a:rPr lang="en-US" dirty="0">
                <a:latin typeface="Consolas"/>
                <a:cs typeface="Courier New"/>
              </a:rPr>
              <a:t>x</a:t>
            </a:r>
            <a:r>
              <a:rPr lang="en-US" dirty="0">
                <a:solidFill>
                  <a:srgbClr val="2FB41D"/>
                </a:solidFill>
                <a:latin typeface="Consolas"/>
                <a:cs typeface="Courier New"/>
              </a:rPr>
              <a:t>i32</a:t>
            </a:r>
            <a:r>
              <a:rPr lang="en-US" dirty="0">
                <a:latin typeface="Consolas"/>
                <a:cs typeface="Courier New"/>
              </a:rPr>
              <a:t>&gt;</a:t>
            </a:r>
            <a:endParaRPr lang="en-US" dirty="0"/>
          </a:p>
          <a:p>
            <a:pPr lvl="1"/>
            <a:r>
              <a:rPr lang="en-US" dirty="0">
                <a:latin typeface="Consolas"/>
                <a:cs typeface="Courier New"/>
              </a:rPr>
              <a:t> </a:t>
            </a:r>
            <a:r>
              <a:rPr lang="en-US" dirty="0">
                <a:solidFill>
                  <a:srgbClr val="2FB41D"/>
                </a:solidFill>
                <a:latin typeface="Consolas"/>
                <a:cs typeface="Courier New"/>
              </a:rPr>
              <a:t>float</a:t>
            </a:r>
            <a:r>
              <a:rPr lang="en-US" dirty="0">
                <a:latin typeface="Consolas"/>
                <a:cs typeface="Courier New"/>
              </a:rPr>
              <a:t>*      =&gt;</a:t>
            </a:r>
            <a:r>
              <a:rPr lang="en-US" dirty="0">
                <a:solidFill>
                  <a:srgbClr val="2FB41D"/>
                </a:solidFill>
                <a:latin typeface="Consolas"/>
                <a:cs typeface="Courier New"/>
              </a:rPr>
              <a:t> </a:t>
            </a:r>
            <a:r>
              <a:rPr lang="en-US" dirty="0" err="1">
                <a:solidFill>
                  <a:srgbClr val="2FB41D"/>
                </a:solidFill>
                <a:latin typeface="Consolas"/>
                <a:cs typeface="Courier New"/>
              </a:rPr>
              <a:t>memref</a:t>
            </a:r>
            <a:r>
              <a:rPr lang="en-US" dirty="0">
                <a:latin typeface="Consolas"/>
                <a:cs typeface="Courier New"/>
              </a:rPr>
              <a:t>&lt;</a:t>
            </a:r>
            <a:r>
              <a:rPr lang="en-US" dirty="0">
                <a:solidFill>
                  <a:srgbClr val="B42419"/>
                </a:solidFill>
                <a:latin typeface="Consolas"/>
                <a:cs typeface="Courier New"/>
              </a:rPr>
              <a:t>?</a:t>
            </a:r>
            <a:r>
              <a:rPr lang="en-US" dirty="0">
                <a:latin typeface="Consolas"/>
                <a:cs typeface="Courier New"/>
              </a:rPr>
              <a:t>x</a:t>
            </a:r>
            <a:r>
              <a:rPr lang="en-US" dirty="0">
                <a:solidFill>
                  <a:srgbClr val="2FB41D"/>
                </a:solidFill>
                <a:latin typeface="Consolas"/>
                <a:cs typeface="Courier New"/>
              </a:rPr>
              <a:t>f32</a:t>
            </a:r>
            <a:r>
              <a:rPr lang="en-US" dirty="0">
                <a:latin typeface="Consolas"/>
                <a:cs typeface="Courier New"/>
              </a:rPr>
              <a:t>&gt;</a:t>
            </a:r>
            <a:endParaRPr lang="en-US" dirty="0"/>
          </a:p>
          <a:p>
            <a:r>
              <a:rPr lang="en-US" dirty="0"/>
              <a:t>Allocation and deallocation instructions converted to </a:t>
            </a:r>
            <a:r>
              <a:rPr lang="en-US" dirty="0" err="1"/>
              <a:t>memref</a:t>
            </a:r>
            <a:r>
              <a:rPr lang="en-US" dirty="0"/>
              <a:t> </a:t>
            </a:r>
            <a:r>
              <a:rPr lang="en-US" dirty="0" err="1"/>
              <a:t>alloc</a:t>
            </a:r>
            <a:r>
              <a:rPr lang="en-US" dirty="0"/>
              <a:t>/</a:t>
            </a:r>
            <a:r>
              <a:rPr lang="en-US" dirty="0" err="1"/>
              <a:t>dealloc</a:t>
            </a:r>
            <a:r>
              <a:rPr lang="en-US" dirty="0"/>
              <a:t>.</a:t>
            </a:r>
          </a:p>
          <a:p>
            <a:r>
              <a:rPr lang="en-US" dirty="0"/>
              <a:t>Control flow and loops are directly lowered to structured MLIR-equivalent operations.</a:t>
            </a:r>
          </a:p>
          <a:p>
            <a:r>
              <a:rPr lang="en-US" dirty="0"/>
              <a:t>Supports advanced C++ features like templates and constructors.</a:t>
            </a:r>
            <a:br>
              <a:rPr lang="en-US" dirty="0"/>
            </a:br>
            <a:endParaRPr lang="en-US" dirty="0">
              <a:cs typeface="Calibri"/>
            </a:endParaRPr>
          </a:p>
        </p:txBody>
      </p:sp>
      <p:pic>
        <p:nvPicPr>
          <p:cNvPr id="5" name="Picture 8" descr="Diagram&#10;&#10;Description automatically generated">
            <a:extLst>
              <a:ext uri="{FF2B5EF4-FFF2-40B4-BE49-F238E27FC236}">
                <a16:creationId xmlns:a16="http://schemas.microsoft.com/office/drawing/2014/main" id="{A75FB145-6641-42B7-8B74-9BFC7EDDBFDD}"/>
              </a:ext>
            </a:extLst>
          </p:cNvPr>
          <p:cNvPicPr>
            <a:picLocks noChangeAspect="1"/>
          </p:cNvPicPr>
          <p:nvPr/>
        </p:nvPicPr>
        <p:blipFill>
          <a:blip r:embed="rId4"/>
          <a:stretch>
            <a:fillRect/>
          </a:stretch>
        </p:blipFill>
        <p:spPr>
          <a:xfrm>
            <a:off x="5898617" y="460200"/>
            <a:ext cx="3581948" cy="1275731"/>
          </a:xfrm>
          <a:prstGeom prst="rect">
            <a:avLst/>
          </a:prstGeom>
        </p:spPr>
      </p:pic>
    </p:spTree>
    <p:extLst>
      <p:ext uri="{BB962C8B-B14F-4D97-AF65-F5344CB8AC3E}">
        <p14:creationId xmlns:p14="http://schemas.microsoft.com/office/powerpoint/2010/main" val="3517621446"/>
      </p:ext>
    </p:extLst>
  </p:cSld>
  <p:clrMapOvr>
    <a:masterClrMapping/>
  </p:clrMapOvr>
  <p:extLst>
    <p:ext uri="{6950BFC3-D8DA-4A85-94F7-54DA5524770B}">
      <p188:commentRel xmlns:p188="http://schemas.microsoft.com/office/powerpoint/2018/8/main" r:id="rId3"/>
    </p:ext>
  </p:extLs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1DCBCE-62EB-4DB8-84A1-4152D860770E}"/>
              </a:ext>
            </a:extLst>
          </p:cNvPr>
          <p:cNvSpPr>
            <a:spLocks noGrp="1"/>
          </p:cNvSpPr>
          <p:nvPr>
            <p:ph type="title"/>
          </p:nvPr>
        </p:nvSpPr>
        <p:spPr/>
        <p:txBody>
          <a:bodyPr/>
          <a:lstStyle/>
          <a:p>
            <a:r>
              <a:rPr lang="en-US" dirty="0" err="1">
                <a:cs typeface="Calibri Light"/>
              </a:rPr>
              <a:t>Polygeist</a:t>
            </a:r>
            <a:r>
              <a:rPr lang="en-US" dirty="0">
                <a:cs typeface="Calibri Light"/>
              </a:rPr>
              <a:t> Raising</a:t>
            </a:r>
            <a:endParaRPr lang="en-US" dirty="0"/>
          </a:p>
        </p:txBody>
      </p:sp>
      <p:sp>
        <p:nvSpPr>
          <p:cNvPr id="4" name="Slide Number Placeholder 3">
            <a:extLst>
              <a:ext uri="{FF2B5EF4-FFF2-40B4-BE49-F238E27FC236}">
                <a16:creationId xmlns:a16="http://schemas.microsoft.com/office/drawing/2014/main" id="{9315977E-5045-45F2-AEBF-71D34BBD21BE}"/>
              </a:ext>
            </a:extLst>
          </p:cNvPr>
          <p:cNvSpPr>
            <a:spLocks noGrp="1"/>
          </p:cNvSpPr>
          <p:nvPr>
            <p:ph type="sldNum" sz="quarter" idx="12"/>
          </p:nvPr>
        </p:nvSpPr>
        <p:spPr/>
        <p:txBody>
          <a:bodyPr/>
          <a:lstStyle/>
          <a:p>
            <a:fld id="{330EA680-D336-4FF7-8B7A-9848BB0A1C32}" type="slidenum">
              <a:rPr lang="en-US" smtClean="0"/>
              <a:t>44</a:t>
            </a:fld>
            <a:endParaRPr lang="en-US"/>
          </a:p>
        </p:txBody>
      </p:sp>
      <p:sp>
        <p:nvSpPr>
          <p:cNvPr id="3" name="Content Placeholder 2">
            <a:extLst>
              <a:ext uri="{FF2B5EF4-FFF2-40B4-BE49-F238E27FC236}">
                <a16:creationId xmlns:a16="http://schemas.microsoft.com/office/drawing/2014/main" id="{C072A55D-CCD3-41E2-90BA-297B4EB09911}"/>
              </a:ext>
            </a:extLst>
          </p:cNvPr>
          <p:cNvSpPr>
            <a:spLocks noGrp="1"/>
          </p:cNvSpPr>
          <p:nvPr>
            <p:ph idx="1"/>
          </p:nvPr>
        </p:nvSpPr>
        <p:spPr>
          <a:xfrm>
            <a:off x="838200" y="1825625"/>
            <a:ext cx="10512842" cy="3055294"/>
          </a:xfrm>
        </p:spPr>
        <p:txBody>
          <a:bodyPr vert="horz" lIns="91440" tIns="45720" rIns="91440" bIns="45720" rtlCol="0" anchor="t">
            <a:normAutofit/>
          </a:bodyPr>
          <a:lstStyle/>
          <a:p>
            <a:r>
              <a:rPr lang="en-US" dirty="0">
                <a:cs typeface="Calibri"/>
              </a:rPr>
              <a:t>Local variables eliminated by new MLIR mem2reg pass</a:t>
            </a:r>
          </a:p>
          <a:p>
            <a:r>
              <a:rPr lang="en-US" dirty="0" err="1">
                <a:cs typeface="Calibri"/>
              </a:rPr>
              <a:t>Canonicalizations</a:t>
            </a:r>
            <a:r>
              <a:rPr lang="en-US" dirty="0">
                <a:cs typeface="Calibri"/>
              </a:rPr>
              <a:t> run to simplify the code, including while =&gt; for</a:t>
            </a:r>
          </a:p>
          <a:p>
            <a:r>
              <a:rPr lang="en-US" dirty="0">
                <a:cs typeface="Calibri"/>
              </a:rPr>
              <a:t>Raising an operation (for, if, load, store) to its affine-variant:</a:t>
            </a:r>
          </a:p>
          <a:p>
            <a:pPr lvl="1"/>
            <a:r>
              <a:rPr lang="en-US" sz="2800" dirty="0">
                <a:cs typeface="Calibri"/>
              </a:rPr>
              <a:t>Detect if index calculation is a valid affine expression</a:t>
            </a:r>
          </a:p>
          <a:p>
            <a:pPr lvl="1"/>
            <a:r>
              <a:rPr lang="en-US" sz="2800" dirty="0">
                <a:cs typeface="Calibri"/>
              </a:rPr>
              <a:t>Progressively fold index calculation into a new replacement affine operation</a:t>
            </a:r>
          </a:p>
          <a:p>
            <a:pPr marL="0" indent="0">
              <a:buNone/>
            </a:pPr>
            <a:endParaRPr lang="en-US" dirty="0">
              <a:cs typeface="Calibri"/>
            </a:endParaRPr>
          </a:p>
        </p:txBody>
      </p:sp>
      <p:pic>
        <p:nvPicPr>
          <p:cNvPr id="5" name="Picture 6" descr="Diagram&#10;&#10;Description automatically generated">
            <a:extLst>
              <a:ext uri="{FF2B5EF4-FFF2-40B4-BE49-F238E27FC236}">
                <a16:creationId xmlns:a16="http://schemas.microsoft.com/office/drawing/2014/main" id="{34B84B74-3B65-4F01-A216-6E0E80E31B69}"/>
              </a:ext>
            </a:extLst>
          </p:cNvPr>
          <p:cNvPicPr>
            <a:picLocks noChangeAspect="1"/>
          </p:cNvPicPr>
          <p:nvPr/>
        </p:nvPicPr>
        <p:blipFill>
          <a:blip r:embed="rId3"/>
          <a:stretch>
            <a:fillRect/>
          </a:stretch>
        </p:blipFill>
        <p:spPr>
          <a:xfrm>
            <a:off x="6643157" y="365125"/>
            <a:ext cx="2614372" cy="1210497"/>
          </a:xfrm>
          <a:prstGeom prst="rect">
            <a:avLst/>
          </a:prstGeom>
        </p:spPr>
      </p:pic>
      <p:sp>
        <p:nvSpPr>
          <p:cNvPr id="6" name="TextBox 5">
            <a:extLst>
              <a:ext uri="{FF2B5EF4-FFF2-40B4-BE49-F238E27FC236}">
                <a16:creationId xmlns:a16="http://schemas.microsoft.com/office/drawing/2014/main" id="{5175631D-4E5F-42D0-BC5A-9DE65D2C7C0A}"/>
              </a:ext>
            </a:extLst>
          </p:cNvPr>
          <p:cNvSpPr txBox="1"/>
          <p:nvPr/>
        </p:nvSpPr>
        <p:spPr>
          <a:xfrm>
            <a:off x="3828536" y="4629210"/>
            <a:ext cx="4623486" cy="830997"/>
          </a:xfrm>
          <a:prstGeom prst="rect">
            <a:avLst/>
          </a:pr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aseline="-25000" dirty="0">
                <a:latin typeface="Consolas"/>
                <a:cs typeface="Courier New"/>
              </a:rPr>
              <a:t> </a:t>
            </a:r>
            <a:r>
              <a:rPr lang="en-US" sz="2400" baseline="-25000" dirty="0">
                <a:solidFill>
                  <a:srgbClr val="2EAEBB"/>
                </a:solidFill>
                <a:latin typeface="Consolas"/>
                <a:cs typeface="Courier New"/>
              </a:rPr>
              <a:t>%off</a:t>
            </a:r>
            <a:r>
              <a:rPr lang="en-US" sz="2400" baseline="-25000" dirty="0">
                <a:latin typeface="Consolas"/>
                <a:cs typeface="Courier New"/>
              </a:rPr>
              <a:t> = </a:t>
            </a:r>
            <a:r>
              <a:rPr lang="en-US" sz="2400" baseline="-25000" dirty="0" err="1">
                <a:solidFill>
                  <a:srgbClr val="C1651C"/>
                </a:solidFill>
                <a:latin typeface="Consolas"/>
                <a:cs typeface="Courier New"/>
              </a:rPr>
              <a:t>muli</a:t>
            </a:r>
            <a:r>
              <a:rPr lang="en-US" sz="2400" baseline="-25000" dirty="0">
                <a:latin typeface="Consolas"/>
                <a:cs typeface="Courier New"/>
              </a:rPr>
              <a:t> </a:t>
            </a:r>
            <a:r>
              <a:rPr lang="en-US" sz="2400" baseline="-25000" dirty="0">
                <a:solidFill>
                  <a:srgbClr val="2EAEBB"/>
                </a:solidFill>
                <a:latin typeface="Consolas"/>
                <a:cs typeface="Courier New"/>
              </a:rPr>
              <a:t>%c2</a:t>
            </a:r>
            <a:r>
              <a:rPr lang="en-US" sz="2400" baseline="-25000" dirty="0">
                <a:latin typeface="Consolas"/>
                <a:cs typeface="Courier New"/>
              </a:rPr>
              <a:t>, </a:t>
            </a:r>
            <a:r>
              <a:rPr lang="en-US" sz="2400" baseline="-25000" dirty="0">
                <a:solidFill>
                  <a:srgbClr val="2EAEBB"/>
                </a:solidFill>
                <a:latin typeface="Consolas"/>
                <a:cs typeface="Courier New"/>
              </a:rPr>
              <a:t>%</a:t>
            </a:r>
            <a:r>
              <a:rPr lang="en-US" sz="2400" baseline="-25000" dirty="0" err="1">
                <a:solidFill>
                  <a:srgbClr val="2EAEBB"/>
                </a:solidFill>
                <a:latin typeface="Consolas"/>
                <a:cs typeface="Courier New"/>
              </a:rPr>
              <a:t>idx</a:t>
            </a:r>
            <a:r>
              <a:rPr lang="en-US" sz="2400" baseline="-25000" dirty="0">
                <a:latin typeface="Consolas"/>
                <a:cs typeface="Courier New"/>
              </a:rPr>
              <a:t> : </a:t>
            </a:r>
            <a:r>
              <a:rPr lang="en-US" sz="2400" baseline="-25000" dirty="0">
                <a:solidFill>
                  <a:srgbClr val="2FB41D"/>
                </a:solidFill>
                <a:latin typeface="Consolas"/>
                <a:cs typeface="Courier New"/>
              </a:rPr>
              <a:t>index</a:t>
            </a:r>
            <a:endParaRPr lang="en-US" sz="2400" baseline="-25000" dirty="0">
              <a:solidFill>
                <a:srgbClr val="2FB41D"/>
              </a:solidFill>
              <a:latin typeface="Consolas"/>
              <a:ea typeface="+mn-lt"/>
              <a:cs typeface="Courier New"/>
            </a:endParaRPr>
          </a:p>
          <a:p>
            <a:r>
              <a:rPr lang="en-US" sz="2400" baseline="-25000" dirty="0">
                <a:latin typeface="Consolas"/>
                <a:cs typeface="Courier New"/>
              </a:rPr>
              <a:t> </a:t>
            </a:r>
            <a:r>
              <a:rPr lang="en-US" sz="2400" baseline="-25000" dirty="0">
                <a:solidFill>
                  <a:srgbClr val="C1651C"/>
                </a:solidFill>
                <a:latin typeface="Consolas"/>
                <a:cs typeface="Courier New"/>
              </a:rPr>
              <a:t>store</a:t>
            </a:r>
            <a:r>
              <a:rPr lang="en-US" sz="2400" baseline="-25000" dirty="0">
                <a:latin typeface="Consolas"/>
                <a:cs typeface="Courier New"/>
              </a:rPr>
              <a:t> </a:t>
            </a:r>
            <a:r>
              <a:rPr lang="en-US" sz="2400" baseline="-25000" dirty="0">
                <a:solidFill>
                  <a:srgbClr val="2EAEBB"/>
                </a:solidFill>
                <a:latin typeface="Consolas"/>
                <a:cs typeface="Courier New"/>
              </a:rPr>
              <a:t>%</a:t>
            </a:r>
            <a:r>
              <a:rPr lang="en-US" sz="2400" baseline="-25000" dirty="0" err="1">
                <a:solidFill>
                  <a:srgbClr val="2EAEBB"/>
                </a:solidFill>
                <a:latin typeface="Consolas"/>
                <a:cs typeface="Courier New"/>
              </a:rPr>
              <a:t>val</a:t>
            </a:r>
            <a:r>
              <a:rPr lang="en-US" sz="2400" baseline="-25000" dirty="0">
                <a:latin typeface="Consolas"/>
                <a:cs typeface="Courier New"/>
              </a:rPr>
              <a:t>, </a:t>
            </a:r>
            <a:r>
              <a:rPr lang="en-US" sz="2400" baseline="-25000" dirty="0">
                <a:solidFill>
                  <a:srgbClr val="2EAEBB"/>
                </a:solidFill>
                <a:latin typeface="Consolas"/>
                <a:cs typeface="Courier New"/>
              </a:rPr>
              <a:t>%</a:t>
            </a:r>
            <a:r>
              <a:rPr lang="en-US" sz="2400" baseline="-25000" dirty="0" err="1">
                <a:solidFill>
                  <a:srgbClr val="2EAEBB"/>
                </a:solidFill>
                <a:latin typeface="Consolas"/>
                <a:cs typeface="Courier New"/>
              </a:rPr>
              <a:t>ptr</a:t>
            </a:r>
            <a:r>
              <a:rPr lang="en-US" sz="2400" baseline="-25000" dirty="0">
                <a:latin typeface="Consolas"/>
                <a:cs typeface="Courier New"/>
              </a:rPr>
              <a:t>[</a:t>
            </a:r>
            <a:r>
              <a:rPr lang="en-US" sz="2400" baseline="-25000" dirty="0">
                <a:solidFill>
                  <a:srgbClr val="2EAEBB"/>
                </a:solidFill>
                <a:latin typeface="Consolas"/>
                <a:cs typeface="Courier New"/>
              </a:rPr>
              <a:t>%off</a:t>
            </a:r>
            <a:r>
              <a:rPr lang="en-US" sz="2400" baseline="-25000" dirty="0">
                <a:latin typeface="Consolas"/>
                <a:cs typeface="Courier New"/>
              </a:rPr>
              <a:t>] : </a:t>
            </a:r>
            <a:r>
              <a:rPr lang="en-US" sz="2400" baseline="-25000" dirty="0" err="1">
                <a:solidFill>
                  <a:srgbClr val="2FB41D"/>
                </a:solidFill>
                <a:latin typeface="Consolas"/>
                <a:cs typeface="Courier New"/>
              </a:rPr>
              <a:t>memref</a:t>
            </a:r>
            <a:r>
              <a:rPr lang="en-US" sz="2400" baseline="-25000" dirty="0">
                <a:latin typeface="Consolas"/>
                <a:cs typeface="Courier New"/>
              </a:rPr>
              <a:t>&lt;?x</a:t>
            </a:r>
            <a:r>
              <a:rPr lang="en-US" sz="2400" baseline="-25000" dirty="0">
                <a:solidFill>
                  <a:srgbClr val="2FB41D"/>
                </a:solidFill>
                <a:latin typeface="Consolas"/>
                <a:cs typeface="Courier New"/>
              </a:rPr>
              <a:t>i32</a:t>
            </a:r>
            <a:r>
              <a:rPr lang="en-US" sz="2400" baseline="-25000" dirty="0">
                <a:solidFill>
                  <a:srgbClr val="000000"/>
                </a:solidFill>
                <a:latin typeface="Consolas"/>
                <a:cs typeface="Courier New"/>
              </a:rPr>
              <a:t>&gt;</a:t>
            </a:r>
          </a:p>
          <a:p>
            <a:endParaRPr lang="en-US" sz="2400" baseline="-25000" dirty="0">
              <a:solidFill>
                <a:srgbClr val="000000"/>
              </a:solidFill>
              <a:latin typeface="Consolas"/>
              <a:ea typeface="+mn-lt"/>
              <a:cs typeface="Courier New"/>
            </a:endParaRPr>
          </a:p>
        </p:txBody>
      </p:sp>
      <p:sp>
        <p:nvSpPr>
          <p:cNvPr id="7" name="TextBox 6">
            <a:extLst>
              <a:ext uri="{FF2B5EF4-FFF2-40B4-BE49-F238E27FC236}">
                <a16:creationId xmlns:a16="http://schemas.microsoft.com/office/drawing/2014/main" id="{A0ECD397-C341-40EF-8817-0F29E3C1A83F}"/>
              </a:ext>
            </a:extLst>
          </p:cNvPr>
          <p:cNvSpPr txBox="1"/>
          <p:nvPr/>
        </p:nvSpPr>
        <p:spPr>
          <a:xfrm>
            <a:off x="3314499" y="6063962"/>
            <a:ext cx="6131011" cy="584775"/>
          </a:xfrm>
          <a:prstGeom prst="rect">
            <a:avLst/>
          </a:pr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aseline="-25000" dirty="0">
                <a:latin typeface="Consolas"/>
                <a:cs typeface="Courier New"/>
              </a:rPr>
              <a:t> </a:t>
            </a:r>
            <a:r>
              <a:rPr lang="en-US" sz="2400" baseline="-25000" dirty="0" err="1">
                <a:solidFill>
                  <a:srgbClr val="C1651C"/>
                </a:solidFill>
                <a:latin typeface="Consolas"/>
                <a:cs typeface="Courier New"/>
              </a:rPr>
              <a:t>affine.store</a:t>
            </a:r>
            <a:r>
              <a:rPr lang="en-US" sz="2400" baseline="-25000" dirty="0">
                <a:latin typeface="Consolas"/>
                <a:cs typeface="Courier New"/>
              </a:rPr>
              <a:t> </a:t>
            </a:r>
            <a:r>
              <a:rPr lang="en-US" sz="2400" baseline="-25000" dirty="0">
                <a:solidFill>
                  <a:srgbClr val="2EAEBB"/>
                </a:solidFill>
                <a:latin typeface="Consolas"/>
                <a:cs typeface="Courier New"/>
              </a:rPr>
              <a:t>%</a:t>
            </a:r>
            <a:r>
              <a:rPr lang="en-US" sz="2400" baseline="-25000" dirty="0" err="1">
                <a:solidFill>
                  <a:srgbClr val="2EAEBB"/>
                </a:solidFill>
                <a:latin typeface="Consolas"/>
                <a:cs typeface="Courier New"/>
              </a:rPr>
              <a:t>val</a:t>
            </a:r>
            <a:r>
              <a:rPr lang="en-US" sz="2400" baseline="-25000" dirty="0">
                <a:latin typeface="Consolas"/>
                <a:cs typeface="Courier New"/>
              </a:rPr>
              <a:t>, </a:t>
            </a:r>
            <a:r>
              <a:rPr lang="en-US" sz="2400" baseline="-25000" dirty="0">
                <a:solidFill>
                  <a:srgbClr val="2EAEBB"/>
                </a:solidFill>
                <a:latin typeface="Consolas"/>
                <a:cs typeface="Courier New"/>
              </a:rPr>
              <a:t>%</a:t>
            </a:r>
            <a:r>
              <a:rPr lang="en-US" sz="2400" baseline="-25000" dirty="0" err="1">
                <a:solidFill>
                  <a:srgbClr val="2EAEBB"/>
                </a:solidFill>
                <a:latin typeface="Consolas"/>
                <a:cs typeface="Courier New"/>
              </a:rPr>
              <a:t>ptr</a:t>
            </a:r>
            <a:r>
              <a:rPr lang="en-US" sz="2400" baseline="-25000" dirty="0">
                <a:latin typeface="Consolas"/>
                <a:cs typeface="Courier New"/>
              </a:rPr>
              <a:t>[2 * </a:t>
            </a:r>
            <a:r>
              <a:rPr lang="en-US" sz="2400" baseline="-25000" dirty="0">
                <a:solidFill>
                  <a:srgbClr val="2EAEBB"/>
                </a:solidFill>
                <a:latin typeface="Consolas"/>
                <a:cs typeface="Courier New"/>
              </a:rPr>
              <a:t>%</a:t>
            </a:r>
            <a:r>
              <a:rPr lang="en-US" sz="2400" baseline="-25000" dirty="0" err="1">
                <a:solidFill>
                  <a:srgbClr val="2EAEBB"/>
                </a:solidFill>
                <a:latin typeface="Consolas"/>
                <a:cs typeface="Courier New"/>
              </a:rPr>
              <a:t>idx</a:t>
            </a:r>
            <a:r>
              <a:rPr lang="en-US" sz="2400" baseline="-25000" dirty="0">
                <a:latin typeface="Consolas"/>
                <a:cs typeface="Courier New"/>
              </a:rPr>
              <a:t>] : </a:t>
            </a:r>
            <a:r>
              <a:rPr lang="en-US" sz="2400" baseline="-25000" dirty="0" err="1">
                <a:solidFill>
                  <a:srgbClr val="2FB41D"/>
                </a:solidFill>
                <a:latin typeface="Consolas"/>
                <a:cs typeface="Courier New"/>
              </a:rPr>
              <a:t>memref</a:t>
            </a:r>
            <a:r>
              <a:rPr lang="en-US" sz="2400" baseline="-25000" dirty="0">
                <a:latin typeface="Consolas"/>
                <a:cs typeface="Courier New"/>
              </a:rPr>
              <a:t>&lt;?x</a:t>
            </a:r>
            <a:r>
              <a:rPr lang="en-US" sz="2400" baseline="-25000" dirty="0">
                <a:solidFill>
                  <a:srgbClr val="2FB41D"/>
                </a:solidFill>
                <a:latin typeface="Consolas"/>
                <a:cs typeface="Courier New"/>
              </a:rPr>
              <a:t>i32</a:t>
            </a:r>
            <a:r>
              <a:rPr lang="en-US" sz="2400" baseline="-25000" dirty="0">
                <a:solidFill>
                  <a:srgbClr val="000000"/>
                </a:solidFill>
                <a:latin typeface="Consolas"/>
                <a:cs typeface="Courier New"/>
              </a:rPr>
              <a:t>&gt;</a:t>
            </a:r>
          </a:p>
          <a:p>
            <a:endParaRPr lang="en-US" sz="2400" baseline="-25000" dirty="0">
              <a:solidFill>
                <a:srgbClr val="000000"/>
              </a:solidFill>
              <a:latin typeface="Consolas"/>
              <a:ea typeface="+mn-lt"/>
              <a:cs typeface="Courier New"/>
            </a:endParaRPr>
          </a:p>
        </p:txBody>
      </p:sp>
      <p:sp>
        <p:nvSpPr>
          <p:cNvPr id="8" name="Arrow: Down 7">
            <a:extLst>
              <a:ext uri="{FF2B5EF4-FFF2-40B4-BE49-F238E27FC236}">
                <a16:creationId xmlns:a16="http://schemas.microsoft.com/office/drawing/2014/main" id="{4FC6BC70-902D-4ACD-8D0F-B346C5C6A038}"/>
              </a:ext>
            </a:extLst>
          </p:cNvPr>
          <p:cNvSpPr/>
          <p:nvPr/>
        </p:nvSpPr>
        <p:spPr>
          <a:xfrm>
            <a:off x="6012592" y="5484674"/>
            <a:ext cx="255373" cy="53101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1691848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077CF3-1CD1-45AE-937D-C6896C05E511}"/>
              </a:ext>
            </a:extLst>
          </p:cNvPr>
          <p:cNvSpPr>
            <a:spLocks noGrp="1"/>
          </p:cNvSpPr>
          <p:nvPr>
            <p:ph type="title"/>
          </p:nvPr>
        </p:nvSpPr>
        <p:spPr/>
        <p:txBody>
          <a:bodyPr/>
          <a:lstStyle/>
          <a:p>
            <a:r>
              <a:rPr lang="en-US" dirty="0">
                <a:cs typeface="Calibri Light"/>
              </a:rPr>
              <a:t>Sequential Polyhedral Comparison</a:t>
            </a:r>
            <a:endParaRPr lang="en-US" dirty="0"/>
          </a:p>
        </p:txBody>
      </p:sp>
      <p:sp>
        <p:nvSpPr>
          <p:cNvPr id="4" name="Slide Number Placeholder 3">
            <a:extLst>
              <a:ext uri="{FF2B5EF4-FFF2-40B4-BE49-F238E27FC236}">
                <a16:creationId xmlns:a16="http://schemas.microsoft.com/office/drawing/2014/main" id="{EA6C427C-32F4-4EBA-BE2C-A9CA74BB5320}"/>
              </a:ext>
            </a:extLst>
          </p:cNvPr>
          <p:cNvSpPr>
            <a:spLocks noGrp="1"/>
          </p:cNvSpPr>
          <p:nvPr>
            <p:ph type="sldNum" sz="quarter" idx="12"/>
          </p:nvPr>
        </p:nvSpPr>
        <p:spPr/>
        <p:txBody>
          <a:bodyPr/>
          <a:lstStyle/>
          <a:p>
            <a:fld id="{330EA680-D336-4FF7-8B7A-9848BB0A1C32}" type="slidenum">
              <a:rPr lang="en-US" smtClean="0"/>
              <a:t>45</a:t>
            </a:fld>
            <a:endParaRPr lang="en-US"/>
          </a:p>
        </p:txBody>
      </p:sp>
      <p:sp>
        <p:nvSpPr>
          <p:cNvPr id="6" name="TextBox 5">
            <a:extLst>
              <a:ext uri="{FF2B5EF4-FFF2-40B4-BE49-F238E27FC236}">
                <a16:creationId xmlns:a16="http://schemas.microsoft.com/office/drawing/2014/main" id="{05E37412-99A3-024D-AF14-8ADA597214D0}"/>
              </a:ext>
            </a:extLst>
          </p:cNvPr>
          <p:cNvSpPr txBox="1"/>
          <p:nvPr/>
        </p:nvSpPr>
        <p:spPr>
          <a:xfrm>
            <a:off x="310395" y="5127742"/>
            <a:ext cx="4104586" cy="1384995"/>
          </a:xfrm>
          <a:prstGeom prst="rect">
            <a:avLst/>
          </a:prstGeom>
          <a:noFill/>
        </p:spPr>
        <p:txBody>
          <a:bodyPr wrap="square" rtlCol="0">
            <a:spAutoFit/>
          </a:bodyPr>
          <a:lstStyle/>
          <a:p>
            <a:r>
              <a:rPr lang="en-US" sz="2800" dirty="0" err="1"/>
              <a:t>Polygeist</a:t>
            </a:r>
            <a:r>
              <a:rPr lang="en-US" sz="2800" dirty="0"/>
              <a:t>: 2.53x speedup</a:t>
            </a:r>
            <a:br>
              <a:rPr lang="en-US" sz="2800" dirty="0"/>
            </a:br>
            <a:r>
              <a:rPr lang="en-US" sz="2800" dirty="0"/>
              <a:t>Pluto:        2.34x speedup</a:t>
            </a:r>
            <a:br>
              <a:rPr lang="en-US" sz="2800" dirty="0"/>
            </a:br>
            <a:r>
              <a:rPr lang="en-US" sz="2800" dirty="0"/>
              <a:t>Polly:         1.41x speedup</a:t>
            </a:r>
          </a:p>
        </p:txBody>
      </p:sp>
      <p:pic>
        <p:nvPicPr>
          <p:cNvPr id="7" name="Graphic 6">
            <a:extLst>
              <a:ext uri="{FF2B5EF4-FFF2-40B4-BE49-F238E27FC236}">
                <a16:creationId xmlns:a16="http://schemas.microsoft.com/office/drawing/2014/main" id="{9BCA3524-6E00-4FDA-AC8B-F5384041DD3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2006293"/>
            <a:ext cx="12192000" cy="2845414"/>
          </a:xfrm>
          <a:prstGeom prst="rect">
            <a:avLst/>
          </a:prstGeom>
        </p:spPr>
      </p:pic>
    </p:spTree>
    <p:extLst>
      <p:ext uri="{BB962C8B-B14F-4D97-AF65-F5344CB8AC3E}">
        <p14:creationId xmlns:p14="http://schemas.microsoft.com/office/powerpoint/2010/main" val="390620123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Graphic 18">
            <a:extLst>
              <a:ext uri="{FF2B5EF4-FFF2-40B4-BE49-F238E27FC236}">
                <a16:creationId xmlns:a16="http://schemas.microsoft.com/office/drawing/2014/main" id="{CD312AF6-014D-4774-A76A-077DC852FE0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2006293"/>
            <a:ext cx="12192000" cy="2845414"/>
          </a:xfrm>
          <a:prstGeom prst="rect">
            <a:avLst/>
          </a:prstGeom>
        </p:spPr>
      </p:pic>
      <p:sp>
        <p:nvSpPr>
          <p:cNvPr id="2" name="Title 1">
            <a:extLst>
              <a:ext uri="{FF2B5EF4-FFF2-40B4-BE49-F238E27FC236}">
                <a16:creationId xmlns:a16="http://schemas.microsoft.com/office/drawing/2014/main" id="{7A077CF3-1CD1-45AE-937D-C6896C05E511}"/>
              </a:ext>
            </a:extLst>
          </p:cNvPr>
          <p:cNvSpPr>
            <a:spLocks noGrp="1"/>
          </p:cNvSpPr>
          <p:nvPr>
            <p:ph type="title"/>
          </p:nvPr>
        </p:nvSpPr>
        <p:spPr/>
        <p:txBody>
          <a:bodyPr/>
          <a:lstStyle/>
          <a:p>
            <a:r>
              <a:rPr lang="en-US" dirty="0">
                <a:cs typeface="Calibri Light"/>
              </a:rPr>
              <a:t>Sequential Polyhedral Comparison</a:t>
            </a:r>
            <a:endParaRPr lang="en-US" dirty="0"/>
          </a:p>
        </p:txBody>
      </p:sp>
      <p:sp>
        <p:nvSpPr>
          <p:cNvPr id="4" name="Slide Number Placeholder 3">
            <a:extLst>
              <a:ext uri="{FF2B5EF4-FFF2-40B4-BE49-F238E27FC236}">
                <a16:creationId xmlns:a16="http://schemas.microsoft.com/office/drawing/2014/main" id="{EA6C427C-32F4-4EBA-BE2C-A9CA74BB5320}"/>
              </a:ext>
            </a:extLst>
          </p:cNvPr>
          <p:cNvSpPr>
            <a:spLocks noGrp="1"/>
          </p:cNvSpPr>
          <p:nvPr>
            <p:ph type="sldNum" sz="quarter" idx="12"/>
          </p:nvPr>
        </p:nvSpPr>
        <p:spPr/>
        <p:txBody>
          <a:bodyPr/>
          <a:lstStyle/>
          <a:p>
            <a:fld id="{330EA680-D336-4FF7-8B7A-9848BB0A1C32}" type="slidenum">
              <a:rPr lang="en-US" smtClean="0"/>
              <a:t>46</a:t>
            </a:fld>
            <a:endParaRPr lang="en-US"/>
          </a:p>
        </p:txBody>
      </p:sp>
      <p:sp>
        <p:nvSpPr>
          <p:cNvPr id="6" name="TextBox 5">
            <a:extLst>
              <a:ext uri="{FF2B5EF4-FFF2-40B4-BE49-F238E27FC236}">
                <a16:creationId xmlns:a16="http://schemas.microsoft.com/office/drawing/2014/main" id="{05E37412-99A3-024D-AF14-8ADA597214D0}"/>
              </a:ext>
            </a:extLst>
          </p:cNvPr>
          <p:cNvSpPr txBox="1"/>
          <p:nvPr/>
        </p:nvSpPr>
        <p:spPr>
          <a:xfrm>
            <a:off x="310395" y="5127742"/>
            <a:ext cx="4104586" cy="1384995"/>
          </a:xfrm>
          <a:prstGeom prst="rect">
            <a:avLst/>
          </a:prstGeom>
          <a:noFill/>
        </p:spPr>
        <p:txBody>
          <a:bodyPr wrap="square" rtlCol="0">
            <a:spAutoFit/>
          </a:bodyPr>
          <a:lstStyle/>
          <a:p>
            <a:r>
              <a:rPr lang="en-US" sz="2800" dirty="0" err="1"/>
              <a:t>Polygeist</a:t>
            </a:r>
            <a:r>
              <a:rPr lang="en-US" sz="2800" dirty="0"/>
              <a:t>: 2.53x speedup</a:t>
            </a:r>
            <a:br>
              <a:rPr lang="en-US" sz="2800" dirty="0"/>
            </a:br>
            <a:r>
              <a:rPr lang="en-US" sz="2800" dirty="0"/>
              <a:t>Pluto:        2.34x speedup</a:t>
            </a:r>
            <a:br>
              <a:rPr lang="en-US" sz="2800" dirty="0"/>
            </a:br>
            <a:r>
              <a:rPr lang="en-US" sz="2800" dirty="0"/>
              <a:t>Polly:         1.41x speedup</a:t>
            </a:r>
          </a:p>
        </p:txBody>
      </p:sp>
      <p:sp>
        <p:nvSpPr>
          <p:cNvPr id="11" name="TextBox 10">
            <a:extLst>
              <a:ext uri="{FF2B5EF4-FFF2-40B4-BE49-F238E27FC236}">
                <a16:creationId xmlns:a16="http://schemas.microsoft.com/office/drawing/2014/main" id="{441E4FD4-1046-4967-B42C-8C6A6B2864C1}"/>
              </a:ext>
            </a:extLst>
          </p:cNvPr>
          <p:cNvSpPr txBox="1"/>
          <p:nvPr/>
        </p:nvSpPr>
        <p:spPr>
          <a:xfrm>
            <a:off x="6456098" y="5324985"/>
            <a:ext cx="4104586" cy="954107"/>
          </a:xfrm>
          <a:prstGeom prst="rect">
            <a:avLst/>
          </a:prstGeom>
          <a:noFill/>
        </p:spPr>
        <p:txBody>
          <a:bodyPr wrap="square" rtlCol="0">
            <a:spAutoFit/>
          </a:bodyPr>
          <a:lstStyle/>
          <a:p>
            <a:r>
              <a:rPr lang="en-US" sz="2800" dirty="0"/>
              <a:t>Big gaps come from different schedules</a:t>
            </a:r>
          </a:p>
        </p:txBody>
      </p:sp>
      <p:sp>
        <p:nvSpPr>
          <p:cNvPr id="10" name="Down Arrow 6">
            <a:extLst>
              <a:ext uri="{FF2B5EF4-FFF2-40B4-BE49-F238E27FC236}">
                <a16:creationId xmlns:a16="http://schemas.microsoft.com/office/drawing/2014/main" id="{82AE68EF-5111-4855-8585-E4CB6D2F7FB3}"/>
              </a:ext>
            </a:extLst>
          </p:cNvPr>
          <p:cNvSpPr/>
          <p:nvPr/>
        </p:nvSpPr>
        <p:spPr>
          <a:xfrm rot="19473610" flipV="1">
            <a:off x="5407771" y="2725521"/>
            <a:ext cx="349250" cy="277257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a:extLst>
              <a:ext uri="{FF2B5EF4-FFF2-40B4-BE49-F238E27FC236}">
                <a16:creationId xmlns:a16="http://schemas.microsoft.com/office/drawing/2014/main" id="{2B11FF2E-F4C4-4A16-A786-05C2D21D5DAE}"/>
              </a:ext>
            </a:extLst>
          </p:cNvPr>
          <p:cNvSpPr/>
          <p:nvPr/>
        </p:nvSpPr>
        <p:spPr>
          <a:xfrm>
            <a:off x="3156721" y="1877643"/>
            <a:ext cx="1785978" cy="1325563"/>
          </a:xfrm>
          <a:prstGeom prst="ellipse">
            <a:avLst/>
          </a:prstGeom>
          <a:noFill/>
          <a:ln w="317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3502655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392496DE-30CB-4E5B-9155-989ADC4840A6}"/>
              </a:ext>
            </a:extLst>
          </p:cNvPr>
          <p:cNvPicPr>
            <a:picLocks noChangeAspect="1"/>
          </p:cNvPicPr>
          <p:nvPr/>
        </p:nvPicPr>
        <p:blipFill>
          <a:blip r:embed="rId2">
            <a:grayscl/>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2006293"/>
            <a:ext cx="12192000" cy="2845414"/>
          </a:xfrm>
          <a:prstGeom prst="rect">
            <a:avLst/>
          </a:prstGeom>
        </p:spPr>
      </p:pic>
      <p:sp>
        <p:nvSpPr>
          <p:cNvPr id="2" name="Title 1">
            <a:extLst>
              <a:ext uri="{FF2B5EF4-FFF2-40B4-BE49-F238E27FC236}">
                <a16:creationId xmlns:a16="http://schemas.microsoft.com/office/drawing/2014/main" id="{7A077CF3-1CD1-45AE-937D-C6896C05E511}"/>
              </a:ext>
            </a:extLst>
          </p:cNvPr>
          <p:cNvSpPr>
            <a:spLocks noGrp="1"/>
          </p:cNvSpPr>
          <p:nvPr>
            <p:ph type="title"/>
          </p:nvPr>
        </p:nvSpPr>
        <p:spPr/>
        <p:txBody>
          <a:bodyPr/>
          <a:lstStyle/>
          <a:p>
            <a:r>
              <a:rPr lang="en-US" dirty="0">
                <a:cs typeface="Calibri Light"/>
              </a:rPr>
              <a:t>Sequential Polyhedral Comparison</a:t>
            </a:r>
            <a:endParaRPr lang="en-US" dirty="0"/>
          </a:p>
        </p:txBody>
      </p:sp>
      <p:sp>
        <p:nvSpPr>
          <p:cNvPr id="4" name="Slide Number Placeholder 3">
            <a:extLst>
              <a:ext uri="{FF2B5EF4-FFF2-40B4-BE49-F238E27FC236}">
                <a16:creationId xmlns:a16="http://schemas.microsoft.com/office/drawing/2014/main" id="{EA6C427C-32F4-4EBA-BE2C-A9CA74BB5320}"/>
              </a:ext>
            </a:extLst>
          </p:cNvPr>
          <p:cNvSpPr>
            <a:spLocks noGrp="1"/>
          </p:cNvSpPr>
          <p:nvPr>
            <p:ph type="sldNum" sz="quarter" idx="12"/>
          </p:nvPr>
        </p:nvSpPr>
        <p:spPr/>
        <p:txBody>
          <a:bodyPr/>
          <a:lstStyle/>
          <a:p>
            <a:fld id="{330EA680-D336-4FF7-8B7A-9848BB0A1C32}" type="slidenum">
              <a:rPr lang="en-US" smtClean="0"/>
              <a:t>47</a:t>
            </a:fld>
            <a:endParaRPr lang="en-US"/>
          </a:p>
        </p:txBody>
      </p:sp>
      <p:sp>
        <p:nvSpPr>
          <p:cNvPr id="6" name="TextBox 5">
            <a:extLst>
              <a:ext uri="{FF2B5EF4-FFF2-40B4-BE49-F238E27FC236}">
                <a16:creationId xmlns:a16="http://schemas.microsoft.com/office/drawing/2014/main" id="{05E37412-99A3-024D-AF14-8ADA597214D0}"/>
              </a:ext>
            </a:extLst>
          </p:cNvPr>
          <p:cNvSpPr txBox="1"/>
          <p:nvPr/>
        </p:nvSpPr>
        <p:spPr>
          <a:xfrm>
            <a:off x="310395" y="5127742"/>
            <a:ext cx="4104586" cy="1384995"/>
          </a:xfrm>
          <a:prstGeom prst="rect">
            <a:avLst/>
          </a:prstGeom>
          <a:noFill/>
        </p:spPr>
        <p:txBody>
          <a:bodyPr wrap="square" rtlCol="0">
            <a:spAutoFit/>
          </a:bodyPr>
          <a:lstStyle/>
          <a:p>
            <a:r>
              <a:rPr lang="en-US" sz="2800" dirty="0" err="1"/>
              <a:t>Polygeist</a:t>
            </a:r>
            <a:r>
              <a:rPr lang="en-US" sz="2800" dirty="0"/>
              <a:t>: 2.53x speedup</a:t>
            </a:r>
            <a:br>
              <a:rPr lang="en-US" sz="2800" dirty="0"/>
            </a:br>
            <a:r>
              <a:rPr lang="en-US" sz="2800" dirty="0"/>
              <a:t>Pluto:        2.34x speedup</a:t>
            </a:r>
            <a:br>
              <a:rPr lang="en-US" sz="2800" dirty="0"/>
            </a:br>
            <a:r>
              <a:rPr lang="en-US" sz="2800" dirty="0"/>
              <a:t>Polly:         1.41x speedup</a:t>
            </a:r>
          </a:p>
        </p:txBody>
      </p:sp>
      <p:pic>
        <p:nvPicPr>
          <p:cNvPr id="7" name="Graphic 6">
            <a:extLst>
              <a:ext uri="{FF2B5EF4-FFF2-40B4-BE49-F238E27FC236}">
                <a16:creationId xmlns:a16="http://schemas.microsoft.com/office/drawing/2014/main" id="{9BCA3524-6E00-4FDA-AC8B-F5384041DD3C}"/>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77500" r="18919"/>
          <a:stretch/>
        </p:blipFill>
        <p:spPr>
          <a:xfrm>
            <a:off x="9448798" y="2006293"/>
            <a:ext cx="436607" cy="2845414"/>
          </a:xfrm>
          <a:prstGeom prst="rect">
            <a:avLst/>
          </a:prstGeom>
        </p:spPr>
      </p:pic>
      <p:pic>
        <p:nvPicPr>
          <p:cNvPr id="9" name="Graphic 8">
            <a:extLst>
              <a:ext uri="{FF2B5EF4-FFF2-40B4-BE49-F238E27FC236}">
                <a16:creationId xmlns:a16="http://schemas.microsoft.com/office/drawing/2014/main" id="{E2951CE0-3BB6-42D0-AA07-2176DDE7BF58}"/>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38824" t="89736" r="37663"/>
          <a:stretch/>
        </p:blipFill>
        <p:spPr>
          <a:xfrm>
            <a:off x="4732639" y="4559643"/>
            <a:ext cx="2866766" cy="292063"/>
          </a:xfrm>
          <a:prstGeom prst="rect">
            <a:avLst/>
          </a:prstGeom>
        </p:spPr>
      </p:pic>
      <p:sp>
        <p:nvSpPr>
          <p:cNvPr id="10" name="Down Arrow 6">
            <a:extLst>
              <a:ext uri="{FF2B5EF4-FFF2-40B4-BE49-F238E27FC236}">
                <a16:creationId xmlns:a16="http://schemas.microsoft.com/office/drawing/2014/main" id="{82AE68EF-5111-4855-8585-E4CB6D2F7FB3}"/>
              </a:ext>
            </a:extLst>
          </p:cNvPr>
          <p:cNvSpPr/>
          <p:nvPr/>
        </p:nvSpPr>
        <p:spPr>
          <a:xfrm flipV="1">
            <a:off x="9492476" y="4851706"/>
            <a:ext cx="349250" cy="137540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441E4FD4-1046-4967-B42C-8C6A6B2864C1}"/>
              </a:ext>
            </a:extLst>
          </p:cNvPr>
          <p:cNvSpPr txBox="1"/>
          <p:nvPr/>
        </p:nvSpPr>
        <p:spPr>
          <a:xfrm>
            <a:off x="5547112" y="5153917"/>
            <a:ext cx="4104586" cy="1384995"/>
          </a:xfrm>
          <a:prstGeom prst="rect">
            <a:avLst/>
          </a:prstGeom>
          <a:noFill/>
        </p:spPr>
        <p:txBody>
          <a:bodyPr wrap="square" rtlCol="0">
            <a:spAutoFit/>
          </a:bodyPr>
          <a:lstStyle/>
          <a:p>
            <a:r>
              <a:rPr lang="en-US" sz="2800" dirty="0"/>
              <a:t>24% </a:t>
            </a:r>
            <a:r>
              <a:rPr lang="en-US" sz="2800" dirty="0" err="1"/>
              <a:t>Polygeist</a:t>
            </a:r>
            <a:r>
              <a:rPr lang="en-US" sz="2800" dirty="0"/>
              <a:t> speedup comes from better integer operations</a:t>
            </a:r>
          </a:p>
        </p:txBody>
      </p:sp>
    </p:spTree>
    <p:extLst>
      <p:ext uri="{BB962C8B-B14F-4D97-AF65-F5344CB8AC3E}">
        <p14:creationId xmlns:p14="http://schemas.microsoft.com/office/powerpoint/2010/main" val="276792151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392496DE-30CB-4E5B-9155-989ADC4840A6}"/>
              </a:ext>
            </a:extLst>
          </p:cNvPr>
          <p:cNvPicPr>
            <a:picLocks noChangeAspect="1"/>
          </p:cNvPicPr>
          <p:nvPr/>
        </p:nvPicPr>
        <p:blipFill>
          <a:blip r:embed="rId2">
            <a:grayscl/>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2006293"/>
            <a:ext cx="12192000" cy="2845414"/>
          </a:xfrm>
          <a:prstGeom prst="rect">
            <a:avLst/>
          </a:prstGeom>
        </p:spPr>
      </p:pic>
      <p:sp>
        <p:nvSpPr>
          <p:cNvPr id="2" name="Title 1">
            <a:extLst>
              <a:ext uri="{FF2B5EF4-FFF2-40B4-BE49-F238E27FC236}">
                <a16:creationId xmlns:a16="http://schemas.microsoft.com/office/drawing/2014/main" id="{7A077CF3-1CD1-45AE-937D-C6896C05E511}"/>
              </a:ext>
            </a:extLst>
          </p:cNvPr>
          <p:cNvSpPr>
            <a:spLocks noGrp="1"/>
          </p:cNvSpPr>
          <p:nvPr>
            <p:ph type="title"/>
          </p:nvPr>
        </p:nvSpPr>
        <p:spPr/>
        <p:txBody>
          <a:bodyPr/>
          <a:lstStyle/>
          <a:p>
            <a:r>
              <a:rPr lang="en-US" dirty="0">
                <a:cs typeface="Calibri Light"/>
              </a:rPr>
              <a:t>Sequential Polyhedral Comparison</a:t>
            </a:r>
            <a:endParaRPr lang="en-US" dirty="0"/>
          </a:p>
        </p:txBody>
      </p:sp>
      <p:sp>
        <p:nvSpPr>
          <p:cNvPr id="4" name="Slide Number Placeholder 3">
            <a:extLst>
              <a:ext uri="{FF2B5EF4-FFF2-40B4-BE49-F238E27FC236}">
                <a16:creationId xmlns:a16="http://schemas.microsoft.com/office/drawing/2014/main" id="{EA6C427C-32F4-4EBA-BE2C-A9CA74BB5320}"/>
              </a:ext>
            </a:extLst>
          </p:cNvPr>
          <p:cNvSpPr>
            <a:spLocks noGrp="1"/>
          </p:cNvSpPr>
          <p:nvPr>
            <p:ph type="sldNum" sz="quarter" idx="12"/>
          </p:nvPr>
        </p:nvSpPr>
        <p:spPr/>
        <p:txBody>
          <a:bodyPr/>
          <a:lstStyle/>
          <a:p>
            <a:fld id="{330EA680-D336-4FF7-8B7A-9848BB0A1C32}" type="slidenum">
              <a:rPr lang="en-US" smtClean="0"/>
              <a:t>48</a:t>
            </a:fld>
            <a:endParaRPr lang="en-US"/>
          </a:p>
        </p:txBody>
      </p:sp>
      <p:sp>
        <p:nvSpPr>
          <p:cNvPr id="6" name="TextBox 5">
            <a:extLst>
              <a:ext uri="{FF2B5EF4-FFF2-40B4-BE49-F238E27FC236}">
                <a16:creationId xmlns:a16="http://schemas.microsoft.com/office/drawing/2014/main" id="{05E37412-99A3-024D-AF14-8ADA597214D0}"/>
              </a:ext>
            </a:extLst>
          </p:cNvPr>
          <p:cNvSpPr txBox="1"/>
          <p:nvPr/>
        </p:nvSpPr>
        <p:spPr>
          <a:xfrm>
            <a:off x="310395" y="5127742"/>
            <a:ext cx="4104586" cy="1384995"/>
          </a:xfrm>
          <a:prstGeom prst="rect">
            <a:avLst/>
          </a:prstGeom>
          <a:noFill/>
        </p:spPr>
        <p:txBody>
          <a:bodyPr wrap="square" rtlCol="0">
            <a:spAutoFit/>
          </a:bodyPr>
          <a:lstStyle/>
          <a:p>
            <a:r>
              <a:rPr lang="en-US" sz="2800" dirty="0" err="1"/>
              <a:t>Polygeist</a:t>
            </a:r>
            <a:r>
              <a:rPr lang="en-US" sz="2800" dirty="0"/>
              <a:t>: 2.53x speedup</a:t>
            </a:r>
            <a:br>
              <a:rPr lang="en-US" sz="2800" dirty="0"/>
            </a:br>
            <a:r>
              <a:rPr lang="en-US" sz="2800" dirty="0"/>
              <a:t>Pluto:        2.34x speedup</a:t>
            </a:r>
            <a:br>
              <a:rPr lang="en-US" sz="2800" dirty="0"/>
            </a:br>
            <a:r>
              <a:rPr lang="en-US" sz="2800" dirty="0"/>
              <a:t>Polly:         1.41x speedup</a:t>
            </a:r>
          </a:p>
        </p:txBody>
      </p:sp>
      <p:pic>
        <p:nvPicPr>
          <p:cNvPr id="7" name="Graphic 6">
            <a:extLst>
              <a:ext uri="{FF2B5EF4-FFF2-40B4-BE49-F238E27FC236}">
                <a16:creationId xmlns:a16="http://schemas.microsoft.com/office/drawing/2014/main" id="{9BCA3524-6E00-4FDA-AC8B-F5384041DD3C}"/>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74391" r="22745"/>
          <a:stretch/>
        </p:blipFill>
        <p:spPr>
          <a:xfrm>
            <a:off x="9069860" y="2006293"/>
            <a:ext cx="349250" cy="2845414"/>
          </a:xfrm>
          <a:prstGeom prst="rect">
            <a:avLst/>
          </a:prstGeom>
        </p:spPr>
      </p:pic>
      <p:pic>
        <p:nvPicPr>
          <p:cNvPr id="9" name="Graphic 8">
            <a:extLst>
              <a:ext uri="{FF2B5EF4-FFF2-40B4-BE49-F238E27FC236}">
                <a16:creationId xmlns:a16="http://schemas.microsoft.com/office/drawing/2014/main" id="{E2951CE0-3BB6-42D0-AA07-2176DDE7BF58}"/>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38824" t="89736" r="37663"/>
          <a:stretch/>
        </p:blipFill>
        <p:spPr>
          <a:xfrm>
            <a:off x="4732639" y="4559643"/>
            <a:ext cx="2866766" cy="292063"/>
          </a:xfrm>
          <a:prstGeom prst="rect">
            <a:avLst/>
          </a:prstGeom>
        </p:spPr>
      </p:pic>
      <p:sp>
        <p:nvSpPr>
          <p:cNvPr id="10" name="Down Arrow 6">
            <a:extLst>
              <a:ext uri="{FF2B5EF4-FFF2-40B4-BE49-F238E27FC236}">
                <a16:creationId xmlns:a16="http://schemas.microsoft.com/office/drawing/2014/main" id="{82AE68EF-5111-4855-8585-E4CB6D2F7FB3}"/>
              </a:ext>
            </a:extLst>
          </p:cNvPr>
          <p:cNvSpPr/>
          <p:nvPr/>
        </p:nvSpPr>
        <p:spPr>
          <a:xfrm flipV="1">
            <a:off x="9069860" y="4829844"/>
            <a:ext cx="349250" cy="137540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441E4FD4-1046-4967-B42C-8C6A6B2864C1}"/>
              </a:ext>
            </a:extLst>
          </p:cNvPr>
          <p:cNvSpPr txBox="1"/>
          <p:nvPr/>
        </p:nvSpPr>
        <p:spPr>
          <a:xfrm>
            <a:off x="5547112" y="5153917"/>
            <a:ext cx="4104586" cy="1384995"/>
          </a:xfrm>
          <a:prstGeom prst="rect">
            <a:avLst/>
          </a:prstGeom>
          <a:noFill/>
        </p:spPr>
        <p:txBody>
          <a:bodyPr wrap="square" rtlCol="0">
            <a:spAutoFit/>
          </a:bodyPr>
          <a:lstStyle/>
          <a:p>
            <a:r>
              <a:rPr lang="en-US" sz="2800" dirty="0" err="1"/>
              <a:t>Polygeist</a:t>
            </a:r>
            <a:r>
              <a:rPr lang="en-US" sz="2800" dirty="0"/>
              <a:t> slower due to smaller branch-simplification timeout</a:t>
            </a:r>
          </a:p>
        </p:txBody>
      </p:sp>
    </p:spTree>
    <p:extLst>
      <p:ext uri="{BB962C8B-B14F-4D97-AF65-F5344CB8AC3E}">
        <p14:creationId xmlns:p14="http://schemas.microsoft.com/office/powerpoint/2010/main" val="339000034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FBDDDB6F-348F-465E-828F-BFDFEDEA314A}"/>
              </a:ext>
            </a:extLst>
          </p:cNvPr>
          <p:cNvPicPr>
            <a:picLocks noChangeAspect="1"/>
          </p:cNvPicPr>
          <p:nvPr/>
        </p:nvPicPr>
        <p:blipFill>
          <a:blip r:embed="rId2">
            <a:grayscl/>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1997644"/>
            <a:ext cx="12192000" cy="2862711"/>
          </a:xfrm>
          <a:prstGeom prst="rect">
            <a:avLst/>
          </a:prstGeom>
        </p:spPr>
      </p:pic>
      <p:sp>
        <p:nvSpPr>
          <p:cNvPr id="2" name="Title 1">
            <a:extLst>
              <a:ext uri="{FF2B5EF4-FFF2-40B4-BE49-F238E27FC236}">
                <a16:creationId xmlns:a16="http://schemas.microsoft.com/office/drawing/2014/main" id="{7A077CF3-1CD1-45AE-937D-C6896C05E511}"/>
              </a:ext>
            </a:extLst>
          </p:cNvPr>
          <p:cNvSpPr>
            <a:spLocks noGrp="1"/>
          </p:cNvSpPr>
          <p:nvPr>
            <p:ph type="title"/>
          </p:nvPr>
        </p:nvSpPr>
        <p:spPr/>
        <p:txBody>
          <a:bodyPr/>
          <a:lstStyle/>
          <a:p>
            <a:r>
              <a:rPr lang="en-US" dirty="0">
                <a:cs typeface="Calibri Light"/>
              </a:rPr>
              <a:t>Parallel Polyhedral Comparison</a:t>
            </a:r>
            <a:endParaRPr lang="en-US" dirty="0"/>
          </a:p>
        </p:txBody>
      </p:sp>
      <p:sp>
        <p:nvSpPr>
          <p:cNvPr id="4" name="Slide Number Placeholder 3">
            <a:extLst>
              <a:ext uri="{FF2B5EF4-FFF2-40B4-BE49-F238E27FC236}">
                <a16:creationId xmlns:a16="http://schemas.microsoft.com/office/drawing/2014/main" id="{EA6C427C-32F4-4EBA-BE2C-A9CA74BB5320}"/>
              </a:ext>
            </a:extLst>
          </p:cNvPr>
          <p:cNvSpPr>
            <a:spLocks noGrp="1"/>
          </p:cNvSpPr>
          <p:nvPr>
            <p:ph type="sldNum" sz="quarter" idx="12"/>
          </p:nvPr>
        </p:nvSpPr>
        <p:spPr/>
        <p:txBody>
          <a:bodyPr/>
          <a:lstStyle/>
          <a:p>
            <a:fld id="{330EA680-D336-4FF7-8B7A-9848BB0A1C32}" type="slidenum">
              <a:rPr lang="en-US" smtClean="0"/>
              <a:t>49</a:t>
            </a:fld>
            <a:endParaRPr lang="en-US"/>
          </a:p>
        </p:txBody>
      </p:sp>
      <p:sp>
        <p:nvSpPr>
          <p:cNvPr id="8" name="TextBox 7">
            <a:extLst>
              <a:ext uri="{FF2B5EF4-FFF2-40B4-BE49-F238E27FC236}">
                <a16:creationId xmlns:a16="http://schemas.microsoft.com/office/drawing/2014/main" id="{17F3F1EE-A0AC-8442-892B-0B5CE48C105A}"/>
              </a:ext>
            </a:extLst>
          </p:cNvPr>
          <p:cNvSpPr txBox="1"/>
          <p:nvPr/>
        </p:nvSpPr>
        <p:spPr>
          <a:xfrm>
            <a:off x="310395" y="5127742"/>
            <a:ext cx="4104586" cy="1384995"/>
          </a:xfrm>
          <a:prstGeom prst="rect">
            <a:avLst/>
          </a:prstGeom>
          <a:noFill/>
        </p:spPr>
        <p:txBody>
          <a:bodyPr wrap="square" rtlCol="0">
            <a:spAutoFit/>
          </a:bodyPr>
          <a:lstStyle/>
          <a:p>
            <a:r>
              <a:rPr lang="en-US" sz="2800" dirty="0" err="1"/>
              <a:t>Polygeist</a:t>
            </a:r>
            <a:r>
              <a:rPr lang="en-US" sz="2800" dirty="0"/>
              <a:t>: 9.47x speedup</a:t>
            </a:r>
            <a:br>
              <a:rPr lang="en-US" sz="2800" dirty="0"/>
            </a:br>
            <a:r>
              <a:rPr lang="en-US" sz="2800" dirty="0"/>
              <a:t>Pluto:        7.54x speedup</a:t>
            </a:r>
            <a:br>
              <a:rPr lang="en-US" sz="2800" dirty="0"/>
            </a:br>
            <a:r>
              <a:rPr lang="en-US" sz="2800" dirty="0"/>
              <a:t>Polly:         3.26x speedup</a:t>
            </a:r>
          </a:p>
        </p:txBody>
      </p:sp>
      <p:pic>
        <p:nvPicPr>
          <p:cNvPr id="5" name="Graphic 4">
            <a:extLst>
              <a:ext uri="{FF2B5EF4-FFF2-40B4-BE49-F238E27FC236}">
                <a16:creationId xmlns:a16="http://schemas.microsoft.com/office/drawing/2014/main" id="{5AD5196E-54A5-4958-A337-6F8EC980628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1997644"/>
            <a:ext cx="12192000" cy="2862711"/>
          </a:xfrm>
          <a:prstGeom prst="rect">
            <a:avLst/>
          </a:prstGeom>
        </p:spPr>
      </p:pic>
    </p:spTree>
    <p:extLst>
      <p:ext uri="{BB962C8B-B14F-4D97-AF65-F5344CB8AC3E}">
        <p14:creationId xmlns:p14="http://schemas.microsoft.com/office/powerpoint/2010/main" val="6843000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BCD9DF-ACC2-4CFC-9518-2463438B8A09}"/>
              </a:ext>
            </a:extLst>
          </p:cNvPr>
          <p:cNvSpPr>
            <a:spLocks noGrp="1"/>
          </p:cNvSpPr>
          <p:nvPr>
            <p:ph type="title"/>
          </p:nvPr>
        </p:nvSpPr>
        <p:spPr/>
        <p:txBody>
          <a:bodyPr/>
          <a:lstStyle/>
          <a:p>
            <a:r>
              <a:rPr lang="en-US" dirty="0">
                <a:cs typeface="Calibri Light"/>
              </a:rPr>
              <a:t>         The MLIR Framework</a:t>
            </a:r>
            <a:endParaRPr lang="en-US" dirty="0"/>
          </a:p>
        </p:txBody>
      </p:sp>
      <p:sp>
        <p:nvSpPr>
          <p:cNvPr id="7" name="Slide Number Placeholder 6">
            <a:extLst>
              <a:ext uri="{FF2B5EF4-FFF2-40B4-BE49-F238E27FC236}">
                <a16:creationId xmlns:a16="http://schemas.microsoft.com/office/drawing/2014/main" id="{E49408FC-6D56-41E7-B6FB-AEB86B9C113B}"/>
              </a:ext>
            </a:extLst>
          </p:cNvPr>
          <p:cNvSpPr>
            <a:spLocks noGrp="1"/>
          </p:cNvSpPr>
          <p:nvPr>
            <p:ph type="sldNum" sz="quarter" idx="12"/>
          </p:nvPr>
        </p:nvSpPr>
        <p:spPr/>
        <p:txBody>
          <a:bodyPr/>
          <a:lstStyle/>
          <a:p>
            <a:fld id="{330EA680-D336-4FF7-8B7A-9848BB0A1C32}" type="slidenum">
              <a:rPr lang="en-US" smtClean="0"/>
              <a:t>5</a:t>
            </a:fld>
            <a:endParaRPr lang="en-US"/>
          </a:p>
        </p:txBody>
      </p:sp>
      <p:pic>
        <p:nvPicPr>
          <p:cNvPr id="2050" name="Picture 2" descr="https://mlir.llvm.org/mlir-logo.png">
            <a:extLst>
              <a:ext uri="{FF2B5EF4-FFF2-40B4-BE49-F238E27FC236}">
                <a16:creationId xmlns:a16="http://schemas.microsoft.com/office/drawing/2014/main" id="{DA7C3552-A95F-4D34-A124-097092E52F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248" y="527843"/>
            <a:ext cx="1000125" cy="1000125"/>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2">
            <a:extLst>
              <a:ext uri="{FF2B5EF4-FFF2-40B4-BE49-F238E27FC236}">
                <a16:creationId xmlns:a16="http://schemas.microsoft.com/office/drawing/2014/main" id="{1DF179E7-4290-0549-CFBD-A904E6DD22C0}"/>
              </a:ext>
            </a:extLst>
          </p:cNvPr>
          <p:cNvSpPr>
            <a:spLocks noGrp="1"/>
          </p:cNvSpPr>
          <p:nvPr>
            <p:ph idx="1"/>
          </p:nvPr>
        </p:nvSpPr>
        <p:spPr>
          <a:xfrm>
            <a:off x="838200" y="1825625"/>
            <a:ext cx="10604500" cy="4667250"/>
          </a:xfrm>
        </p:spPr>
        <p:txBody>
          <a:bodyPr vert="horz" lIns="91440" tIns="45720" rIns="91440" bIns="45720" rtlCol="0" anchor="t">
            <a:normAutofit/>
          </a:bodyPr>
          <a:lstStyle/>
          <a:p>
            <a:r>
              <a:rPr lang="en-US" dirty="0"/>
              <a:t>MLIR is a recent compiler infrastructure designed for reuse and extensibility</a:t>
            </a:r>
          </a:p>
          <a:p>
            <a:r>
              <a:rPr lang="en-US" dirty="0"/>
              <a:t>Rather than providing a predefined set of instructions and types, MLIR operates on collections of dialects that contain sets of interoperable user-defined operations, attributes and types</a:t>
            </a:r>
          </a:p>
          <a:p>
            <a:r>
              <a:rPr lang="en-US" dirty="0"/>
              <a:t>Anyone can define their own optimizable dialect/operation, with a large set of existing dialects (structured control flow, affine, GPU, quantum, fully homomorphic encryption, circuits, LLVM, and more!)</a:t>
            </a:r>
          </a:p>
          <a:p>
            <a:endParaRPr lang="en-US" dirty="0">
              <a:cs typeface="Calibri"/>
            </a:endParaRPr>
          </a:p>
        </p:txBody>
      </p:sp>
    </p:spTree>
    <p:extLst>
      <p:ext uri="{BB962C8B-B14F-4D97-AF65-F5344CB8AC3E}">
        <p14:creationId xmlns:p14="http://schemas.microsoft.com/office/powerpoint/2010/main" val="85275097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FBDDDB6F-348F-465E-828F-BFDFEDEA314A}"/>
              </a:ext>
            </a:extLst>
          </p:cNvPr>
          <p:cNvPicPr>
            <a:picLocks noChangeAspect="1"/>
          </p:cNvPicPr>
          <p:nvPr/>
        </p:nvPicPr>
        <p:blipFill>
          <a:blip r:embed="rId2">
            <a:grayscl/>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1997644"/>
            <a:ext cx="12192000" cy="2862711"/>
          </a:xfrm>
          <a:prstGeom prst="rect">
            <a:avLst/>
          </a:prstGeom>
        </p:spPr>
      </p:pic>
      <p:sp>
        <p:nvSpPr>
          <p:cNvPr id="2" name="Title 1">
            <a:extLst>
              <a:ext uri="{FF2B5EF4-FFF2-40B4-BE49-F238E27FC236}">
                <a16:creationId xmlns:a16="http://schemas.microsoft.com/office/drawing/2014/main" id="{7A077CF3-1CD1-45AE-937D-C6896C05E511}"/>
              </a:ext>
            </a:extLst>
          </p:cNvPr>
          <p:cNvSpPr>
            <a:spLocks noGrp="1"/>
          </p:cNvSpPr>
          <p:nvPr>
            <p:ph type="title"/>
          </p:nvPr>
        </p:nvSpPr>
        <p:spPr/>
        <p:txBody>
          <a:bodyPr/>
          <a:lstStyle/>
          <a:p>
            <a:r>
              <a:rPr lang="en-US" dirty="0">
                <a:cs typeface="Calibri Light"/>
              </a:rPr>
              <a:t>Parallel Polyhedral Comparison</a:t>
            </a:r>
            <a:endParaRPr lang="en-US" dirty="0"/>
          </a:p>
        </p:txBody>
      </p:sp>
      <p:sp>
        <p:nvSpPr>
          <p:cNvPr id="4" name="Slide Number Placeholder 3">
            <a:extLst>
              <a:ext uri="{FF2B5EF4-FFF2-40B4-BE49-F238E27FC236}">
                <a16:creationId xmlns:a16="http://schemas.microsoft.com/office/drawing/2014/main" id="{EA6C427C-32F4-4EBA-BE2C-A9CA74BB5320}"/>
              </a:ext>
            </a:extLst>
          </p:cNvPr>
          <p:cNvSpPr>
            <a:spLocks noGrp="1"/>
          </p:cNvSpPr>
          <p:nvPr>
            <p:ph type="sldNum" sz="quarter" idx="12"/>
          </p:nvPr>
        </p:nvSpPr>
        <p:spPr/>
        <p:txBody>
          <a:bodyPr/>
          <a:lstStyle/>
          <a:p>
            <a:fld id="{330EA680-D336-4FF7-8B7A-9848BB0A1C32}" type="slidenum">
              <a:rPr lang="en-US" smtClean="0"/>
              <a:t>50</a:t>
            </a:fld>
            <a:endParaRPr lang="en-US"/>
          </a:p>
        </p:txBody>
      </p:sp>
      <p:sp>
        <p:nvSpPr>
          <p:cNvPr id="8" name="TextBox 7">
            <a:extLst>
              <a:ext uri="{FF2B5EF4-FFF2-40B4-BE49-F238E27FC236}">
                <a16:creationId xmlns:a16="http://schemas.microsoft.com/office/drawing/2014/main" id="{17F3F1EE-A0AC-8442-892B-0B5CE48C105A}"/>
              </a:ext>
            </a:extLst>
          </p:cNvPr>
          <p:cNvSpPr txBox="1"/>
          <p:nvPr/>
        </p:nvSpPr>
        <p:spPr>
          <a:xfrm>
            <a:off x="310395" y="5127742"/>
            <a:ext cx="4104586" cy="1384995"/>
          </a:xfrm>
          <a:prstGeom prst="rect">
            <a:avLst/>
          </a:prstGeom>
          <a:noFill/>
        </p:spPr>
        <p:txBody>
          <a:bodyPr wrap="square" rtlCol="0">
            <a:spAutoFit/>
          </a:bodyPr>
          <a:lstStyle/>
          <a:p>
            <a:r>
              <a:rPr lang="en-US" sz="2800" dirty="0" err="1"/>
              <a:t>Polygeist</a:t>
            </a:r>
            <a:r>
              <a:rPr lang="en-US" sz="2800" dirty="0"/>
              <a:t>: 9.47x speedup</a:t>
            </a:r>
            <a:br>
              <a:rPr lang="en-US" sz="2800" dirty="0"/>
            </a:br>
            <a:r>
              <a:rPr lang="en-US" sz="2800" dirty="0"/>
              <a:t>Pluto:        7.54x speedup</a:t>
            </a:r>
            <a:br>
              <a:rPr lang="en-US" sz="2800" dirty="0"/>
            </a:br>
            <a:r>
              <a:rPr lang="en-US" sz="2800" dirty="0"/>
              <a:t>Polly:         3.26x speedup</a:t>
            </a:r>
          </a:p>
        </p:txBody>
      </p:sp>
      <p:pic>
        <p:nvPicPr>
          <p:cNvPr id="5" name="Graphic 4">
            <a:extLst>
              <a:ext uri="{FF2B5EF4-FFF2-40B4-BE49-F238E27FC236}">
                <a16:creationId xmlns:a16="http://schemas.microsoft.com/office/drawing/2014/main" id="{5AD5196E-54A5-4958-A337-6F8EC9806285}"/>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87245"/>
          <a:stretch/>
        </p:blipFill>
        <p:spPr>
          <a:xfrm>
            <a:off x="0" y="4495230"/>
            <a:ext cx="12192000" cy="365125"/>
          </a:xfrm>
          <a:prstGeom prst="rect">
            <a:avLst/>
          </a:prstGeom>
        </p:spPr>
      </p:pic>
      <p:pic>
        <p:nvPicPr>
          <p:cNvPr id="10" name="Graphic 9">
            <a:extLst>
              <a:ext uri="{FF2B5EF4-FFF2-40B4-BE49-F238E27FC236}">
                <a16:creationId xmlns:a16="http://schemas.microsoft.com/office/drawing/2014/main" id="{82D52DA2-D0F7-4E4E-9633-CD691E69CE8F}"/>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22500" t="-1388" r="70912" b="3"/>
          <a:stretch/>
        </p:blipFill>
        <p:spPr>
          <a:xfrm>
            <a:off x="2743200" y="1958075"/>
            <a:ext cx="803189" cy="2902281"/>
          </a:xfrm>
          <a:prstGeom prst="rect">
            <a:avLst/>
          </a:prstGeom>
        </p:spPr>
      </p:pic>
      <p:pic>
        <p:nvPicPr>
          <p:cNvPr id="11" name="Graphic 10">
            <a:extLst>
              <a:ext uri="{FF2B5EF4-FFF2-40B4-BE49-F238E27FC236}">
                <a16:creationId xmlns:a16="http://schemas.microsoft.com/office/drawing/2014/main" id="{5341DA0B-F6A5-4E57-B68C-F8AC40E631F4}"/>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59089" t="-1388" r="37262" b="3"/>
          <a:stretch/>
        </p:blipFill>
        <p:spPr>
          <a:xfrm>
            <a:off x="7203989" y="1958074"/>
            <a:ext cx="444843" cy="2902281"/>
          </a:xfrm>
          <a:prstGeom prst="rect">
            <a:avLst/>
          </a:prstGeom>
        </p:spPr>
      </p:pic>
      <p:sp>
        <p:nvSpPr>
          <p:cNvPr id="12" name="TextBox 11">
            <a:extLst>
              <a:ext uri="{FF2B5EF4-FFF2-40B4-BE49-F238E27FC236}">
                <a16:creationId xmlns:a16="http://schemas.microsoft.com/office/drawing/2014/main" id="{F7D04636-28D0-4D43-A862-35B642969542}"/>
              </a:ext>
            </a:extLst>
          </p:cNvPr>
          <p:cNvSpPr txBox="1"/>
          <p:nvPr/>
        </p:nvSpPr>
        <p:spPr>
          <a:xfrm>
            <a:off x="6096000" y="5724618"/>
            <a:ext cx="4371334" cy="954107"/>
          </a:xfrm>
          <a:prstGeom prst="rect">
            <a:avLst/>
          </a:prstGeom>
          <a:noFill/>
        </p:spPr>
        <p:txBody>
          <a:bodyPr wrap="square" rtlCol="0">
            <a:spAutoFit/>
          </a:bodyPr>
          <a:lstStyle/>
          <a:p>
            <a:r>
              <a:rPr lang="en-US" sz="2800" dirty="0" err="1"/>
              <a:t>Polygeist</a:t>
            </a:r>
            <a:r>
              <a:rPr lang="en-US" sz="2800" dirty="0"/>
              <a:t> and Polly benefit from SSA optimizations</a:t>
            </a:r>
          </a:p>
        </p:txBody>
      </p:sp>
      <p:sp>
        <p:nvSpPr>
          <p:cNvPr id="13" name="Down Arrow 6">
            <a:extLst>
              <a:ext uri="{FF2B5EF4-FFF2-40B4-BE49-F238E27FC236}">
                <a16:creationId xmlns:a16="http://schemas.microsoft.com/office/drawing/2014/main" id="{B3A2BB2D-DAF3-4AC3-B9E5-6D154179E5C5}"/>
              </a:ext>
            </a:extLst>
          </p:cNvPr>
          <p:cNvSpPr/>
          <p:nvPr/>
        </p:nvSpPr>
        <p:spPr>
          <a:xfrm rot="17341183" flipV="1">
            <a:off x="4729574" y="3741452"/>
            <a:ext cx="349250" cy="277257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Down Arrow 6">
            <a:extLst>
              <a:ext uri="{FF2B5EF4-FFF2-40B4-BE49-F238E27FC236}">
                <a16:creationId xmlns:a16="http://schemas.microsoft.com/office/drawing/2014/main" id="{398EB2B6-DD81-4D23-9AC0-B14594F3950A}"/>
              </a:ext>
            </a:extLst>
          </p:cNvPr>
          <p:cNvSpPr/>
          <p:nvPr/>
        </p:nvSpPr>
        <p:spPr>
          <a:xfrm flipV="1">
            <a:off x="7251785" y="4910178"/>
            <a:ext cx="349250" cy="78461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1446252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FBDDDB6F-348F-465E-828F-BFDFEDEA314A}"/>
              </a:ext>
            </a:extLst>
          </p:cNvPr>
          <p:cNvPicPr>
            <a:picLocks noChangeAspect="1"/>
          </p:cNvPicPr>
          <p:nvPr/>
        </p:nvPicPr>
        <p:blipFill>
          <a:blip r:embed="rId2">
            <a:grayscl/>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1997644"/>
            <a:ext cx="12192000" cy="2862711"/>
          </a:xfrm>
          <a:prstGeom prst="rect">
            <a:avLst/>
          </a:prstGeom>
        </p:spPr>
      </p:pic>
      <p:sp>
        <p:nvSpPr>
          <p:cNvPr id="2" name="Title 1">
            <a:extLst>
              <a:ext uri="{FF2B5EF4-FFF2-40B4-BE49-F238E27FC236}">
                <a16:creationId xmlns:a16="http://schemas.microsoft.com/office/drawing/2014/main" id="{7A077CF3-1CD1-45AE-937D-C6896C05E511}"/>
              </a:ext>
            </a:extLst>
          </p:cNvPr>
          <p:cNvSpPr>
            <a:spLocks noGrp="1"/>
          </p:cNvSpPr>
          <p:nvPr>
            <p:ph type="title"/>
          </p:nvPr>
        </p:nvSpPr>
        <p:spPr/>
        <p:txBody>
          <a:bodyPr/>
          <a:lstStyle/>
          <a:p>
            <a:r>
              <a:rPr lang="en-US" dirty="0">
                <a:cs typeface="Calibri Light"/>
              </a:rPr>
              <a:t>Parallel Polyhedral Comparison</a:t>
            </a:r>
            <a:endParaRPr lang="en-US" dirty="0"/>
          </a:p>
        </p:txBody>
      </p:sp>
      <p:sp>
        <p:nvSpPr>
          <p:cNvPr id="4" name="Slide Number Placeholder 3">
            <a:extLst>
              <a:ext uri="{FF2B5EF4-FFF2-40B4-BE49-F238E27FC236}">
                <a16:creationId xmlns:a16="http://schemas.microsoft.com/office/drawing/2014/main" id="{EA6C427C-32F4-4EBA-BE2C-A9CA74BB5320}"/>
              </a:ext>
            </a:extLst>
          </p:cNvPr>
          <p:cNvSpPr>
            <a:spLocks noGrp="1"/>
          </p:cNvSpPr>
          <p:nvPr>
            <p:ph type="sldNum" sz="quarter" idx="12"/>
          </p:nvPr>
        </p:nvSpPr>
        <p:spPr/>
        <p:txBody>
          <a:bodyPr/>
          <a:lstStyle/>
          <a:p>
            <a:fld id="{330EA680-D336-4FF7-8B7A-9848BB0A1C32}" type="slidenum">
              <a:rPr lang="en-US" smtClean="0"/>
              <a:t>51</a:t>
            </a:fld>
            <a:endParaRPr lang="en-US"/>
          </a:p>
        </p:txBody>
      </p:sp>
      <p:sp>
        <p:nvSpPr>
          <p:cNvPr id="8" name="TextBox 7">
            <a:extLst>
              <a:ext uri="{FF2B5EF4-FFF2-40B4-BE49-F238E27FC236}">
                <a16:creationId xmlns:a16="http://schemas.microsoft.com/office/drawing/2014/main" id="{17F3F1EE-A0AC-8442-892B-0B5CE48C105A}"/>
              </a:ext>
            </a:extLst>
          </p:cNvPr>
          <p:cNvSpPr txBox="1"/>
          <p:nvPr/>
        </p:nvSpPr>
        <p:spPr>
          <a:xfrm>
            <a:off x="310395" y="5127742"/>
            <a:ext cx="4104586" cy="1384995"/>
          </a:xfrm>
          <a:prstGeom prst="rect">
            <a:avLst/>
          </a:prstGeom>
          <a:noFill/>
        </p:spPr>
        <p:txBody>
          <a:bodyPr wrap="square" rtlCol="0">
            <a:spAutoFit/>
          </a:bodyPr>
          <a:lstStyle/>
          <a:p>
            <a:r>
              <a:rPr lang="en-US" sz="2800" dirty="0" err="1"/>
              <a:t>Polygeist</a:t>
            </a:r>
            <a:r>
              <a:rPr lang="en-US" sz="2800" dirty="0"/>
              <a:t>: 9.47x speedup</a:t>
            </a:r>
            <a:br>
              <a:rPr lang="en-US" sz="2800" dirty="0"/>
            </a:br>
            <a:r>
              <a:rPr lang="en-US" sz="2800" dirty="0"/>
              <a:t>Pluto:        7.54x speedup</a:t>
            </a:r>
            <a:br>
              <a:rPr lang="en-US" sz="2800" dirty="0"/>
            </a:br>
            <a:r>
              <a:rPr lang="en-US" sz="2800" dirty="0"/>
              <a:t>Polly:         3.26x speedup</a:t>
            </a:r>
          </a:p>
        </p:txBody>
      </p:sp>
      <p:pic>
        <p:nvPicPr>
          <p:cNvPr id="5" name="Graphic 4">
            <a:extLst>
              <a:ext uri="{FF2B5EF4-FFF2-40B4-BE49-F238E27FC236}">
                <a16:creationId xmlns:a16="http://schemas.microsoft.com/office/drawing/2014/main" id="{5AD5196E-54A5-4958-A337-6F8EC9806285}"/>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87245"/>
          <a:stretch/>
        </p:blipFill>
        <p:spPr>
          <a:xfrm>
            <a:off x="0" y="4495230"/>
            <a:ext cx="12192000" cy="365125"/>
          </a:xfrm>
          <a:prstGeom prst="rect">
            <a:avLst/>
          </a:prstGeom>
        </p:spPr>
      </p:pic>
      <p:pic>
        <p:nvPicPr>
          <p:cNvPr id="10" name="Graphic 9">
            <a:extLst>
              <a:ext uri="{FF2B5EF4-FFF2-40B4-BE49-F238E27FC236}">
                <a16:creationId xmlns:a16="http://schemas.microsoft.com/office/drawing/2014/main" id="{82D52DA2-D0F7-4E4E-9633-CD691E69CE8F}"/>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9358" t="-1388" r="77172" b="3"/>
          <a:stretch/>
        </p:blipFill>
        <p:spPr>
          <a:xfrm>
            <a:off x="2360142" y="1958075"/>
            <a:ext cx="422997" cy="2902281"/>
          </a:xfrm>
          <a:prstGeom prst="rect">
            <a:avLst/>
          </a:prstGeom>
        </p:spPr>
      </p:pic>
      <p:pic>
        <p:nvPicPr>
          <p:cNvPr id="11" name="Graphic 10">
            <a:extLst>
              <a:ext uri="{FF2B5EF4-FFF2-40B4-BE49-F238E27FC236}">
                <a16:creationId xmlns:a16="http://schemas.microsoft.com/office/drawing/2014/main" id="{5341DA0B-F6A5-4E57-B68C-F8AC40E631F4}"/>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80456" t="-1388" r="16074" b="3"/>
          <a:stretch/>
        </p:blipFill>
        <p:spPr>
          <a:xfrm>
            <a:off x="9808397" y="1958074"/>
            <a:ext cx="422997" cy="2902281"/>
          </a:xfrm>
          <a:prstGeom prst="rect">
            <a:avLst/>
          </a:prstGeom>
        </p:spPr>
      </p:pic>
      <p:sp>
        <p:nvSpPr>
          <p:cNvPr id="12" name="TextBox 11">
            <a:extLst>
              <a:ext uri="{FF2B5EF4-FFF2-40B4-BE49-F238E27FC236}">
                <a16:creationId xmlns:a16="http://schemas.microsoft.com/office/drawing/2014/main" id="{F7D04636-28D0-4D43-A862-35B642969542}"/>
              </a:ext>
            </a:extLst>
          </p:cNvPr>
          <p:cNvSpPr txBox="1"/>
          <p:nvPr/>
        </p:nvSpPr>
        <p:spPr>
          <a:xfrm>
            <a:off x="5648560" y="5402243"/>
            <a:ext cx="5423094" cy="1384995"/>
          </a:xfrm>
          <a:prstGeom prst="rect">
            <a:avLst/>
          </a:prstGeom>
          <a:noFill/>
        </p:spPr>
        <p:txBody>
          <a:bodyPr wrap="square" rtlCol="0">
            <a:spAutoFit/>
          </a:bodyPr>
          <a:lstStyle/>
          <a:p>
            <a:r>
              <a:rPr lang="en-US" sz="2800" dirty="0" err="1"/>
              <a:t>Polygeist</a:t>
            </a:r>
            <a:r>
              <a:rPr lang="en-US" sz="2800" dirty="0"/>
              <a:t> can remove loop-carried dependency and parallelize when others cannot</a:t>
            </a:r>
          </a:p>
        </p:txBody>
      </p:sp>
      <p:sp>
        <p:nvSpPr>
          <p:cNvPr id="13" name="Down Arrow 6">
            <a:extLst>
              <a:ext uri="{FF2B5EF4-FFF2-40B4-BE49-F238E27FC236}">
                <a16:creationId xmlns:a16="http://schemas.microsoft.com/office/drawing/2014/main" id="{B3A2BB2D-DAF3-4AC3-B9E5-6D154179E5C5}"/>
              </a:ext>
            </a:extLst>
          </p:cNvPr>
          <p:cNvSpPr/>
          <p:nvPr/>
        </p:nvSpPr>
        <p:spPr>
          <a:xfrm rot="17525364" flipV="1">
            <a:off x="3976030" y="3607760"/>
            <a:ext cx="349250" cy="277257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Down Arrow 6">
            <a:extLst>
              <a:ext uri="{FF2B5EF4-FFF2-40B4-BE49-F238E27FC236}">
                <a16:creationId xmlns:a16="http://schemas.microsoft.com/office/drawing/2014/main" id="{398EB2B6-DD81-4D23-9AC0-B14594F3950A}"/>
              </a:ext>
            </a:extLst>
          </p:cNvPr>
          <p:cNvSpPr/>
          <p:nvPr/>
        </p:nvSpPr>
        <p:spPr>
          <a:xfrm flipV="1">
            <a:off x="9845270" y="4589072"/>
            <a:ext cx="349250" cy="78461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760309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FBDDDB6F-348F-465E-828F-BFDFEDEA314A}"/>
              </a:ext>
            </a:extLst>
          </p:cNvPr>
          <p:cNvPicPr>
            <a:picLocks noChangeAspect="1"/>
          </p:cNvPicPr>
          <p:nvPr/>
        </p:nvPicPr>
        <p:blipFill>
          <a:blip r:embed="rId2">
            <a:grayscl/>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1997644"/>
            <a:ext cx="12192000" cy="2862711"/>
          </a:xfrm>
          <a:prstGeom prst="rect">
            <a:avLst/>
          </a:prstGeom>
        </p:spPr>
      </p:pic>
      <p:sp>
        <p:nvSpPr>
          <p:cNvPr id="2" name="Title 1">
            <a:extLst>
              <a:ext uri="{FF2B5EF4-FFF2-40B4-BE49-F238E27FC236}">
                <a16:creationId xmlns:a16="http://schemas.microsoft.com/office/drawing/2014/main" id="{7A077CF3-1CD1-45AE-937D-C6896C05E511}"/>
              </a:ext>
            </a:extLst>
          </p:cNvPr>
          <p:cNvSpPr>
            <a:spLocks noGrp="1"/>
          </p:cNvSpPr>
          <p:nvPr>
            <p:ph type="title"/>
          </p:nvPr>
        </p:nvSpPr>
        <p:spPr/>
        <p:txBody>
          <a:bodyPr/>
          <a:lstStyle/>
          <a:p>
            <a:r>
              <a:rPr lang="en-US" dirty="0">
                <a:cs typeface="Calibri Light"/>
              </a:rPr>
              <a:t>Parallel Polyhedral Comparison</a:t>
            </a:r>
            <a:endParaRPr lang="en-US" dirty="0"/>
          </a:p>
        </p:txBody>
      </p:sp>
      <p:sp>
        <p:nvSpPr>
          <p:cNvPr id="4" name="Slide Number Placeholder 3">
            <a:extLst>
              <a:ext uri="{FF2B5EF4-FFF2-40B4-BE49-F238E27FC236}">
                <a16:creationId xmlns:a16="http://schemas.microsoft.com/office/drawing/2014/main" id="{EA6C427C-32F4-4EBA-BE2C-A9CA74BB5320}"/>
              </a:ext>
            </a:extLst>
          </p:cNvPr>
          <p:cNvSpPr>
            <a:spLocks noGrp="1"/>
          </p:cNvSpPr>
          <p:nvPr>
            <p:ph type="sldNum" sz="quarter" idx="12"/>
          </p:nvPr>
        </p:nvSpPr>
        <p:spPr/>
        <p:txBody>
          <a:bodyPr/>
          <a:lstStyle/>
          <a:p>
            <a:fld id="{330EA680-D336-4FF7-8B7A-9848BB0A1C32}" type="slidenum">
              <a:rPr lang="en-US" smtClean="0"/>
              <a:t>52</a:t>
            </a:fld>
            <a:endParaRPr lang="en-US"/>
          </a:p>
        </p:txBody>
      </p:sp>
      <p:sp>
        <p:nvSpPr>
          <p:cNvPr id="8" name="TextBox 7">
            <a:extLst>
              <a:ext uri="{FF2B5EF4-FFF2-40B4-BE49-F238E27FC236}">
                <a16:creationId xmlns:a16="http://schemas.microsoft.com/office/drawing/2014/main" id="{17F3F1EE-A0AC-8442-892B-0B5CE48C105A}"/>
              </a:ext>
            </a:extLst>
          </p:cNvPr>
          <p:cNvSpPr txBox="1"/>
          <p:nvPr/>
        </p:nvSpPr>
        <p:spPr>
          <a:xfrm>
            <a:off x="310395" y="5127742"/>
            <a:ext cx="4104586" cy="1384995"/>
          </a:xfrm>
          <a:prstGeom prst="rect">
            <a:avLst/>
          </a:prstGeom>
          <a:noFill/>
        </p:spPr>
        <p:txBody>
          <a:bodyPr wrap="square" rtlCol="0">
            <a:spAutoFit/>
          </a:bodyPr>
          <a:lstStyle/>
          <a:p>
            <a:r>
              <a:rPr lang="en-US" sz="2800" dirty="0" err="1"/>
              <a:t>Polygeist</a:t>
            </a:r>
            <a:r>
              <a:rPr lang="en-US" sz="2800" dirty="0"/>
              <a:t>: 9.47x speedup</a:t>
            </a:r>
            <a:br>
              <a:rPr lang="en-US" sz="2800" dirty="0"/>
            </a:br>
            <a:r>
              <a:rPr lang="en-US" sz="2800" dirty="0"/>
              <a:t>Pluto:        7.54x speedup</a:t>
            </a:r>
            <a:br>
              <a:rPr lang="en-US" sz="2800" dirty="0"/>
            </a:br>
            <a:r>
              <a:rPr lang="en-US" sz="2800" dirty="0"/>
              <a:t>Polly:         3.26x speedup</a:t>
            </a:r>
          </a:p>
        </p:txBody>
      </p:sp>
      <p:pic>
        <p:nvPicPr>
          <p:cNvPr id="5" name="Graphic 4">
            <a:extLst>
              <a:ext uri="{FF2B5EF4-FFF2-40B4-BE49-F238E27FC236}">
                <a16:creationId xmlns:a16="http://schemas.microsoft.com/office/drawing/2014/main" id="{5AD5196E-54A5-4958-A337-6F8EC9806285}"/>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87245"/>
          <a:stretch/>
        </p:blipFill>
        <p:spPr>
          <a:xfrm>
            <a:off x="0" y="4495230"/>
            <a:ext cx="12192000" cy="365125"/>
          </a:xfrm>
          <a:prstGeom prst="rect">
            <a:avLst/>
          </a:prstGeom>
        </p:spPr>
      </p:pic>
      <p:pic>
        <p:nvPicPr>
          <p:cNvPr id="10" name="Graphic 9">
            <a:extLst>
              <a:ext uri="{FF2B5EF4-FFF2-40B4-BE49-F238E27FC236}">
                <a16:creationId xmlns:a16="http://schemas.microsoft.com/office/drawing/2014/main" id="{82D52DA2-D0F7-4E4E-9633-CD691E69CE8F}"/>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53091" t="-1388" r="43439" b="3"/>
          <a:stretch/>
        </p:blipFill>
        <p:spPr>
          <a:xfrm>
            <a:off x="6472072" y="1958075"/>
            <a:ext cx="422998" cy="2902281"/>
          </a:xfrm>
          <a:prstGeom prst="rect">
            <a:avLst/>
          </a:prstGeom>
        </p:spPr>
      </p:pic>
      <p:pic>
        <p:nvPicPr>
          <p:cNvPr id="11" name="Graphic 10">
            <a:extLst>
              <a:ext uri="{FF2B5EF4-FFF2-40B4-BE49-F238E27FC236}">
                <a16:creationId xmlns:a16="http://schemas.microsoft.com/office/drawing/2014/main" id="{5341DA0B-F6A5-4E57-B68C-F8AC40E631F4}"/>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92419" t="-1388" r="4111" b="3"/>
          <a:stretch/>
        </p:blipFill>
        <p:spPr>
          <a:xfrm>
            <a:off x="11266494" y="1958074"/>
            <a:ext cx="422998" cy="2902281"/>
          </a:xfrm>
          <a:prstGeom prst="rect">
            <a:avLst/>
          </a:prstGeom>
        </p:spPr>
      </p:pic>
      <p:sp>
        <p:nvSpPr>
          <p:cNvPr id="12" name="TextBox 11">
            <a:extLst>
              <a:ext uri="{FF2B5EF4-FFF2-40B4-BE49-F238E27FC236}">
                <a16:creationId xmlns:a16="http://schemas.microsoft.com/office/drawing/2014/main" id="{F7D04636-28D0-4D43-A862-35B642969542}"/>
              </a:ext>
            </a:extLst>
          </p:cNvPr>
          <p:cNvSpPr txBox="1"/>
          <p:nvPr/>
        </p:nvSpPr>
        <p:spPr>
          <a:xfrm>
            <a:off x="6768906" y="5678368"/>
            <a:ext cx="4759519" cy="954107"/>
          </a:xfrm>
          <a:prstGeom prst="rect">
            <a:avLst/>
          </a:prstGeom>
          <a:noFill/>
        </p:spPr>
        <p:txBody>
          <a:bodyPr wrap="square" rtlCol="0">
            <a:spAutoFit/>
          </a:bodyPr>
          <a:lstStyle/>
          <a:p>
            <a:r>
              <a:rPr lang="en-US" sz="2800" dirty="0" err="1"/>
              <a:t>Polygeist</a:t>
            </a:r>
            <a:r>
              <a:rPr lang="en-US" sz="2800" dirty="0"/>
              <a:t> can detect parallel reductions</a:t>
            </a:r>
          </a:p>
        </p:txBody>
      </p:sp>
      <p:sp>
        <p:nvSpPr>
          <p:cNvPr id="13" name="Down Arrow 6">
            <a:extLst>
              <a:ext uri="{FF2B5EF4-FFF2-40B4-BE49-F238E27FC236}">
                <a16:creationId xmlns:a16="http://schemas.microsoft.com/office/drawing/2014/main" id="{B3A2BB2D-DAF3-4AC3-B9E5-6D154179E5C5}"/>
              </a:ext>
            </a:extLst>
          </p:cNvPr>
          <p:cNvSpPr/>
          <p:nvPr/>
        </p:nvSpPr>
        <p:spPr>
          <a:xfrm flipV="1">
            <a:off x="6435877" y="4821843"/>
            <a:ext cx="349250" cy="140352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Down Arrow 6">
            <a:extLst>
              <a:ext uri="{FF2B5EF4-FFF2-40B4-BE49-F238E27FC236}">
                <a16:creationId xmlns:a16="http://schemas.microsoft.com/office/drawing/2014/main" id="{398EB2B6-DD81-4D23-9AC0-B14594F3950A}"/>
              </a:ext>
            </a:extLst>
          </p:cNvPr>
          <p:cNvSpPr/>
          <p:nvPr/>
        </p:nvSpPr>
        <p:spPr>
          <a:xfrm flipV="1">
            <a:off x="11179175" y="4738992"/>
            <a:ext cx="349250" cy="78461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5329409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02CFE9-8810-4755-942A-DFD7E33E0871}"/>
              </a:ext>
            </a:extLst>
          </p:cNvPr>
          <p:cNvSpPr>
            <a:spLocks noGrp="1"/>
          </p:cNvSpPr>
          <p:nvPr>
            <p:ph type="title"/>
          </p:nvPr>
        </p:nvSpPr>
        <p:spPr/>
        <p:txBody>
          <a:bodyPr/>
          <a:lstStyle/>
          <a:p>
            <a:r>
              <a:rPr lang="en-US" dirty="0">
                <a:cs typeface="Calibri Light"/>
              </a:rPr>
              <a:t>A first-class representation of parallelism</a:t>
            </a:r>
            <a:endParaRPr lang="en-US" dirty="0"/>
          </a:p>
        </p:txBody>
      </p:sp>
      <p:sp>
        <p:nvSpPr>
          <p:cNvPr id="3" name="Content Placeholder 2">
            <a:extLst>
              <a:ext uri="{FF2B5EF4-FFF2-40B4-BE49-F238E27FC236}">
                <a16:creationId xmlns:a16="http://schemas.microsoft.com/office/drawing/2014/main" id="{4ED262A3-7850-4F33-B96F-9B11574E017A}"/>
              </a:ext>
            </a:extLst>
          </p:cNvPr>
          <p:cNvSpPr>
            <a:spLocks noGrp="1"/>
          </p:cNvSpPr>
          <p:nvPr>
            <p:ph idx="1"/>
          </p:nvPr>
        </p:nvSpPr>
        <p:spPr>
          <a:xfrm>
            <a:off x="838200" y="1825625"/>
            <a:ext cx="10515600" cy="2659878"/>
          </a:xfrm>
        </p:spPr>
        <p:txBody>
          <a:bodyPr vert="horz" lIns="91440" tIns="45720" rIns="91440" bIns="45720" rtlCol="0" anchor="t">
            <a:normAutofit/>
          </a:bodyPr>
          <a:lstStyle/>
          <a:p>
            <a:r>
              <a:rPr lang="en-US" dirty="0">
                <a:cs typeface="Calibri"/>
              </a:rPr>
              <a:t>Current mainstream compilers do not have a good notion or representation of parallelism</a:t>
            </a:r>
          </a:p>
          <a:p>
            <a:r>
              <a:rPr lang="en-US" dirty="0">
                <a:cs typeface="Calibri"/>
              </a:rPr>
              <a:t>This is accentuated for GPU programs where the kernel is kept in a separate module to allow emission of different assembly</a:t>
            </a:r>
          </a:p>
        </p:txBody>
      </p:sp>
      <p:sp>
        <p:nvSpPr>
          <p:cNvPr id="4" name="Slide Number Placeholder 3">
            <a:extLst>
              <a:ext uri="{FF2B5EF4-FFF2-40B4-BE49-F238E27FC236}">
                <a16:creationId xmlns:a16="http://schemas.microsoft.com/office/drawing/2014/main" id="{0CF6E0F4-CF88-4F6C-AC51-F7B879FECC04}"/>
              </a:ext>
            </a:extLst>
          </p:cNvPr>
          <p:cNvSpPr>
            <a:spLocks noGrp="1"/>
          </p:cNvSpPr>
          <p:nvPr>
            <p:ph type="sldNum" sz="quarter" idx="12"/>
          </p:nvPr>
        </p:nvSpPr>
        <p:spPr/>
        <p:txBody>
          <a:bodyPr/>
          <a:lstStyle/>
          <a:p>
            <a:fld id="{330EA680-D336-4FF7-8B7A-9848BB0A1C32}" type="slidenum">
              <a:rPr lang="en-US" smtClean="0"/>
              <a:t>53</a:t>
            </a:fld>
            <a:endParaRPr lang="en-US"/>
          </a:p>
        </p:txBody>
      </p:sp>
      <p:sp>
        <p:nvSpPr>
          <p:cNvPr id="13" name="TextBox 12">
            <a:extLst>
              <a:ext uri="{FF2B5EF4-FFF2-40B4-BE49-F238E27FC236}">
                <a16:creationId xmlns:a16="http://schemas.microsoft.com/office/drawing/2014/main" id="{CF1382FD-0EE0-7E40-88F2-24A4262FA23C}"/>
              </a:ext>
            </a:extLst>
          </p:cNvPr>
          <p:cNvSpPr txBox="1"/>
          <p:nvPr/>
        </p:nvSpPr>
        <p:spPr>
          <a:xfrm>
            <a:off x="2120900" y="3676590"/>
            <a:ext cx="7556500" cy="2862322"/>
          </a:xfrm>
          <a:prstGeom prst="rect">
            <a:avLst/>
          </a:prstGeom>
          <a:noFill/>
        </p:spPr>
        <p:txBody>
          <a:bodyPr wrap="square">
            <a:spAutoFit/>
          </a:bodyPr>
          <a:lstStyle/>
          <a:p>
            <a:r>
              <a:rPr lang="en-US" b="0" dirty="0">
                <a:solidFill>
                  <a:srgbClr val="0000FF"/>
                </a:solidFill>
                <a:effectLst/>
                <a:latin typeface="Consolas" panose="020B0609020204030204" pitchFamily="49" charset="0"/>
              </a:rPr>
              <a:t>__device__</a:t>
            </a:r>
            <a:r>
              <a:rPr lang="en-US" b="0" dirty="0">
                <a:solidFill>
                  <a:srgbClr val="000000"/>
                </a:solidFill>
                <a:effectLst/>
                <a:latin typeface="Consolas" panose="020B0609020204030204" pitchFamily="49" charset="0"/>
              </a:rPr>
              <a:t> </a:t>
            </a:r>
            <a:r>
              <a:rPr lang="en-US" b="0" dirty="0">
                <a:solidFill>
                  <a:srgbClr val="0000FF"/>
                </a:solidFill>
                <a:effectLst/>
                <a:latin typeface="Consolas" panose="020B0609020204030204" pitchFamily="49" charset="0"/>
              </a:rPr>
              <a:t>int</a:t>
            </a:r>
            <a:r>
              <a:rPr lang="en-US" b="0" dirty="0">
                <a:solidFill>
                  <a:srgbClr val="000000"/>
                </a:solidFill>
                <a:effectLst/>
                <a:latin typeface="Consolas" panose="020B0609020204030204" pitchFamily="49" charset="0"/>
              </a:rPr>
              <a:t> sum(</a:t>
            </a:r>
            <a:r>
              <a:rPr lang="en-US" b="0" dirty="0">
                <a:solidFill>
                  <a:srgbClr val="0000FF"/>
                </a:solidFill>
                <a:effectLst/>
                <a:latin typeface="Consolas" panose="020B0609020204030204" pitchFamily="49" charset="0"/>
              </a:rPr>
              <a:t>int</a:t>
            </a:r>
            <a:r>
              <a:rPr lang="en-US" b="0" dirty="0">
                <a:solidFill>
                  <a:srgbClr val="000000"/>
                </a:solidFill>
                <a:effectLst/>
                <a:latin typeface="Consolas" panose="020B0609020204030204" pitchFamily="49" charset="0"/>
              </a:rPr>
              <a:t>* in, </a:t>
            </a:r>
            <a:r>
              <a:rPr lang="en-US" b="0" dirty="0">
                <a:solidFill>
                  <a:srgbClr val="0000FF"/>
                </a:solidFill>
                <a:effectLst/>
                <a:latin typeface="Consolas" panose="020B0609020204030204" pitchFamily="49" charset="0"/>
              </a:rPr>
              <a:t>int</a:t>
            </a:r>
            <a:r>
              <a:rPr lang="en-US" b="0" dirty="0">
                <a:solidFill>
                  <a:srgbClr val="000000"/>
                </a:solidFill>
                <a:effectLst/>
                <a:latin typeface="Consolas" panose="020B0609020204030204" pitchFamily="49" charset="0"/>
              </a:rPr>
              <a:t> n);</a:t>
            </a:r>
          </a:p>
          <a:p>
            <a:r>
              <a:rPr lang="en-US" b="0" dirty="0">
                <a:solidFill>
                  <a:srgbClr val="0000FF"/>
                </a:solidFill>
                <a:effectLst/>
                <a:latin typeface="Consolas" panose="020B0609020204030204" pitchFamily="49" charset="0"/>
              </a:rPr>
              <a:t>__global__</a:t>
            </a:r>
            <a:r>
              <a:rPr lang="en-US" b="0" dirty="0">
                <a:solidFill>
                  <a:srgbClr val="000000"/>
                </a:solidFill>
                <a:effectLst/>
                <a:latin typeface="Consolas" panose="020B0609020204030204" pitchFamily="49" charset="0"/>
              </a:rPr>
              <a:t> </a:t>
            </a:r>
            <a:r>
              <a:rPr lang="en-US" b="0" dirty="0">
                <a:solidFill>
                  <a:srgbClr val="0000FF"/>
                </a:solidFill>
                <a:effectLst/>
                <a:latin typeface="Consolas" panose="020B0609020204030204" pitchFamily="49" charset="0"/>
              </a:rPr>
              <a:t>void</a:t>
            </a:r>
            <a:r>
              <a:rPr lang="en-US" b="0" dirty="0">
                <a:solidFill>
                  <a:srgbClr val="000000"/>
                </a:solidFill>
                <a:effectLst/>
                <a:latin typeface="Consolas" panose="020B0609020204030204" pitchFamily="49" charset="0"/>
              </a:rPr>
              <a:t> normalize(</a:t>
            </a:r>
            <a:r>
              <a:rPr lang="en-US" b="0" dirty="0">
                <a:solidFill>
                  <a:srgbClr val="0000FF"/>
                </a:solidFill>
                <a:effectLst/>
                <a:latin typeface="Consolas" panose="020B0609020204030204" pitchFamily="49" charset="0"/>
              </a:rPr>
              <a:t>int</a:t>
            </a:r>
            <a:r>
              <a:rPr lang="en-US" b="0" dirty="0">
                <a:solidFill>
                  <a:srgbClr val="000000"/>
                </a:solidFill>
                <a:effectLst/>
                <a:latin typeface="Consolas" panose="020B0609020204030204" pitchFamily="49" charset="0"/>
              </a:rPr>
              <a:t> *out, </a:t>
            </a:r>
            <a:r>
              <a:rPr lang="en-US" b="0" dirty="0">
                <a:solidFill>
                  <a:srgbClr val="0000FF"/>
                </a:solidFill>
                <a:effectLst/>
                <a:latin typeface="Consolas" panose="020B0609020204030204" pitchFamily="49" charset="0"/>
              </a:rPr>
              <a:t>int</a:t>
            </a:r>
            <a:r>
              <a:rPr lang="en-US" b="0" dirty="0">
                <a:solidFill>
                  <a:srgbClr val="000000"/>
                </a:solidFill>
                <a:effectLst/>
                <a:latin typeface="Consolas" panose="020B0609020204030204" pitchFamily="49" charset="0"/>
              </a:rPr>
              <a:t> *in, </a:t>
            </a:r>
            <a:r>
              <a:rPr lang="en-US" b="0" dirty="0">
                <a:solidFill>
                  <a:srgbClr val="0000FF"/>
                </a:solidFill>
                <a:effectLst/>
                <a:latin typeface="Consolas" panose="020B0609020204030204" pitchFamily="49" charset="0"/>
              </a:rPr>
              <a:t>int</a:t>
            </a:r>
            <a:r>
              <a:rPr lang="en-US" b="0" dirty="0">
                <a:solidFill>
                  <a:srgbClr val="000000"/>
                </a:solidFill>
                <a:effectLst/>
                <a:latin typeface="Consolas" panose="020B0609020204030204" pitchFamily="49" charset="0"/>
              </a:rPr>
              <a:t> n) {</a:t>
            </a:r>
          </a:p>
          <a:p>
            <a:r>
              <a:rPr lang="en-US" b="0" dirty="0">
                <a:solidFill>
                  <a:srgbClr val="0000FF"/>
                </a:solidFill>
                <a:effectLst/>
                <a:latin typeface="Consolas" panose="020B0609020204030204" pitchFamily="49" charset="0"/>
              </a:rPr>
              <a:t>  int</a:t>
            </a:r>
            <a:r>
              <a:rPr lang="en-US" b="0" dirty="0">
                <a:solidFill>
                  <a:srgbClr val="000000"/>
                </a:solidFill>
                <a:effectLst/>
                <a:latin typeface="Consolas" panose="020B0609020204030204" pitchFamily="49" charset="0"/>
              </a:rPr>
              <a:t> </a:t>
            </a:r>
            <a:r>
              <a:rPr lang="en-US" b="0" dirty="0" err="1">
                <a:solidFill>
                  <a:srgbClr val="000000"/>
                </a:solidFill>
                <a:effectLst/>
                <a:latin typeface="Consolas" panose="020B0609020204030204" pitchFamily="49" charset="0"/>
              </a:rPr>
              <a:t>tid</a:t>
            </a:r>
            <a:r>
              <a:rPr lang="en-US" b="0" dirty="0">
                <a:solidFill>
                  <a:srgbClr val="000000"/>
                </a:solidFill>
                <a:effectLst/>
                <a:latin typeface="Consolas" panose="020B0609020204030204" pitchFamily="49" charset="0"/>
              </a:rPr>
              <a:t> = </a:t>
            </a:r>
            <a:r>
              <a:rPr lang="en-US" b="0" dirty="0" err="1">
                <a:solidFill>
                  <a:srgbClr val="000000"/>
                </a:solidFill>
                <a:effectLst/>
                <a:latin typeface="Consolas" panose="020B0609020204030204" pitchFamily="49" charset="0"/>
              </a:rPr>
              <a:t>threadIdx.x</a:t>
            </a:r>
            <a:r>
              <a:rPr lang="en-US" b="0" dirty="0">
                <a:solidFill>
                  <a:srgbClr val="000000"/>
                </a:solidFill>
                <a:effectLst/>
                <a:latin typeface="Consolas" panose="020B0609020204030204" pitchFamily="49" charset="0"/>
              </a:rPr>
              <a:t>;</a:t>
            </a:r>
          </a:p>
          <a:p>
            <a:r>
              <a:rPr lang="en-US" b="0" dirty="0">
                <a:solidFill>
                  <a:srgbClr val="0000FF"/>
                </a:solidFill>
                <a:effectLst/>
                <a:latin typeface="Consolas" panose="020B0609020204030204" pitchFamily="49" charset="0"/>
              </a:rPr>
              <a:t>  if</a:t>
            </a:r>
            <a:r>
              <a:rPr lang="en-US" b="0" dirty="0">
                <a:solidFill>
                  <a:srgbClr val="000000"/>
                </a:solidFill>
                <a:effectLst/>
                <a:latin typeface="Consolas" panose="020B0609020204030204" pitchFamily="49" charset="0"/>
              </a:rPr>
              <a:t> (</a:t>
            </a:r>
            <a:r>
              <a:rPr lang="en-US" b="0" dirty="0" err="1">
                <a:solidFill>
                  <a:srgbClr val="000000"/>
                </a:solidFill>
                <a:effectLst/>
                <a:latin typeface="Consolas" panose="020B0609020204030204" pitchFamily="49" charset="0"/>
              </a:rPr>
              <a:t>tid</a:t>
            </a:r>
            <a:r>
              <a:rPr lang="en-US" b="0" dirty="0">
                <a:solidFill>
                  <a:srgbClr val="000000"/>
                </a:solidFill>
                <a:effectLst/>
                <a:latin typeface="Consolas" panose="020B0609020204030204" pitchFamily="49" charset="0"/>
              </a:rPr>
              <a:t> &lt; n)</a:t>
            </a:r>
          </a:p>
          <a:p>
            <a:r>
              <a:rPr lang="en-US" b="0" dirty="0">
                <a:solidFill>
                  <a:srgbClr val="000000"/>
                </a:solidFill>
                <a:effectLst/>
                <a:latin typeface="Consolas" panose="020B0609020204030204" pitchFamily="49" charset="0"/>
              </a:rPr>
              <a:t>    out[</a:t>
            </a:r>
            <a:r>
              <a:rPr lang="en-US" b="0" dirty="0" err="1">
                <a:solidFill>
                  <a:srgbClr val="000000"/>
                </a:solidFill>
                <a:effectLst/>
                <a:latin typeface="Consolas" panose="020B0609020204030204" pitchFamily="49" charset="0"/>
              </a:rPr>
              <a:t>tid</a:t>
            </a:r>
            <a:r>
              <a:rPr lang="en-US" b="0" dirty="0">
                <a:solidFill>
                  <a:srgbClr val="000000"/>
                </a:solidFill>
                <a:effectLst/>
                <a:latin typeface="Consolas" panose="020B0609020204030204" pitchFamily="49" charset="0"/>
              </a:rPr>
              <a:t>] = in[</a:t>
            </a:r>
            <a:r>
              <a:rPr lang="en-US" b="0" dirty="0" err="1">
                <a:solidFill>
                  <a:srgbClr val="000000"/>
                </a:solidFill>
                <a:effectLst/>
                <a:latin typeface="Consolas" panose="020B0609020204030204" pitchFamily="49" charset="0"/>
              </a:rPr>
              <a:t>tid</a:t>
            </a:r>
            <a:r>
              <a:rPr lang="en-US" b="0" dirty="0">
                <a:solidFill>
                  <a:srgbClr val="000000"/>
                </a:solidFill>
                <a:effectLst/>
                <a:latin typeface="Consolas" panose="020B0609020204030204" pitchFamily="49" charset="0"/>
              </a:rPr>
              <a:t>] / sum(in, n);</a:t>
            </a:r>
          </a:p>
          <a:p>
            <a:r>
              <a:rPr lang="en-US" b="0" dirty="0">
                <a:solidFill>
                  <a:srgbClr val="000000"/>
                </a:solidFill>
                <a:effectLst/>
                <a:latin typeface="Consolas" panose="020B0609020204030204" pitchFamily="49" charset="0"/>
              </a:rPr>
              <a:t>}</a:t>
            </a:r>
          </a:p>
          <a:p>
            <a:br>
              <a:rPr lang="en-US" b="0" dirty="0">
                <a:solidFill>
                  <a:srgbClr val="000000"/>
                </a:solidFill>
                <a:effectLst/>
                <a:latin typeface="Consolas" panose="020B0609020204030204" pitchFamily="49" charset="0"/>
              </a:rPr>
            </a:br>
            <a:r>
              <a:rPr lang="en-US" b="0" dirty="0">
                <a:solidFill>
                  <a:srgbClr val="0000FF"/>
                </a:solidFill>
                <a:effectLst/>
                <a:latin typeface="Consolas" panose="020B0609020204030204" pitchFamily="49" charset="0"/>
              </a:rPr>
              <a:t>void</a:t>
            </a:r>
            <a:r>
              <a:rPr lang="en-US" b="0" dirty="0">
                <a:solidFill>
                  <a:srgbClr val="000000"/>
                </a:solidFill>
                <a:effectLst/>
                <a:latin typeface="Consolas" panose="020B0609020204030204" pitchFamily="49" charset="0"/>
              </a:rPr>
              <a:t> launch(</a:t>
            </a:r>
            <a:r>
              <a:rPr lang="en-US" b="0" dirty="0">
                <a:solidFill>
                  <a:srgbClr val="0000FF"/>
                </a:solidFill>
                <a:effectLst/>
                <a:latin typeface="Consolas" panose="020B0609020204030204" pitchFamily="49" charset="0"/>
              </a:rPr>
              <a:t>int</a:t>
            </a:r>
            <a:r>
              <a:rPr lang="en-US" b="0" dirty="0">
                <a:solidFill>
                  <a:srgbClr val="000000"/>
                </a:solidFill>
                <a:effectLst/>
                <a:latin typeface="Consolas" panose="020B0609020204030204" pitchFamily="49" charset="0"/>
              </a:rPr>
              <a:t>* out, </a:t>
            </a:r>
            <a:r>
              <a:rPr lang="en-US" b="0" dirty="0">
                <a:solidFill>
                  <a:srgbClr val="0000FF"/>
                </a:solidFill>
                <a:effectLst/>
                <a:latin typeface="Consolas" panose="020B0609020204030204" pitchFamily="49" charset="0"/>
              </a:rPr>
              <a:t>int</a:t>
            </a:r>
            <a:r>
              <a:rPr lang="en-US" b="0" dirty="0">
                <a:solidFill>
                  <a:srgbClr val="000000"/>
                </a:solidFill>
                <a:effectLst/>
                <a:latin typeface="Consolas" panose="020B0609020204030204" pitchFamily="49" charset="0"/>
              </a:rPr>
              <a:t>* in, </a:t>
            </a:r>
            <a:r>
              <a:rPr lang="en-US" b="0" dirty="0">
                <a:solidFill>
                  <a:srgbClr val="0000FF"/>
                </a:solidFill>
                <a:effectLst/>
                <a:latin typeface="Consolas" panose="020B0609020204030204" pitchFamily="49" charset="0"/>
              </a:rPr>
              <a:t>int</a:t>
            </a:r>
            <a:r>
              <a:rPr lang="en-US" b="0" dirty="0">
                <a:solidFill>
                  <a:srgbClr val="000000"/>
                </a:solidFill>
                <a:effectLst/>
                <a:latin typeface="Consolas" panose="020B0609020204030204" pitchFamily="49" charset="0"/>
              </a:rPr>
              <a:t> n) {</a:t>
            </a:r>
          </a:p>
          <a:p>
            <a:r>
              <a:rPr lang="en-US" b="0" dirty="0">
                <a:solidFill>
                  <a:srgbClr val="000000"/>
                </a:solidFill>
                <a:effectLst/>
                <a:latin typeface="Consolas" panose="020B0609020204030204" pitchFamily="49" charset="0"/>
              </a:rPr>
              <a:t>  normalize&lt;&lt;&lt;</a:t>
            </a:r>
            <a:r>
              <a:rPr lang="en-US" b="0" dirty="0" err="1">
                <a:solidFill>
                  <a:srgbClr val="000000"/>
                </a:solidFill>
                <a:effectLst/>
                <a:latin typeface="Consolas" panose="020B0609020204030204" pitchFamily="49" charset="0"/>
              </a:rPr>
              <a:t>nblocks</a:t>
            </a:r>
            <a:r>
              <a:rPr lang="en-US" b="0" dirty="0">
                <a:solidFill>
                  <a:srgbClr val="000000"/>
                </a:solidFill>
                <a:effectLst/>
                <a:latin typeface="Consolas" panose="020B0609020204030204" pitchFamily="49" charset="0"/>
              </a:rPr>
              <a:t>, </a:t>
            </a:r>
            <a:r>
              <a:rPr lang="en-US" b="0" dirty="0" err="1">
                <a:solidFill>
                  <a:srgbClr val="000000"/>
                </a:solidFill>
                <a:effectLst/>
                <a:latin typeface="Consolas" panose="020B0609020204030204" pitchFamily="49" charset="0"/>
              </a:rPr>
              <a:t>nthreads</a:t>
            </a:r>
            <a:r>
              <a:rPr lang="en-US" b="0" dirty="0">
                <a:solidFill>
                  <a:srgbClr val="000000"/>
                </a:solidFill>
                <a:effectLst/>
                <a:latin typeface="Consolas" panose="020B0609020204030204" pitchFamily="49" charset="0"/>
              </a:rPr>
              <a:t>&gt;&gt;&gt;(out, in, n);</a:t>
            </a:r>
          </a:p>
          <a:p>
            <a:r>
              <a:rPr lang="en-US" b="0" dirty="0">
                <a:solidFill>
                  <a:srgbClr val="000000"/>
                </a:solidFill>
                <a:effectLst/>
                <a:latin typeface="Consolas" panose="020B0609020204030204" pitchFamily="49" charset="0"/>
              </a:rPr>
              <a:t>}</a:t>
            </a:r>
          </a:p>
        </p:txBody>
      </p:sp>
      <p:pic>
        <p:nvPicPr>
          <p:cNvPr id="5" name="Picture 4">
            <a:extLst>
              <a:ext uri="{FF2B5EF4-FFF2-40B4-BE49-F238E27FC236}">
                <a16:creationId xmlns:a16="http://schemas.microsoft.com/office/drawing/2014/main" id="{8C8CCFAA-5353-CE4E-AC7D-91DE7A4D7000}"/>
              </a:ext>
            </a:extLst>
          </p:cNvPr>
          <p:cNvPicPr>
            <a:picLocks noChangeAspect="1"/>
          </p:cNvPicPr>
          <p:nvPr/>
        </p:nvPicPr>
        <p:blipFill rotWithShape="1">
          <a:blip r:embed="rId3"/>
          <a:srcRect r="5848" b="7077"/>
          <a:stretch/>
        </p:blipFill>
        <p:spPr>
          <a:xfrm>
            <a:off x="0" y="0"/>
            <a:ext cx="11478986" cy="6372696"/>
          </a:xfrm>
          <a:prstGeom prst="rect">
            <a:avLst/>
          </a:prstGeom>
        </p:spPr>
      </p:pic>
    </p:spTree>
    <p:extLst>
      <p:ext uri="{BB962C8B-B14F-4D97-AF65-F5344CB8AC3E}">
        <p14:creationId xmlns:p14="http://schemas.microsoft.com/office/powerpoint/2010/main" val="207384570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02CFE9-8810-4755-942A-DFD7E33E0871}"/>
              </a:ext>
            </a:extLst>
          </p:cNvPr>
          <p:cNvSpPr>
            <a:spLocks noGrp="1"/>
          </p:cNvSpPr>
          <p:nvPr>
            <p:ph type="title"/>
          </p:nvPr>
        </p:nvSpPr>
        <p:spPr/>
        <p:txBody>
          <a:bodyPr/>
          <a:lstStyle/>
          <a:p>
            <a:r>
              <a:rPr lang="en-US" dirty="0">
                <a:cs typeface="Calibri Light"/>
              </a:rPr>
              <a:t>Case Study 2: GPUs</a:t>
            </a:r>
            <a:endParaRPr lang="en-US" dirty="0"/>
          </a:p>
        </p:txBody>
      </p:sp>
      <p:sp>
        <p:nvSpPr>
          <p:cNvPr id="4" name="Slide Number Placeholder 3">
            <a:extLst>
              <a:ext uri="{FF2B5EF4-FFF2-40B4-BE49-F238E27FC236}">
                <a16:creationId xmlns:a16="http://schemas.microsoft.com/office/drawing/2014/main" id="{0CF6E0F4-CF88-4F6C-AC51-F7B879FECC04}"/>
              </a:ext>
            </a:extLst>
          </p:cNvPr>
          <p:cNvSpPr>
            <a:spLocks noGrp="1"/>
          </p:cNvSpPr>
          <p:nvPr>
            <p:ph type="sldNum" sz="quarter" idx="12"/>
          </p:nvPr>
        </p:nvSpPr>
        <p:spPr/>
        <p:txBody>
          <a:bodyPr/>
          <a:lstStyle/>
          <a:p>
            <a:fld id="{330EA680-D336-4FF7-8B7A-9848BB0A1C32}" type="slidenum">
              <a:rPr lang="en-US" smtClean="0"/>
              <a:t>54</a:t>
            </a:fld>
            <a:endParaRPr lang="en-US"/>
          </a:p>
        </p:txBody>
      </p:sp>
      <p:cxnSp>
        <p:nvCxnSpPr>
          <p:cNvPr id="14" name="Straight Arrow Connector 13">
            <a:extLst>
              <a:ext uri="{FF2B5EF4-FFF2-40B4-BE49-F238E27FC236}">
                <a16:creationId xmlns:a16="http://schemas.microsoft.com/office/drawing/2014/main" id="{321718DD-383E-214B-9D9E-6099FFD213DF}"/>
              </a:ext>
            </a:extLst>
          </p:cNvPr>
          <p:cNvCxnSpPr/>
          <p:nvPr/>
        </p:nvCxnSpPr>
        <p:spPr>
          <a:xfrm>
            <a:off x="5020310" y="6858000"/>
            <a:ext cx="914400" cy="9144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40919420-FA11-D74F-B94E-140B8047A72A}"/>
              </a:ext>
            </a:extLst>
          </p:cNvPr>
          <p:cNvSpPr txBox="1"/>
          <p:nvPr/>
        </p:nvSpPr>
        <p:spPr>
          <a:xfrm>
            <a:off x="2796892" y="1524258"/>
            <a:ext cx="7428470" cy="5262979"/>
          </a:xfrm>
          <a:prstGeom prst="rect">
            <a:avLst/>
          </a:pr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br>
              <a:rPr lang="en-US" sz="1400" dirty="0">
                <a:solidFill>
                  <a:srgbClr val="000000"/>
                </a:solidFill>
                <a:latin typeface="Consolas" panose="020B0609020204030204" pitchFamily="49" charset="0"/>
              </a:rPr>
            </a:br>
            <a:r>
              <a:rPr lang="en-US" sz="1400" dirty="0">
                <a:solidFill>
                  <a:srgbClr val="0000FF"/>
                </a:solidFill>
                <a:latin typeface="Consolas" panose="020B0609020204030204" pitchFamily="49" charset="0"/>
              </a:rPr>
              <a:t>__device__</a:t>
            </a:r>
            <a:r>
              <a:rPr lang="en-US" sz="1400" dirty="0">
                <a:solidFill>
                  <a:srgbClr val="000000"/>
                </a:solidFill>
                <a:latin typeface="Consolas" panose="020B0609020204030204" pitchFamily="49" charset="0"/>
              </a:rPr>
              <a:t> </a:t>
            </a:r>
            <a:r>
              <a:rPr lang="en-US" sz="1400" dirty="0">
                <a:solidFill>
                  <a:srgbClr val="0000FF"/>
                </a:solidFill>
                <a:latin typeface="Consolas" panose="020B0609020204030204" pitchFamily="49" charset="0"/>
              </a:rPr>
              <a:t>int</a:t>
            </a:r>
            <a:r>
              <a:rPr lang="en-US" sz="1400" dirty="0">
                <a:solidFill>
                  <a:srgbClr val="000000"/>
                </a:solidFill>
                <a:latin typeface="Consolas" panose="020B0609020204030204" pitchFamily="49" charset="0"/>
              </a:rPr>
              <a:t> sum(</a:t>
            </a:r>
            <a:r>
              <a:rPr lang="en-US" sz="1400" dirty="0">
                <a:solidFill>
                  <a:srgbClr val="0000FF"/>
                </a:solidFill>
                <a:latin typeface="Consolas" panose="020B0609020204030204" pitchFamily="49" charset="0"/>
              </a:rPr>
              <a:t>int</a:t>
            </a:r>
            <a:r>
              <a:rPr lang="en-US" sz="1400" dirty="0">
                <a:solidFill>
                  <a:srgbClr val="000000"/>
                </a:solidFill>
                <a:latin typeface="Consolas" panose="020B0609020204030204" pitchFamily="49" charset="0"/>
              </a:rPr>
              <a:t>* data, </a:t>
            </a:r>
            <a:r>
              <a:rPr lang="en-US" sz="1400" dirty="0">
                <a:solidFill>
                  <a:srgbClr val="0000FF"/>
                </a:solidFill>
                <a:latin typeface="Consolas" panose="020B0609020204030204" pitchFamily="49" charset="0"/>
              </a:rPr>
              <a:t>int</a:t>
            </a:r>
            <a:r>
              <a:rPr lang="en-US" sz="1400" dirty="0">
                <a:solidFill>
                  <a:srgbClr val="000000"/>
                </a:solidFill>
                <a:latin typeface="Consolas" panose="020B0609020204030204" pitchFamily="49" charset="0"/>
              </a:rPr>
              <a:t> n);</a:t>
            </a:r>
          </a:p>
          <a:p>
            <a:br>
              <a:rPr lang="en-US" sz="1400" dirty="0">
                <a:solidFill>
                  <a:srgbClr val="000000"/>
                </a:solidFill>
                <a:latin typeface="Consolas" panose="020B0609020204030204" pitchFamily="49" charset="0"/>
              </a:rPr>
            </a:br>
            <a:r>
              <a:rPr lang="en-US" sz="1400" dirty="0">
                <a:solidFill>
                  <a:srgbClr val="0000FF"/>
                </a:solidFill>
                <a:latin typeface="Consolas" panose="020B0609020204030204" pitchFamily="49" charset="0"/>
              </a:rPr>
              <a:t>__global__</a:t>
            </a:r>
            <a:r>
              <a:rPr lang="en-US" sz="1400" dirty="0">
                <a:solidFill>
                  <a:srgbClr val="000000"/>
                </a:solidFill>
                <a:latin typeface="Consolas" panose="020B0609020204030204" pitchFamily="49" charset="0"/>
              </a:rPr>
              <a:t> </a:t>
            </a:r>
            <a:r>
              <a:rPr lang="en-US" sz="1400" dirty="0">
                <a:solidFill>
                  <a:srgbClr val="0000FF"/>
                </a:solidFill>
                <a:latin typeface="Consolas" panose="020B0609020204030204" pitchFamily="49" charset="0"/>
              </a:rPr>
              <a:t>void</a:t>
            </a:r>
            <a:r>
              <a:rPr lang="en-US" sz="1400" dirty="0">
                <a:solidFill>
                  <a:srgbClr val="000000"/>
                </a:solidFill>
                <a:latin typeface="Consolas" panose="020B0609020204030204" pitchFamily="49" charset="0"/>
              </a:rPr>
              <a:t> square(</a:t>
            </a:r>
            <a:r>
              <a:rPr lang="en-US" sz="1400" dirty="0">
                <a:solidFill>
                  <a:srgbClr val="0000FF"/>
                </a:solidFill>
                <a:latin typeface="Consolas" panose="020B0609020204030204" pitchFamily="49" charset="0"/>
              </a:rPr>
              <a:t>int</a:t>
            </a:r>
            <a:r>
              <a:rPr lang="en-US" sz="1400" dirty="0">
                <a:solidFill>
                  <a:srgbClr val="000000"/>
                </a:solidFill>
                <a:latin typeface="Consolas" panose="020B0609020204030204" pitchFamily="49" charset="0"/>
              </a:rPr>
              <a:t> *out, </a:t>
            </a:r>
            <a:r>
              <a:rPr lang="en-US" sz="1400" dirty="0">
                <a:solidFill>
                  <a:srgbClr val="0000FF"/>
                </a:solidFill>
                <a:latin typeface="Consolas" panose="020B0609020204030204" pitchFamily="49" charset="0"/>
              </a:rPr>
              <a:t>int</a:t>
            </a:r>
            <a:r>
              <a:rPr lang="en-US" sz="1400" dirty="0">
                <a:solidFill>
                  <a:srgbClr val="000000"/>
                </a:solidFill>
                <a:latin typeface="Consolas" panose="020B0609020204030204" pitchFamily="49" charset="0"/>
              </a:rPr>
              <a:t>* in, </a:t>
            </a:r>
            <a:r>
              <a:rPr lang="en-US" sz="1400" dirty="0">
                <a:solidFill>
                  <a:srgbClr val="0000FF"/>
                </a:solidFill>
                <a:latin typeface="Consolas" panose="020B0609020204030204" pitchFamily="49" charset="0"/>
              </a:rPr>
              <a:t>int</a:t>
            </a:r>
            <a:r>
              <a:rPr lang="en-US" sz="1400" dirty="0">
                <a:solidFill>
                  <a:srgbClr val="000000"/>
                </a:solidFill>
                <a:latin typeface="Consolas" panose="020B0609020204030204" pitchFamily="49" charset="0"/>
              </a:rPr>
              <a:t> n) {</a:t>
            </a:r>
          </a:p>
          <a:p>
            <a:r>
              <a:rPr lang="en-US" sz="1400" dirty="0">
                <a:solidFill>
                  <a:srgbClr val="0000FF"/>
                </a:solidFill>
                <a:latin typeface="Consolas" panose="020B0609020204030204" pitchFamily="49" charset="0"/>
              </a:rPr>
              <a:t>  int</a:t>
            </a:r>
            <a:r>
              <a:rPr lang="en-US" sz="1400" dirty="0">
                <a:solidFill>
                  <a:srgbClr val="000000"/>
                </a:solidFill>
                <a:latin typeface="Consolas" panose="020B0609020204030204" pitchFamily="49" charset="0"/>
              </a:rPr>
              <a:t> </a:t>
            </a:r>
            <a:r>
              <a:rPr lang="en-US" sz="1400" dirty="0" err="1">
                <a:solidFill>
                  <a:srgbClr val="000000"/>
                </a:solidFill>
                <a:latin typeface="Consolas" panose="020B0609020204030204" pitchFamily="49" charset="0"/>
              </a:rPr>
              <a:t>tid</a:t>
            </a:r>
            <a:r>
              <a:rPr lang="en-US" sz="1400" dirty="0">
                <a:solidFill>
                  <a:srgbClr val="000000"/>
                </a:solidFill>
                <a:latin typeface="Consolas" panose="020B0609020204030204" pitchFamily="49" charset="0"/>
              </a:rPr>
              <a:t> = </a:t>
            </a:r>
            <a:r>
              <a:rPr lang="en-US" sz="1400" dirty="0" err="1">
                <a:solidFill>
                  <a:srgbClr val="000000"/>
                </a:solidFill>
                <a:latin typeface="Consolas" panose="020B0609020204030204" pitchFamily="49" charset="0"/>
              </a:rPr>
              <a:t>blockIdx.x</a:t>
            </a:r>
            <a:r>
              <a:rPr lang="en-US" sz="1400" dirty="0">
                <a:solidFill>
                  <a:srgbClr val="000000"/>
                </a:solidFill>
                <a:latin typeface="Consolas" panose="020B0609020204030204" pitchFamily="49" charset="0"/>
              </a:rPr>
              <a:t>;</a:t>
            </a:r>
          </a:p>
          <a:p>
            <a:r>
              <a:rPr lang="en-US" sz="1400" dirty="0">
                <a:solidFill>
                  <a:srgbClr val="0000FF"/>
                </a:solidFill>
                <a:latin typeface="Consolas" panose="020B0609020204030204" pitchFamily="49" charset="0"/>
              </a:rPr>
              <a:t>  if</a:t>
            </a:r>
            <a:r>
              <a:rPr lang="en-US" sz="1400" dirty="0">
                <a:solidFill>
                  <a:srgbClr val="000000"/>
                </a:solidFill>
                <a:latin typeface="Consolas" panose="020B0609020204030204" pitchFamily="49" charset="0"/>
              </a:rPr>
              <a:t> (</a:t>
            </a:r>
            <a:r>
              <a:rPr lang="en-US" sz="1400" dirty="0" err="1">
                <a:solidFill>
                  <a:srgbClr val="000000"/>
                </a:solidFill>
                <a:latin typeface="Consolas" panose="020B0609020204030204" pitchFamily="49" charset="0"/>
              </a:rPr>
              <a:t>tid</a:t>
            </a:r>
            <a:r>
              <a:rPr lang="en-US" sz="1400" dirty="0">
                <a:solidFill>
                  <a:srgbClr val="000000"/>
                </a:solidFill>
                <a:latin typeface="Consolas" panose="020B0609020204030204" pitchFamily="49" charset="0"/>
              </a:rPr>
              <a:t> &lt; n)</a:t>
            </a:r>
          </a:p>
          <a:p>
            <a:r>
              <a:rPr lang="en-US" sz="1400" dirty="0">
                <a:solidFill>
                  <a:srgbClr val="000000"/>
                </a:solidFill>
                <a:latin typeface="Consolas" panose="020B0609020204030204" pitchFamily="49" charset="0"/>
              </a:rPr>
              <a:t>    out[</a:t>
            </a:r>
            <a:r>
              <a:rPr lang="en-US" sz="1400" dirty="0" err="1">
                <a:solidFill>
                  <a:srgbClr val="000000"/>
                </a:solidFill>
                <a:latin typeface="Consolas" panose="020B0609020204030204" pitchFamily="49" charset="0"/>
              </a:rPr>
              <a:t>tid</a:t>
            </a:r>
            <a:r>
              <a:rPr lang="en-US" sz="1400" dirty="0">
                <a:solidFill>
                  <a:srgbClr val="000000"/>
                </a:solidFill>
                <a:latin typeface="Consolas" panose="020B0609020204030204" pitchFamily="49" charset="0"/>
              </a:rPr>
              <a:t>] = in[</a:t>
            </a:r>
            <a:r>
              <a:rPr lang="en-US" sz="1400" dirty="0" err="1">
                <a:solidFill>
                  <a:srgbClr val="000000"/>
                </a:solidFill>
                <a:latin typeface="Consolas" panose="020B0609020204030204" pitchFamily="49" charset="0"/>
              </a:rPr>
              <a:t>tid</a:t>
            </a:r>
            <a:r>
              <a:rPr lang="en-US" sz="1400" dirty="0">
                <a:solidFill>
                  <a:srgbClr val="000000"/>
                </a:solidFill>
                <a:latin typeface="Consolas" panose="020B0609020204030204" pitchFamily="49" charset="0"/>
              </a:rPr>
              <a:t>] / sum(in, n);</a:t>
            </a:r>
          </a:p>
          <a:p>
            <a:r>
              <a:rPr lang="en-US" sz="1400" dirty="0">
                <a:solidFill>
                  <a:srgbClr val="000000"/>
                </a:solidFill>
                <a:latin typeface="Consolas" panose="020B0609020204030204" pitchFamily="49" charset="0"/>
              </a:rPr>
              <a:t>}</a:t>
            </a:r>
          </a:p>
          <a:p>
            <a:br>
              <a:rPr lang="en-US" sz="1400" dirty="0">
                <a:solidFill>
                  <a:srgbClr val="000000"/>
                </a:solidFill>
                <a:latin typeface="Consolas" panose="020B0609020204030204" pitchFamily="49" charset="0"/>
              </a:rPr>
            </a:br>
            <a:r>
              <a:rPr lang="en-US" sz="1400" dirty="0">
                <a:solidFill>
                  <a:srgbClr val="0000FF"/>
                </a:solidFill>
                <a:latin typeface="Consolas" panose="020B0609020204030204" pitchFamily="49" charset="0"/>
              </a:rPr>
              <a:t>void</a:t>
            </a:r>
            <a:r>
              <a:rPr lang="en-US" sz="1400" dirty="0">
                <a:solidFill>
                  <a:srgbClr val="000000"/>
                </a:solidFill>
                <a:latin typeface="Consolas" panose="020B0609020204030204" pitchFamily="49" charset="0"/>
              </a:rPr>
              <a:t> launch(</a:t>
            </a:r>
            <a:r>
              <a:rPr lang="en-US" sz="1400" dirty="0">
                <a:solidFill>
                  <a:srgbClr val="0000FF"/>
                </a:solidFill>
                <a:latin typeface="Consolas" panose="020B0609020204030204" pitchFamily="49" charset="0"/>
              </a:rPr>
              <a:t>int</a:t>
            </a:r>
            <a:r>
              <a:rPr lang="en-US" sz="1400" dirty="0">
                <a:solidFill>
                  <a:srgbClr val="000000"/>
                </a:solidFill>
                <a:latin typeface="Consolas" panose="020B0609020204030204" pitchFamily="49" charset="0"/>
              </a:rPr>
              <a:t> *</a:t>
            </a:r>
            <a:r>
              <a:rPr lang="en-US" sz="1400" dirty="0" err="1">
                <a:solidFill>
                  <a:srgbClr val="000000"/>
                </a:solidFill>
                <a:latin typeface="Consolas" panose="020B0609020204030204" pitchFamily="49" charset="0"/>
              </a:rPr>
              <a:t>h_out</a:t>
            </a:r>
            <a:r>
              <a:rPr lang="en-US" sz="1400" dirty="0">
                <a:solidFill>
                  <a:srgbClr val="000000"/>
                </a:solidFill>
                <a:latin typeface="Consolas" panose="020B0609020204030204" pitchFamily="49" charset="0"/>
              </a:rPr>
              <a:t>, </a:t>
            </a:r>
            <a:r>
              <a:rPr lang="en-US" sz="1400" dirty="0">
                <a:solidFill>
                  <a:srgbClr val="0000FF"/>
                </a:solidFill>
                <a:latin typeface="Consolas" panose="020B0609020204030204" pitchFamily="49" charset="0"/>
              </a:rPr>
              <a:t>int</a:t>
            </a:r>
            <a:r>
              <a:rPr lang="en-US" sz="1400" dirty="0">
                <a:solidFill>
                  <a:srgbClr val="000000"/>
                </a:solidFill>
                <a:latin typeface="Consolas" panose="020B0609020204030204" pitchFamily="49" charset="0"/>
              </a:rPr>
              <a:t>* </a:t>
            </a:r>
            <a:r>
              <a:rPr lang="en-US" sz="1400" dirty="0" err="1">
                <a:solidFill>
                  <a:srgbClr val="000000"/>
                </a:solidFill>
                <a:latin typeface="Consolas" panose="020B0609020204030204" pitchFamily="49" charset="0"/>
              </a:rPr>
              <a:t>h_in</a:t>
            </a:r>
            <a:r>
              <a:rPr lang="en-US" sz="1400" dirty="0">
                <a:solidFill>
                  <a:srgbClr val="000000"/>
                </a:solidFill>
                <a:latin typeface="Consolas" panose="020B0609020204030204" pitchFamily="49" charset="0"/>
              </a:rPr>
              <a:t>, </a:t>
            </a:r>
            <a:r>
              <a:rPr lang="en-US" sz="1400" dirty="0">
                <a:solidFill>
                  <a:srgbClr val="0000FF"/>
                </a:solidFill>
                <a:latin typeface="Consolas" panose="020B0609020204030204" pitchFamily="49" charset="0"/>
              </a:rPr>
              <a:t>int</a:t>
            </a:r>
            <a:r>
              <a:rPr lang="en-US" sz="1400" dirty="0">
                <a:solidFill>
                  <a:srgbClr val="000000"/>
                </a:solidFill>
                <a:latin typeface="Consolas" panose="020B0609020204030204" pitchFamily="49" charset="0"/>
              </a:rPr>
              <a:t> n) {</a:t>
            </a:r>
            <a:br>
              <a:rPr lang="en-US" sz="1400" dirty="0">
                <a:solidFill>
                  <a:srgbClr val="000000"/>
                </a:solidFill>
                <a:latin typeface="Consolas" panose="020B0609020204030204" pitchFamily="49" charset="0"/>
              </a:rPr>
            </a:br>
            <a:br>
              <a:rPr lang="en-US" sz="1400" dirty="0">
                <a:solidFill>
                  <a:srgbClr val="000000"/>
                </a:solidFill>
                <a:latin typeface="Consolas" panose="020B0609020204030204" pitchFamily="49" charset="0"/>
              </a:rPr>
            </a:br>
            <a:endParaRPr lang="en-US" sz="1400" dirty="0">
              <a:solidFill>
                <a:srgbClr val="000000"/>
              </a:solidFill>
              <a:latin typeface="Consolas" panose="020B0609020204030204" pitchFamily="49" charset="0"/>
            </a:endParaRPr>
          </a:p>
          <a:p>
            <a:r>
              <a:rPr lang="en-US" sz="1400" dirty="0">
                <a:solidFill>
                  <a:srgbClr val="0000FF"/>
                </a:solidFill>
                <a:latin typeface="Consolas" panose="020B0609020204030204" pitchFamily="49" charset="0"/>
              </a:rPr>
              <a:t>  int</a:t>
            </a:r>
            <a:r>
              <a:rPr lang="en-US" sz="1400" dirty="0">
                <a:solidFill>
                  <a:srgbClr val="000000"/>
                </a:solidFill>
                <a:latin typeface="Consolas" panose="020B0609020204030204" pitchFamily="49" charset="0"/>
              </a:rPr>
              <a:t> *</a:t>
            </a:r>
            <a:r>
              <a:rPr lang="en-US" sz="1400" dirty="0" err="1">
                <a:solidFill>
                  <a:srgbClr val="000000"/>
                </a:solidFill>
                <a:latin typeface="Consolas" panose="020B0609020204030204" pitchFamily="49" charset="0"/>
              </a:rPr>
              <a:t>d_out</a:t>
            </a:r>
            <a:r>
              <a:rPr lang="en-US" sz="1400" dirty="0">
                <a:solidFill>
                  <a:srgbClr val="000000"/>
                </a:solidFill>
                <a:latin typeface="Consolas" panose="020B0609020204030204" pitchFamily="49" charset="0"/>
              </a:rPr>
              <a:t>, *</a:t>
            </a:r>
            <a:r>
              <a:rPr lang="en-US" sz="1400" dirty="0" err="1">
                <a:solidFill>
                  <a:srgbClr val="000000"/>
                </a:solidFill>
                <a:latin typeface="Consolas" panose="020B0609020204030204" pitchFamily="49" charset="0"/>
              </a:rPr>
              <a:t>d_in</a:t>
            </a:r>
            <a:r>
              <a:rPr lang="en-US" sz="1400" dirty="0">
                <a:solidFill>
                  <a:srgbClr val="000000"/>
                </a:solidFill>
                <a:latin typeface="Consolas" panose="020B0609020204030204" pitchFamily="49" charset="0"/>
              </a:rPr>
              <a:t>;</a:t>
            </a:r>
          </a:p>
          <a:p>
            <a:r>
              <a:rPr lang="en-US" sz="1400" dirty="0">
                <a:solidFill>
                  <a:srgbClr val="000000"/>
                </a:solidFill>
                <a:latin typeface="Consolas" panose="020B0609020204030204" pitchFamily="49" charset="0"/>
              </a:rPr>
              <a:t>  </a:t>
            </a:r>
            <a:r>
              <a:rPr lang="en-US" sz="1400" dirty="0" err="1">
                <a:solidFill>
                  <a:srgbClr val="000000"/>
                </a:solidFill>
                <a:latin typeface="Consolas" panose="020B0609020204030204" pitchFamily="49" charset="0"/>
              </a:rPr>
              <a:t>cudaMalloc</a:t>
            </a:r>
            <a:r>
              <a:rPr lang="en-US" sz="1400" dirty="0">
                <a:solidFill>
                  <a:srgbClr val="000000"/>
                </a:solidFill>
                <a:latin typeface="Consolas" panose="020B0609020204030204" pitchFamily="49" charset="0"/>
              </a:rPr>
              <a:t>(&amp;</a:t>
            </a:r>
            <a:r>
              <a:rPr lang="en-US" sz="1400" dirty="0" err="1">
                <a:solidFill>
                  <a:srgbClr val="000000"/>
                </a:solidFill>
                <a:latin typeface="Consolas" panose="020B0609020204030204" pitchFamily="49" charset="0"/>
              </a:rPr>
              <a:t>d_out</a:t>
            </a:r>
            <a:r>
              <a:rPr lang="en-US" sz="1400" dirty="0">
                <a:solidFill>
                  <a:srgbClr val="000000"/>
                </a:solidFill>
                <a:latin typeface="Consolas" panose="020B0609020204030204" pitchFamily="49" charset="0"/>
              </a:rPr>
              <a:t>, n*</a:t>
            </a:r>
            <a:r>
              <a:rPr lang="en-US" sz="1400" dirty="0" err="1">
                <a:solidFill>
                  <a:srgbClr val="0000FF"/>
                </a:solidFill>
                <a:latin typeface="Consolas" panose="020B0609020204030204" pitchFamily="49" charset="0"/>
              </a:rPr>
              <a:t>sizeof</a:t>
            </a:r>
            <a:r>
              <a:rPr lang="en-US" sz="1400" dirty="0">
                <a:solidFill>
                  <a:srgbClr val="000000"/>
                </a:solidFill>
                <a:latin typeface="Consolas" panose="020B0609020204030204" pitchFamily="49" charset="0"/>
              </a:rPr>
              <a:t>(n));</a:t>
            </a:r>
          </a:p>
          <a:p>
            <a:r>
              <a:rPr lang="en-US" sz="1400" dirty="0">
                <a:solidFill>
                  <a:srgbClr val="000000"/>
                </a:solidFill>
                <a:latin typeface="Consolas" panose="020B0609020204030204" pitchFamily="49" charset="0"/>
              </a:rPr>
              <a:t>  </a:t>
            </a:r>
            <a:r>
              <a:rPr lang="en-US" sz="1400" dirty="0" err="1">
                <a:solidFill>
                  <a:srgbClr val="000000"/>
                </a:solidFill>
                <a:latin typeface="Consolas" panose="020B0609020204030204" pitchFamily="49" charset="0"/>
              </a:rPr>
              <a:t>cudaMalloc</a:t>
            </a:r>
            <a:r>
              <a:rPr lang="en-US" sz="1400" dirty="0">
                <a:solidFill>
                  <a:srgbClr val="000000"/>
                </a:solidFill>
                <a:latin typeface="Consolas" panose="020B0609020204030204" pitchFamily="49" charset="0"/>
              </a:rPr>
              <a:t>(&amp;</a:t>
            </a:r>
            <a:r>
              <a:rPr lang="en-US" sz="1400" dirty="0" err="1">
                <a:solidFill>
                  <a:srgbClr val="000000"/>
                </a:solidFill>
                <a:latin typeface="Consolas" panose="020B0609020204030204" pitchFamily="49" charset="0"/>
              </a:rPr>
              <a:t>d_in</a:t>
            </a:r>
            <a:r>
              <a:rPr lang="en-US" sz="1400" dirty="0">
                <a:solidFill>
                  <a:srgbClr val="000000"/>
                </a:solidFill>
                <a:latin typeface="Consolas" panose="020B0609020204030204" pitchFamily="49" charset="0"/>
              </a:rPr>
              <a:t>, n*</a:t>
            </a:r>
            <a:r>
              <a:rPr lang="en-US" sz="1400" dirty="0" err="1">
                <a:solidFill>
                  <a:srgbClr val="0000FF"/>
                </a:solidFill>
                <a:latin typeface="Consolas" panose="020B0609020204030204" pitchFamily="49" charset="0"/>
              </a:rPr>
              <a:t>sizeof</a:t>
            </a:r>
            <a:r>
              <a:rPr lang="en-US" sz="1400" dirty="0">
                <a:solidFill>
                  <a:srgbClr val="000000"/>
                </a:solidFill>
                <a:latin typeface="Consolas" panose="020B0609020204030204" pitchFamily="49" charset="0"/>
              </a:rPr>
              <a:t>(n));</a:t>
            </a:r>
          </a:p>
          <a:p>
            <a:endParaRPr lang="en-US" sz="1400" dirty="0">
              <a:solidFill>
                <a:srgbClr val="000000"/>
              </a:solidFill>
              <a:latin typeface="Consolas" panose="020B0609020204030204" pitchFamily="49" charset="0"/>
            </a:endParaRPr>
          </a:p>
          <a:p>
            <a:r>
              <a:rPr lang="en-US" sz="1400" dirty="0">
                <a:solidFill>
                  <a:srgbClr val="000000"/>
                </a:solidFill>
                <a:latin typeface="Consolas" panose="020B0609020204030204" pitchFamily="49" charset="0"/>
              </a:rPr>
              <a:t>  </a:t>
            </a:r>
            <a:r>
              <a:rPr lang="en-US" sz="1400" dirty="0" err="1">
                <a:solidFill>
                  <a:srgbClr val="000000"/>
                </a:solidFill>
                <a:latin typeface="Consolas" panose="020B0609020204030204" pitchFamily="49" charset="0"/>
              </a:rPr>
              <a:t>cudaMemcpy</a:t>
            </a:r>
            <a:r>
              <a:rPr lang="en-US" sz="1400" dirty="0">
                <a:solidFill>
                  <a:srgbClr val="000000"/>
                </a:solidFill>
                <a:latin typeface="Consolas" panose="020B0609020204030204" pitchFamily="49" charset="0"/>
              </a:rPr>
              <a:t>(</a:t>
            </a:r>
            <a:r>
              <a:rPr lang="en-US" sz="1400" dirty="0" err="1">
                <a:solidFill>
                  <a:srgbClr val="000000"/>
                </a:solidFill>
                <a:latin typeface="Consolas" panose="020B0609020204030204" pitchFamily="49" charset="0"/>
              </a:rPr>
              <a:t>d_in</a:t>
            </a:r>
            <a:r>
              <a:rPr lang="en-US" sz="1400" dirty="0">
                <a:solidFill>
                  <a:srgbClr val="000000"/>
                </a:solidFill>
                <a:latin typeface="Consolas" panose="020B0609020204030204" pitchFamily="49" charset="0"/>
              </a:rPr>
              <a:t>, </a:t>
            </a:r>
            <a:r>
              <a:rPr lang="en-US" sz="1400" dirty="0" err="1">
                <a:solidFill>
                  <a:srgbClr val="000000"/>
                </a:solidFill>
                <a:latin typeface="Consolas" panose="020B0609020204030204" pitchFamily="49" charset="0"/>
              </a:rPr>
              <a:t>h_in</a:t>
            </a:r>
            <a:r>
              <a:rPr lang="en-US" sz="1400" dirty="0">
                <a:solidFill>
                  <a:srgbClr val="000000"/>
                </a:solidFill>
                <a:latin typeface="Consolas" panose="020B0609020204030204" pitchFamily="49" charset="0"/>
              </a:rPr>
              <a:t>, n*</a:t>
            </a:r>
            <a:r>
              <a:rPr lang="en-US" sz="1400" dirty="0" err="1">
                <a:solidFill>
                  <a:srgbClr val="0000FF"/>
                </a:solidFill>
                <a:latin typeface="Consolas" panose="020B0609020204030204" pitchFamily="49" charset="0"/>
              </a:rPr>
              <a:t>sizeof</a:t>
            </a:r>
            <a:r>
              <a:rPr lang="en-US" sz="1400" dirty="0">
                <a:solidFill>
                  <a:srgbClr val="000000"/>
                </a:solidFill>
                <a:latin typeface="Consolas" panose="020B0609020204030204" pitchFamily="49" charset="0"/>
              </a:rPr>
              <a:t>(n), </a:t>
            </a:r>
            <a:r>
              <a:rPr lang="en-US" sz="1400" dirty="0" err="1">
                <a:solidFill>
                  <a:srgbClr val="000000"/>
                </a:solidFill>
                <a:latin typeface="Consolas" panose="020B0609020204030204" pitchFamily="49" charset="0"/>
              </a:rPr>
              <a:t>cudaMemcpyHostToDevice</a:t>
            </a:r>
            <a:r>
              <a:rPr lang="en-US" sz="1400" dirty="0">
                <a:solidFill>
                  <a:srgbClr val="000000"/>
                </a:solidFill>
                <a:latin typeface="Consolas" panose="020B0609020204030204" pitchFamily="49" charset="0"/>
              </a:rPr>
              <a:t>);</a:t>
            </a:r>
          </a:p>
          <a:p>
            <a:endParaRPr lang="en-US" sz="1400" dirty="0">
              <a:solidFill>
                <a:srgbClr val="000000"/>
              </a:solidFill>
              <a:latin typeface="Consolas" panose="020B0609020204030204" pitchFamily="49" charset="0"/>
            </a:endParaRPr>
          </a:p>
          <a:p>
            <a:r>
              <a:rPr lang="en-US" sz="1400" dirty="0">
                <a:solidFill>
                  <a:srgbClr val="000000"/>
                </a:solidFill>
                <a:latin typeface="Consolas" panose="020B0609020204030204" pitchFamily="49" charset="0"/>
              </a:rPr>
              <a:t>  square&lt;&lt;&lt;(n+</a:t>
            </a:r>
            <a:r>
              <a:rPr lang="en-US" sz="1400" dirty="0">
                <a:solidFill>
                  <a:srgbClr val="098658"/>
                </a:solidFill>
                <a:latin typeface="Consolas" panose="020B0609020204030204" pitchFamily="49" charset="0"/>
              </a:rPr>
              <a:t>31</a:t>
            </a:r>
            <a:r>
              <a:rPr lang="en-US" sz="1400" dirty="0">
                <a:solidFill>
                  <a:srgbClr val="000000"/>
                </a:solidFill>
                <a:latin typeface="Consolas" panose="020B0609020204030204" pitchFamily="49" charset="0"/>
              </a:rPr>
              <a:t>)/</a:t>
            </a:r>
            <a:r>
              <a:rPr lang="en-US" sz="1400" dirty="0">
                <a:solidFill>
                  <a:srgbClr val="098658"/>
                </a:solidFill>
                <a:latin typeface="Consolas" panose="020B0609020204030204" pitchFamily="49" charset="0"/>
              </a:rPr>
              <a:t>32</a:t>
            </a:r>
            <a:r>
              <a:rPr lang="en-US" sz="1400" dirty="0">
                <a:solidFill>
                  <a:srgbClr val="000000"/>
                </a:solidFill>
                <a:latin typeface="Consolas" panose="020B0609020204030204" pitchFamily="49" charset="0"/>
              </a:rPr>
              <a:t>, </a:t>
            </a:r>
            <a:r>
              <a:rPr lang="en-US" sz="1400" dirty="0">
                <a:solidFill>
                  <a:srgbClr val="098658"/>
                </a:solidFill>
                <a:latin typeface="Consolas" panose="020B0609020204030204" pitchFamily="49" charset="0"/>
              </a:rPr>
              <a:t>32</a:t>
            </a:r>
            <a:r>
              <a:rPr lang="en-US" sz="1400" dirty="0">
                <a:solidFill>
                  <a:srgbClr val="000000"/>
                </a:solidFill>
                <a:latin typeface="Consolas" panose="020B0609020204030204" pitchFamily="49" charset="0"/>
              </a:rPr>
              <a:t>&gt;&gt;&gt;(</a:t>
            </a:r>
            <a:r>
              <a:rPr lang="en-US" sz="1400" dirty="0" err="1">
                <a:solidFill>
                  <a:srgbClr val="000000"/>
                </a:solidFill>
                <a:latin typeface="Consolas" panose="020B0609020204030204" pitchFamily="49" charset="0"/>
              </a:rPr>
              <a:t>d_out</a:t>
            </a:r>
            <a:r>
              <a:rPr lang="en-US" sz="1400" dirty="0">
                <a:solidFill>
                  <a:srgbClr val="000000"/>
                </a:solidFill>
                <a:latin typeface="Consolas" panose="020B0609020204030204" pitchFamily="49" charset="0"/>
              </a:rPr>
              <a:t>, </a:t>
            </a:r>
            <a:r>
              <a:rPr lang="en-US" sz="1400" dirty="0" err="1">
                <a:solidFill>
                  <a:srgbClr val="000000"/>
                </a:solidFill>
                <a:latin typeface="Consolas" panose="020B0609020204030204" pitchFamily="49" charset="0"/>
              </a:rPr>
              <a:t>d_in</a:t>
            </a:r>
            <a:r>
              <a:rPr lang="en-US" sz="1400" dirty="0">
                <a:solidFill>
                  <a:srgbClr val="000000"/>
                </a:solidFill>
                <a:latin typeface="Consolas" panose="020B0609020204030204" pitchFamily="49" charset="0"/>
              </a:rPr>
              <a:t>, n);</a:t>
            </a:r>
          </a:p>
          <a:p>
            <a:br>
              <a:rPr lang="en-US" sz="1400" dirty="0">
                <a:solidFill>
                  <a:srgbClr val="000000"/>
                </a:solidFill>
                <a:latin typeface="Consolas" panose="020B0609020204030204" pitchFamily="49" charset="0"/>
              </a:rPr>
            </a:br>
            <a:endParaRPr lang="en-US" sz="1400" dirty="0">
              <a:solidFill>
                <a:srgbClr val="000000"/>
              </a:solidFill>
              <a:latin typeface="Consolas" panose="020B0609020204030204" pitchFamily="49" charset="0"/>
            </a:endParaRPr>
          </a:p>
          <a:p>
            <a:br>
              <a:rPr lang="en-US" sz="1400" dirty="0">
                <a:solidFill>
                  <a:srgbClr val="000000"/>
                </a:solidFill>
                <a:latin typeface="Consolas" panose="020B0609020204030204" pitchFamily="49" charset="0"/>
              </a:rPr>
            </a:br>
            <a:r>
              <a:rPr lang="en-US" sz="1400" dirty="0">
                <a:solidFill>
                  <a:srgbClr val="000000"/>
                </a:solidFill>
                <a:latin typeface="Consolas" panose="020B0609020204030204" pitchFamily="49" charset="0"/>
              </a:rPr>
              <a:t>  </a:t>
            </a:r>
            <a:r>
              <a:rPr lang="en-US" sz="1400" dirty="0" err="1">
                <a:solidFill>
                  <a:srgbClr val="000000"/>
                </a:solidFill>
                <a:latin typeface="Consolas" panose="020B0609020204030204" pitchFamily="49" charset="0"/>
              </a:rPr>
              <a:t>cudaMemcpy</a:t>
            </a:r>
            <a:r>
              <a:rPr lang="en-US" sz="1400" dirty="0">
                <a:solidFill>
                  <a:srgbClr val="000000"/>
                </a:solidFill>
                <a:latin typeface="Consolas" panose="020B0609020204030204" pitchFamily="49" charset="0"/>
              </a:rPr>
              <a:t>(</a:t>
            </a:r>
            <a:r>
              <a:rPr lang="en-US" sz="1400" dirty="0" err="1">
                <a:solidFill>
                  <a:srgbClr val="000000"/>
                </a:solidFill>
                <a:latin typeface="Consolas" panose="020B0609020204030204" pitchFamily="49" charset="0"/>
              </a:rPr>
              <a:t>h_out</a:t>
            </a:r>
            <a:r>
              <a:rPr lang="en-US" sz="1400" dirty="0">
                <a:solidFill>
                  <a:srgbClr val="000000"/>
                </a:solidFill>
                <a:latin typeface="Consolas" panose="020B0609020204030204" pitchFamily="49" charset="0"/>
              </a:rPr>
              <a:t>, </a:t>
            </a:r>
            <a:r>
              <a:rPr lang="en-US" sz="1400" dirty="0" err="1">
                <a:solidFill>
                  <a:srgbClr val="000000"/>
                </a:solidFill>
                <a:latin typeface="Consolas" panose="020B0609020204030204" pitchFamily="49" charset="0"/>
              </a:rPr>
              <a:t>h_out</a:t>
            </a:r>
            <a:r>
              <a:rPr lang="en-US" sz="1400" dirty="0">
                <a:solidFill>
                  <a:srgbClr val="000000"/>
                </a:solidFill>
                <a:latin typeface="Consolas" panose="020B0609020204030204" pitchFamily="49" charset="0"/>
              </a:rPr>
              <a:t>, n*</a:t>
            </a:r>
            <a:r>
              <a:rPr lang="en-US" sz="1400" dirty="0" err="1">
                <a:solidFill>
                  <a:srgbClr val="0000FF"/>
                </a:solidFill>
                <a:latin typeface="Consolas" panose="020B0609020204030204" pitchFamily="49" charset="0"/>
              </a:rPr>
              <a:t>sizeof</a:t>
            </a:r>
            <a:r>
              <a:rPr lang="en-US" sz="1400" dirty="0">
                <a:solidFill>
                  <a:srgbClr val="000000"/>
                </a:solidFill>
                <a:latin typeface="Consolas" panose="020B0609020204030204" pitchFamily="49" charset="0"/>
              </a:rPr>
              <a:t>(n), </a:t>
            </a:r>
            <a:r>
              <a:rPr lang="en-US" sz="1400" dirty="0" err="1">
                <a:solidFill>
                  <a:srgbClr val="000000"/>
                </a:solidFill>
                <a:latin typeface="Consolas" panose="020B0609020204030204" pitchFamily="49" charset="0"/>
              </a:rPr>
              <a:t>cudaMemcpyDeviceToHost</a:t>
            </a:r>
            <a:r>
              <a:rPr lang="en-US" sz="1400" dirty="0">
                <a:solidFill>
                  <a:srgbClr val="000000"/>
                </a:solidFill>
                <a:latin typeface="Consolas" panose="020B0609020204030204" pitchFamily="49" charset="0"/>
              </a:rPr>
              <a:t>);</a:t>
            </a:r>
          </a:p>
          <a:p>
            <a:r>
              <a:rPr lang="en-US" sz="1400" dirty="0">
                <a:solidFill>
                  <a:srgbClr val="000000"/>
                </a:solidFill>
                <a:latin typeface="Consolas" panose="020B0609020204030204" pitchFamily="49" charset="0"/>
              </a:rPr>
              <a:t>}</a:t>
            </a:r>
          </a:p>
        </p:txBody>
      </p:sp>
      <p:cxnSp>
        <p:nvCxnSpPr>
          <p:cNvPr id="7" name="Straight Arrow Connector 6">
            <a:extLst>
              <a:ext uri="{FF2B5EF4-FFF2-40B4-BE49-F238E27FC236}">
                <a16:creationId xmlns:a16="http://schemas.microsoft.com/office/drawing/2014/main" id="{76040A1A-5542-0640-9A2E-DC8965C0E845}"/>
              </a:ext>
            </a:extLst>
          </p:cNvPr>
          <p:cNvCxnSpPr/>
          <p:nvPr/>
        </p:nvCxnSpPr>
        <p:spPr>
          <a:xfrm>
            <a:off x="1009282" y="2546885"/>
            <a:ext cx="1618735"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8" name="TextBox 7">
            <a:extLst>
              <a:ext uri="{FF2B5EF4-FFF2-40B4-BE49-F238E27FC236}">
                <a16:creationId xmlns:a16="http://schemas.microsoft.com/office/drawing/2014/main" id="{725EE45A-57E4-2F40-B119-4C7A6C138ACC}"/>
              </a:ext>
            </a:extLst>
          </p:cNvPr>
          <p:cNvSpPr txBox="1"/>
          <p:nvPr/>
        </p:nvSpPr>
        <p:spPr>
          <a:xfrm>
            <a:off x="712720" y="2188539"/>
            <a:ext cx="1132041" cy="369332"/>
          </a:xfrm>
          <a:prstGeom prst="rect">
            <a:avLst/>
          </a:prstGeom>
          <a:noFill/>
        </p:spPr>
        <p:txBody>
          <a:bodyPr wrap="none" rtlCol="0">
            <a:spAutoFit/>
          </a:bodyPr>
          <a:lstStyle/>
          <a:p>
            <a:r>
              <a:rPr lang="en-US" dirty="0"/>
              <a:t>GPU Code</a:t>
            </a:r>
          </a:p>
        </p:txBody>
      </p:sp>
      <p:cxnSp>
        <p:nvCxnSpPr>
          <p:cNvPr id="12" name="Straight Arrow Connector 11">
            <a:extLst>
              <a:ext uri="{FF2B5EF4-FFF2-40B4-BE49-F238E27FC236}">
                <a16:creationId xmlns:a16="http://schemas.microsoft.com/office/drawing/2014/main" id="{54CE685C-311A-F641-89E8-B73BB6643D93}"/>
              </a:ext>
            </a:extLst>
          </p:cNvPr>
          <p:cNvCxnSpPr/>
          <p:nvPr/>
        </p:nvCxnSpPr>
        <p:spPr>
          <a:xfrm>
            <a:off x="919327" y="3601328"/>
            <a:ext cx="1618735"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3" name="TextBox 12">
            <a:extLst>
              <a:ext uri="{FF2B5EF4-FFF2-40B4-BE49-F238E27FC236}">
                <a16:creationId xmlns:a16="http://schemas.microsoft.com/office/drawing/2014/main" id="{343AFDDB-3B50-EC40-9F14-111A4B85B4C8}"/>
              </a:ext>
            </a:extLst>
          </p:cNvPr>
          <p:cNvSpPr txBox="1"/>
          <p:nvPr/>
        </p:nvSpPr>
        <p:spPr>
          <a:xfrm>
            <a:off x="622765" y="3242982"/>
            <a:ext cx="1109599" cy="369332"/>
          </a:xfrm>
          <a:prstGeom prst="rect">
            <a:avLst/>
          </a:prstGeom>
          <a:noFill/>
        </p:spPr>
        <p:txBody>
          <a:bodyPr wrap="none" rtlCol="0">
            <a:spAutoFit/>
          </a:bodyPr>
          <a:lstStyle/>
          <a:p>
            <a:r>
              <a:rPr lang="en-US" dirty="0"/>
              <a:t>CPU Code</a:t>
            </a:r>
          </a:p>
        </p:txBody>
      </p:sp>
      <p:sp>
        <p:nvSpPr>
          <p:cNvPr id="16" name="TextBox 15">
            <a:extLst>
              <a:ext uri="{FF2B5EF4-FFF2-40B4-BE49-F238E27FC236}">
                <a16:creationId xmlns:a16="http://schemas.microsoft.com/office/drawing/2014/main" id="{12805199-1EAB-7648-B429-163E662568EC}"/>
              </a:ext>
            </a:extLst>
          </p:cNvPr>
          <p:cNvSpPr txBox="1"/>
          <p:nvPr/>
        </p:nvSpPr>
        <p:spPr>
          <a:xfrm>
            <a:off x="7162917" y="3789333"/>
            <a:ext cx="1431354" cy="369332"/>
          </a:xfrm>
          <a:prstGeom prst="rect">
            <a:avLst/>
          </a:prstGeom>
          <a:noFill/>
        </p:spPr>
        <p:txBody>
          <a:bodyPr wrap="none" rtlCol="0">
            <a:spAutoFit/>
          </a:bodyPr>
          <a:lstStyle/>
          <a:p>
            <a:r>
              <a:rPr lang="en-US" dirty="0"/>
              <a:t>CPU Memory</a:t>
            </a:r>
          </a:p>
        </p:txBody>
      </p:sp>
      <p:cxnSp>
        <p:nvCxnSpPr>
          <p:cNvPr id="17" name="Straight Arrow Connector 16">
            <a:extLst>
              <a:ext uri="{FF2B5EF4-FFF2-40B4-BE49-F238E27FC236}">
                <a16:creationId xmlns:a16="http://schemas.microsoft.com/office/drawing/2014/main" id="{AF5C20BE-16B5-DB44-9978-04EFD5BC8234}"/>
              </a:ext>
            </a:extLst>
          </p:cNvPr>
          <p:cNvCxnSpPr>
            <a:cxnSpLocks/>
          </p:cNvCxnSpPr>
          <p:nvPr/>
        </p:nvCxnSpPr>
        <p:spPr>
          <a:xfrm flipH="1" flipV="1">
            <a:off x="5461181" y="3789333"/>
            <a:ext cx="1514355" cy="18466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8" name="TextBox 17">
            <a:extLst>
              <a:ext uri="{FF2B5EF4-FFF2-40B4-BE49-F238E27FC236}">
                <a16:creationId xmlns:a16="http://schemas.microsoft.com/office/drawing/2014/main" id="{34A1F773-3846-C247-9AF0-5DC5D093BEE1}"/>
              </a:ext>
            </a:extLst>
          </p:cNvPr>
          <p:cNvSpPr txBox="1"/>
          <p:nvPr/>
        </p:nvSpPr>
        <p:spPr>
          <a:xfrm>
            <a:off x="7262785" y="4378901"/>
            <a:ext cx="1704248" cy="369332"/>
          </a:xfrm>
          <a:prstGeom prst="rect">
            <a:avLst/>
          </a:prstGeom>
          <a:noFill/>
        </p:spPr>
        <p:txBody>
          <a:bodyPr wrap="square" rtlCol="0">
            <a:spAutoFit/>
          </a:bodyPr>
          <a:lstStyle/>
          <a:p>
            <a:r>
              <a:rPr lang="en-US" dirty="0"/>
              <a:t>GPU Memory</a:t>
            </a:r>
          </a:p>
        </p:txBody>
      </p:sp>
      <p:cxnSp>
        <p:nvCxnSpPr>
          <p:cNvPr id="19" name="Straight Arrow Connector 18">
            <a:extLst>
              <a:ext uri="{FF2B5EF4-FFF2-40B4-BE49-F238E27FC236}">
                <a16:creationId xmlns:a16="http://schemas.microsoft.com/office/drawing/2014/main" id="{8A5B6E22-A68E-1244-811E-04EDC21FB1B6}"/>
              </a:ext>
            </a:extLst>
          </p:cNvPr>
          <p:cNvCxnSpPr>
            <a:cxnSpLocks/>
          </p:cNvCxnSpPr>
          <p:nvPr/>
        </p:nvCxnSpPr>
        <p:spPr>
          <a:xfrm flipH="1">
            <a:off x="6379700" y="4563567"/>
            <a:ext cx="783217"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1" name="Straight Arrow Connector 20">
            <a:extLst>
              <a:ext uri="{FF2B5EF4-FFF2-40B4-BE49-F238E27FC236}">
                <a16:creationId xmlns:a16="http://schemas.microsoft.com/office/drawing/2014/main" id="{0EFBF463-B411-D243-A7FF-26CA15653002}"/>
              </a:ext>
            </a:extLst>
          </p:cNvPr>
          <p:cNvCxnSpPr>
            <a:cxnSpLocks/>
          </p:cNvCxnSpPr>
          <p:nvPr/>
        </p:nvCxnSpPr>
        <p:spPr>
          <a:xfrm flipV="1">
            <a:off x="4459023" y="5676856"/>
            <a:ext cx="0" cy="34474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3" name="TextBox 22">
            <a:extLst>
              <a:ext uri="{FF2B5EF4-FFF2-40B4-BE49-F238E27FC236}">
                <a16:creationId xmlns:a16="http://schemas.microsoft.com/office/drawing/2014/main" id="{52BA14F3-7FFE-B940-A099-E4285AAF3743}"/>
              </a:ext>
            </a:extLst>
          </p:cNvPr>
          <p:cNvSpPr txBox="1"/>
          <p:nvPr/>
        </p:nvSpPr>
        <p:spPr>
          <a:xfrm>
            <a:off x="3742909" y="5712095"/>
            <a:ext cx="686406" cy="369332"/>
          </a:xfrm>
          <a:prstGeom prst="rect">
            <a:avLst/>
          </a:prstGeom>
          <a:noFill/>
        </p:spPr>
        <p:txBody>
          <a:bodyPr wrap="none" rtlCol="0">
            <a:spAutoFit/>
          </a:bodyPr>
          <a:lstStyle/>
          <a:p>
            <a:r>
              <a:rPr lang="en-US" dirty="0"/>
              <a:t>Block</a:t>
            </a:r>
          </a:p>
        </p:txBody>
      </p:sp>
      <p:cxnSp>
        <p:nvCxnSpPr>
          <p:cNvPr id="24" name="Straight Arrow Connector 23">
            <a:extLst>
              <a:ext uri="{FF2B5EF4-FFF2-40B4-BE49-F238E27FC236}">
                <a16:creationId xmlns:a16="http://schemas.microsoft.com/office/drawing/2014/main" id="{874E5AC9-A42F-1E49-A96C-D70FCA6F7278}"/>
              </a:ext>
            </a:extLst>
          </p:cNvPr>
          <p:cNvCxnSpPr>
            <a:cxnSpLocks/>
          </p:cNvCxnSpPr>
          <p:nvPr/>
        </p:nvCxnSpPr>
        <p:spPr>
          <a:xfrm flipV="1">
            <a:off x="5133938" y="5676856"/>
            <a:ext cx="0" cy="34474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5" name="TextBox 24">
            <a:extLst>
              <a:ext uri="{FF2B5EF4-FFF2-40B4-BE49-F238E27FC236}">
                <a16:creationId xmlns:a16="http://schemas.microsoft.com/office/drawing/2014/main" id="{BBBC0F33-6C40-4549-A4A1-8B63A852C2B6}"/>
              </a:ext>
            </a:extLst>
          </p:cNvPr>
          <p:cNvSpPr txBox="1"/>
          <p:nvPr/>
        </p:nvSpPr>
        <p:spPr>
          <a:xfrm>
            <a:off x="5181865" y="5735969"/>
            <a:ext cx="843693" cy="369332"/>
          </a:xfrm>
          <a:prstGeom prst="rect">
            <a:avLst/>
          </a:prstGeom>
          <a:noFill/>
        </p:spPr>
        <p:txBody>
          <a:bodyPr wrap="none" rtlCol="0">
            <a:spAutoFit/>
          </a:bodyPr>
          <a:lstStyle/>
          <a:p>
            <a:r>
              <a:rPr lang="en-US" dirty="0"/>
              <a:t>Thread</a:t>
            </a:r>
          </a:p>
        </p:txBody>
      </p:sp>
    </p:spTree>
    <p:extLst>
      <p:ext uri="{BB962C8B-B14F-4D97-AF65-F5344CB8AC3E}">
        <p14:creationId xmlns:p14="http://schemas.microsoft.com/office/powerpoint/2010/main" val="416306277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02CFE9-8810-4755-942A-DFD7E33E0871}"/>
              </a:ext>
            </a:extLst>
          </p:cNvPr>
          <p:cNvSpPr>
            <a:spLocks noGrp="1"/>
          </p:cNvSpPr>
          <p:nvPr>
            <p:ph type="title"/>
          </p:nvPr>
        </p:nvSpPr>
        <p:spPr/>
        <p:txBody>
          <a:bodyPr/>
          <a:lstStyle/>
          <a:p>
            <a:r>
              <a:rPr lang="en-US" dirty="0">
                <a:cs typeface="Calibri Light"/>
              </a:rPr>
              <a:t>A first-class representation of parallelism</a:t>
            </a:r>
            <a:endParaRPr lang="en-US" dirty="0"/>
          </a:p>
        </p:txBody>
      </p:sp>
      <p:sp>
        <p:nvSpPr>
          <p:cNvPr id="3" name="Content Placeholder 2">
            <a:extLst>
              <a:ext uri="{FF2B5EF4-FFF2-40B4-BE49-F238E27FC236}">
                <a16:creationId xmlns:a16="http://schemas.microsoft.com/office/drawing/2014/main" id="{4ED262A3-7850-4F33-B96F-9B11574E017A}"/>
              </a:ext>
            </a:extLst>
          </p:cNvPr>
          <p:cNvSpPr>
            <a:spLocks noGrp="1"/>
          </p:cNvSpPr>
          <p:nvPr>
            <p:ph idx="1"/>
          </p:nvPr>
        </p:nvSpPr>
        <p:spPr>
          <a:xfrm>
            <a:off x="838200" y="1825625"/>
            <a:ext cx="10515600" cy="2659878"/>
          </a:xfrm>
        </p:spPr>
        <p:txBody>
          <a:bodyPr vert="horz" lIns="91440" tIns="45720" rIns="91440" bIns="45720" rtlCol="0" anchor="t">
            <a:normAutofit/>
          </a:bodyPr>
          <a:lstStyle/>
          <a:p>
            <a:r>
              <a:rPr lang="en-US" dirty="0">
                <a:cs typeface="Calibri"/>
              </a:rPr>
              <a:t>Current mainstream compilers do not have a good notion or representation of parallelism</a:t>
            </a:r>
          </a:p>
          <a:p>
            <a:r>
              <a:rPr lang="en-US" dirty="0">
                <a:cs typeface="Calibri"/>
              </a:rPr>
              <a:t>This is accentuated for GPU programs where the kernel is kept in a separate module to allow emission of different assembly</a:t>
            </a:r>
          </a:p>
        </p:txBody>
      </p:sp>
      <p:sp>
        <p:nvSpPr>
          <p:cNvPr id="4" name="Slide Number Placeholder 3">
            <a:extLst>
              <a:ext uri="{FF2B5EF4-FFF2-40B4-BE49-F238E27FC236}">
                <a16:creationId xmlns:a16="http://schemas.microsoft.com/office/drawing/2014/main" id="{0CF6E0F4-CF88-4F6C-AC51-F7B879FECC04}"/>
              </a:ext>
            </a:extLst>
          </p:cNvPr>
          <p:cNvSpPr>
            <a:spLocks noGrp="1"/>
          </p:cNvSpPr>
          <p:nvPr>
            <p:ph type="sldNum" sz="quarter" idx="12"/>
          </p:nvPr>
        </p:nvSpPr>
        <p:spPr/>
        <p:txBody>
          <a:bodyPr/>
          <a:lstStyle/>
          <a:p>
            <a:fld id="{330EA680-D336-4FF7-8B7A-9848BB0A1C32}" type="slidenum">
              <a:rPr lang="en-US" smtClean="0"/>
              <a:t>55</a:t>
            </a:fld>
            <a:endParaRPr lang="en-US"/>
          </a:p>
        </p:txBody>
      </p:sp>
      <p:sp>
        <p:nvSpPr>
          <p:cNvPr id="8" name="TextBox 7">
            <a:extLst>
              <a:ext uri="{FF2B5EF4-FFF2-40B4-BE49-F238E27FC236}">
                <a16:creationId xmlns:a16="http://schemas.microsoft.com/office/drawing/2014/main" id="{733C928A-6FCE-BB42-8801-C9E8B778EDA5}"/>
              </a:ext>
            </a:extLst>
          </p:cNvPr>
          <p:cNvSpPr txBox="1"/>
          <p:nvPr/>
        </p:nvSpPr>
        <p:spPr>
          <a:xfrm>
            <a:off x="5422900" y="3649608"/>
            <a:ext cx="6769100" cy="3970318"/>
          </a:xfrm>
          <a:prstGeom prst="rect">
            <a:avLst/>
          </a:prstGeom>
          <a:noFill/>
        </p:spPr>
        <p:txBody>
          <a:bodyPr wrap="square">
            <a:spAutoFit/>
          </a:bodyPr>
          <a:lstStyle/>
          <a:p>
            <a:r>
              <a:rPr lang="en-US" sz="1200" dirty="0">
                <a:solidFill>
                  <a:srgbClr val="0000FF"/>
                </a:solidFill>
                <a:latin typeface="Consolas" panose="020B0609020204030204" pitchFamily="49" charset="0"/>
              </a:rPr>
              <a:t>target triple = ”</a:t>
            </a:r>
            <a:r>
              <a:rPr lang="en-US" sz="1200" dirty="0" err="1">
                <a:solidFill>
                  <a:srgbClr val="0000FF"/>
                </a:solidFill>
                <a:latin typeface="Consolas" panose="020B0609020204030204" pitchFamily="49" charset="0"/>
              </a:rPr>
              <a:t>nvptx</a:t>
            </a:r>
            <a:r>
              <a:rPr lang="en-US" sz="1200" dirty="0">
                <a:solidFill>
                  <a:srgbClr val="0000FF"/>
                </a:solidFill>
                <a:latin typeface="Consolas" panose="020B0609020204030204" pitchFamily="49" charset="0"/>
              </a:rPr>
              <a:t>”</a:t>
            </a:r>
          </a:p>
          <a:p>
            <a:endParaRPr lang="en-US" sz="1200" dirty="0">
              <a:solidFill>
                <a:srgbClr val="0000FF"/>
              </a:solidFill>
              <a:latin typeface="Consolas" panose="020B0609020204030204" pitchFamily="49" charset="0"/>
            </a:endParaRPr>
          </a:p>
          <a:p>
            <a:r>
              <a:rPr lang="en-US" sz="1200" b="0" dirty="0">
                <a:solidFill>
                  <a:srgbClr val="0000FF"/>
                </a:solidFill>
                <a:effectLst/>
                <a:latin typeface="Consolas" panose="020B0609020204030204" pitchFamily="49" charset="0"/>
              </a:rPr>
              <a:t>define</a:t>
            </a:r>
            <a:r>
              <a:rPr lang="en-US" sz="1200" b="0" dirty="0">
                <a:solidFill>
                  <a:srgbClr val="000000"/>
                </a:solidFill>
                <a:effectLst/>
                <a:latin typeface="Consolas" panose="020B0609020204030204" pitchFamily="49" charset="0"/>
              </a:rPr>
              <a:t> </a:t>
            </a:r>
            <a:r>
              <a:rPr lang="en-US" sz="1200" b="0" dirty="0">
                <a:solidFill>
                  <a:srgbClr val="008080"/>
                </a:solidFill>
                <a:effectLst/>
                <a:latin typeface="Consolas" panose="020B0609020204030204" pitchFamily="49" charset="0"/>
              </a:rPr>
              <a:t>void</a:t>
            </a:r>
            <a:r>
              <a:rPr lang="en-US" sz="1200" b="0" dirty="0">
                <a:solidFill>
                  <a:srgbClr val="000000"/>
                </a:solidFill>
                <a:effectLst/>
                <a:latin typeface="Consolas" panose="020B0609020204030204" pitchFamily="49" charset="0"/>
              </a:rPr>
              <a:t> </a:t>
            </a:r>
            <a:r>
              <a:rPr lang="en-US" sz="1200" b="0" dirty="0">
                <a:solidFill>
                  <a:srgbClr val="008080"/>
                </a:solidFill>
                <a:effectLst/>
                <a:latin typeface="Consolas" panose="020B0609020204030204" pitchFamily="49" charset="0"/>
              </a:rPr>
              <a:t>@_Z9normalizePiS_i</a:t>
            </a:r>
            <a:r>
              <a:rPr lang="en-US" sz="1200" b="0" dirty="0">
                <a:solidFill>
                  <a:srgbClr val="000000"/>
                </a:solidFill>
                <a:effectLst/>
                <a:latin typeface="Consolas" panose="020B0609020204030204" pitchFamily="49" charset="0"/>
              </a:rPr>
              <a:t>(</a:t>
            </a:r>
            <a:r>
              <a:rPr lang="en-US" sz="1200" b="0" dirty="0">
                <a:solidFill>
                  <a:srgbClr val="008080"/>
                </a:solidFill>
                <a:effectLst/>
                <a:latin typeface="Consolas" panose="020B0609020204030204" pitchFamily="49" charset="0"/>
              </a:rPr>
              <a:t>i32</a:t>
            </a:r>
            <a:r>
              <a:rPr lang="en-US" sz="1200" b="0" dirty="0">
                <a:solidFill>
                  <a:srgbClr val="000000"/>
                </a:solidFill>
                <a:effectLst/>
                <a:latin typeface="Consolas" panose="020B0609020204030204" pitchFamily="49" charset="0"/>
              </a:rPr>
              <a:t>* </a:t>
            </a:r>
            <a:r>
              <a:rPr lang="en-US" sz="1200" b="0" dirty="0">
                <a:solidFill>
                  <a:srgbClr val="CD3131"/>
                </a:solidFill>
                <a:effectLst/>
                <a:latin typeface="Consolas" panose="020B0609020204030204" pitchFamily="49" charset="0"/>
              </a:rPr>
              <a:t>%</a:t>
            </a:r>
            <a:r>
              <a:rPr lang="en-US" sz="1200" dirty="0">
                <a:solidFill>
                  <a:srgbClr val="098658"/>
                </a:solidFill>
                <a:latin typeface="Consolas" panose="020B0609020204030204" pitchFamily="49" charset="0"/>
              </a:rPr>
              <a:t>out</a:t>
            </a:r>
            <a:r>
              <a:rPr lang="en-US" sz="1200" b="0" dirty="0">
                <a:solidFill>
                  <a:srgbClr val="000000"/>
                </a:solidFill>
                <a:effectLst/>
                <a:latin typeface="Consolas" panose="020B0609020204030204" pitchFamily="49" charset="0"/>
              </a:rPr>
              <a:t>, </a:t>
            </a:r>
            <a:r>
              <a:rPr lang="en-US" sz="1200" b="0" dirty="0">
                <a:solidFill>
                  <a:srgbClr val="008080"/>
                </a:solidFill>
                <a:effectLst/>
                <a:latin typeface="Consolas" panose="020B0609020204030204" pitchFamily="49" charset="0"/>
              </a:rPr>
              <a:t>i32</a:t>
            </a:r>
            <a:r>
              <a:rPr lang="en-US" sz="1200" b="0" dirty="0">
                <a:solidFill>
                  <a:srgbClr val="000000"/>
                </a:solidFill>
                <a:effectLst/>
                <a:latin typeface="Consolas" panose="020B0609020204030204" pitchFamily="49" charset="0"/>
              </a:rPr>
              <a:t>* </a:t>
            </a:r>
            <a:r>
              <a:rPr lang="en-US" sz="1200" b="0" dirty="0">
                <a:solidFill>
                  <a:srgbClr val="CD3131"/>
                </a:solidFill>
                <a:effectLst/>
                <a:latin typeface="Consolas" panose="020B0609020204030204" pitchFamily="49" charset="0"/>
              </a:rPr>
              <a:t>%</a:t>
            </a:r>
            <a:r>
              <a:rPr lang="en-US" sz="1200" dirty="0">
                <a:solidFill>
                  <a:srgbClr val="098658"/>
                </a:solidFill>
                <a:latin typeface="Consolas" panose="020B0609020204030204" pitchFamily="49" charset="0"/>
              </a:rPr>
              <a:t>in</a:t>
            </a:r>
            <a:r>
              <a:rPr lang="en-US" sz="1200" b="0" dirty="0">
                <a:solidFill>
                  <a:srgbClr val="000000"/>
                </a:solidFill>
                <a:effectLst/>
                <a:latin typeface="Consolas" panose="020B0609020204030204" pitchFamily="49" charset="0"/>
              </a:rPr>
              <a:t>, </a:t>
            </a:r>
            <a:r>
              <a:rPr lang="en-US" sz="1200" b="0" dirty="0">
                <a:solidFill>
                  <a:srgbClr val="008080"/>
                </a:solidFill>
                <a:effectLst/>
                <a:latin typeface="Consolas" panose="020B0609020204030204" pitchFamily="49" charset="0"/>
              </a:rPr>
              <a:t>i32</a:t>
            </a:r>
            <a:r>
              <a:rPr lang="en-US" sz="1200" b="0" dirty="0">
                <a:solidFill>
                  <a:srgbClr val="000000"/>
                </a:solidFill>
                <a:effectLst/>
                <a:latin typeface="Consolas" panose="020B0609020204030204" pitchFamily="49" charset="0"/>
              </a:rPr>
              <a:t> </a:t>
            </a:r>
            <a:r>
              <a:rPr lang="en-US" sz="1200" b="0" dirty="0">
                <a:solidFill>
                  <a:srgbClr val="CD3131"/>
                </a:solidFill>
                <a:effectLst/>
                <a:latin typeface="Consolas" panose="020B0609020204030204" pitchFamily="49" charset="0"/>
              </a:rPr>
              <a:t>%</a:t>
            </a:r>
            <a:r>
              <a:rPr lang="en-US" sz="1200" dirty="0">
                <a:solidFill>
                  <a:srgbClr val="098658"/>
                </a:solidFill>
                <a:latin typeface="Consolas" panose="020B0609020204030204" pitchFamily="49" charset="0"/>
              </a:rPr>
              <a:t>n</a:t>
            </a:r>
            <a:r>
              <a:rPr lang="en-US" sz="1200" b="0" dirty="0">
                <a:solidFill>
                  <a:srgbClr val="000000"/>
                </a:solidFill>
                <a:effectLst/>
                <a:latin typeface="Consolas" panose="020B0609020204030204" pitchFamily="49" charset="0"/>
              </a:rPr>
              <a:t>) {</a:t>
            </a:r>
          </a:p>
          <a:p>
            <a:r>
              <a:rPr lang="en-US" sz="1200" b="0" dirty="0">
                <a:solidFill>
                  <a:srgbClr val="CD3131"/>
                </a:solidFill>
                <a:effectLst/>
                <a:latin typeface="Consolas" panose="020B0609020204030204" pitchFamily="49" charset="0"/>
              </a:rPr>
              <a:t>  %4</a:t>
            </a:r>
            <a:r>
              <a:rPr lang="en-US" sz="1200" b="0" dirty="0">
                <a:solidFill>
                  <a:srgbClr val="000000"/>
                </a:solidFill>
                <a:effectLst/>
                <a:latin typeface="Consolas" panose="020B0609020204030204" pitchFamily="49" charset="0"/>
              </a:rPr>
              <a:t> </a:t>
            </a:r>
            <a:r>
              <a:rPr lang="en-US" sz="1200" b="0" dirty="0">
                <a:solidFill>
                  <a:srgbClr val="CD3131"/>
                </a:solidFill>
                <a:effectLst/>
                <a:latin typeface="Consolas" panose="020B0609020204030204" pitchFamily="49" charset="0"/>
              </a:rPr>
              <a:t>=</a:t>
            </a:r>
            <a:r>
              <a:rPr lang="en-US" sz="1200" b="0" dirty="0">
                <a:solidFill>
                  <a:srgbClr val="000000"/>
                </a:solidFill>
                <a:effectLst/>
                <a:latin typeface="Consolas" panose="020B0609020204030204" pitchFamily="49" charset="0"/>
              </a:rPr>
              <a:t> </a:t>
            </a:r>
            <a:r>
              <a:rPr lang="en-US" sz="1200" b="0" dirty="0">
                <a:solidFill>
                  <a:srgbClr val="0000FF"/>
                </a:solidFill>
                <a:effectLst/>
                <a:latin typeface="Consolas" panose="020B0609020204030204" pitchFamily="49" charset="0"/>
              </a:rPr>
              <a:t>call</a:t>
            </a:r>
            <a:r>
              <a:rPr lang="en-US" sz="1200" b="0" dirty="0">
                <a:solidFill>
                  <a:srgbClr val="000000"/>
                </a:solidFill>
                <a:effectLst/>
                <a:latin typeface="Consolas" panose="020B0609020204030204" pitchFamily="49" charset="0"/>
              </a:rPr>
              <a:t> </a:t>
            </a:r>
            <a:r>
              <a:rPr lang="en-US" sz="1200" b="0" dirty="0">
                <a:solidFill>
                  <a:srgbClr val="008080"/>
                </a:solidFill>
                <a:effectLst/>
                <a:latin typeface="Consolas" panose="020B0609020204030204" pitchFamily="49" charset="0"/>
              </a:rPr>
              <a:t>i32</a:t>
            </a:r>
            <a:r>
              <a:rPr lang="en-US" sz="1200" b="0" dirty="0">
                <a:solidFill>
                  <a:srgbClr val="000000"/>
                </a:solidFill>
                <a:effectLst/>
                <a:latin typeface="Consolas" panose="020B0609020204030204" pitchFamily="49" charset="0"/>
              </a:rPr>
              <a:t> </a:t>
            </a:r>
            <a:r>
              <a:rPr lang="en-US" sz="1200" b="0" dirty="0">
                <a:solidFill>
                  <a:srgbClr val="008080"/>
                </a:solidFill>
                <a:effectLst/>
                <a:latin typeface="Consolas" panose="020B0609020204030204" pitchFamily="49" charset="0"/>
              </a:rPr>
              <a:t>@</a:t>
            </a:r>
            <a:r>
              <a:rPr lang="en-US" sz="1200" b="0" dirty="0" err="1">
                <a:solidFill>
                  <a:srgbClr val="008080"/>
                </a:solidFill>
                <a:effectLst/>
                <a:latin typeface="Consolas" panose="020B0609020204030204" pitchFamily="49" charset="0"/>
              </a:rPr>
              <a:t>llvm.nvvm.read.ptx.sreg.tid.x</a:t>
            </a:r>
            <a:r>
              <a:rPr lang="en-US" sz="1200" b="0" dirty="0">
                <a:solidFill>
                  <a:srgbClr val="000000"/>
                </a:solidFill>
                <a:effectLst/>
                <a:latin typeface="Consolas" panose="020B0609020204030204" pitchFamily="49" charset="0"/>
              </a:rPr>
              <a:t>()</a:t>
            </a:r>
          </a:p>
          <a:p>
            <a:r>
              <a:rPr lang="en-US" sz="1200" b="0" dirty="0">
                <a:solidFill>
                  <a:srgbClr val="CD3131"/>
                </a:solidFill>
                <a:effectLst/>
                <a:latin typeface="Consolas" panose="020B0609020204030204" pitchFamily="49" charset="0"/>
              </a:rPr>
              <a:t>  %5</a:t>
            </a:r>
            <a:r>
              <a:rPr lang="en-US" sz="1200" b="0" dirty="0">
                <a:solidFill>
                  <a:srgbClr val="000000"/>
                </a:solidFill>
                <a:effectLst/>
                <a:latin typeface="Consolas" panose="020B0609020204030204" pitchFamily="49" charset="0"/>
              </a:rPr>
              <a:t> </a:t>
            </a:r>
            <a:r>
              <a:rPr lang="en-US" sz="1200" b="0" dirty="0">
                <a:solidFill>
                  <a:srgbClr val="CD3131"/>
                </a:solidFill>
                <a:effectLst/>
                <a:latin typeface="Consolas" panose="020B0609020204030204" pitchFamily="49" charset="0"/>
              </a:rPr>
              <a:t>=</a:t>
            </a:r>
            <a:r>
              <a:rPr lang="en-US" sz="1200" b="0" dirty="0">
                <a:solidFill>
                  <a:srgbClr val="000000"/>
                </a:solidFill>
                <a:effectLst/>
                <a:latin typeface="Consolas" panose="020B0609020204030204" pitchFamily="49" charset="0"/>
              </a:rPr>
              <a:t> </a:t>
            </a:r>
            <a:r>
              <a:rPr lang="en-US" sz="1200" b="0" dirty="0" err="1">
                <a:solidFill>
                  <a:srgbClr val="0000FF"/>
                </a:solidFill>
                <a:effectLst/>
                <a:latin typeface="Consolas" panose="020B0609020204030204" pitchFamily="49" charset="0"/>
              </a:rPr>
              <a:t>icmp</a:t>
            </a:r>
            <a:r>
              <a:rPr lang="en-US" sz="1200" b="0" dirty="0">
                <a:solidFill>
                  <a:srgbClr val="000000"/>
                </a:solidFill>
                <a:effectLst/>
                <a:latin typeface="Consolas" panose="020B0609020204030204" pitchFamily="49" charset="0"/>
              </a:rPr>
              <a:t> </a:t>
            </a:r>
            <a:r>
              <a:rPr lang="en-US" sz="1200" b="0" dirty="0" err="1">
                <a:solidFill>
                  <a:srgbClr val="008080"/>
                </a:solidFill>
                <a:effectLst/>
                <a:latin typeface="Consolas" panose="020B0609020204030204" pitchFamily="49" charset="0"/>
              </a:rPr>
              <a:t>slt</a:t>
            </a:r>
            <a:r>
              <a:rPr lang="en-US" sz="1200" b="0" dirty="0">
                <a:solidFill>
                  <a:srgbClr val="000000"/>
                </a:solidFill>
                <a:effectLst/>
                <a:latin typeface="Consolas" panose="020B0609020204030204" pitchFamily="49" charset="0"/>
              </a:rPr>
              <a:t> </a:t>
            </a:r>
            <a:r>
              <a:rPr lang="en-US" sz="1200" b="0" dirty="0">
                <a:solidFill>
                  <a:srgbClr val="008080"/>
                </a:solidFill>
                <a:effectLst/>
                <a:latin typeface="Consolas" panose="020B0609020204030204" pitchFamily="49" charset="0"/>
              </a:rPr>
              <a:t>i32</a:t>
            </a:r>
            <a:r>
              <a:rPr lang="en-US" sz="1200" b="0" dirty="0">
                <a:solidFill>
                  <a:srgbClr val="000000"/>
                </a:solidFill>
                <a:effectLst/>
                <a:latin typeface="Consolas" panose="020B0609020204030204" pitchFamily="49" charset="0"/>
              </a:rPr>
              <a:t> </a:t>
            </a:r>
            <a:r>
              <a:rPr lang="en-US" sz="1200" b="0" dirty="0">
                <a:solidFill>
                  <a:srgbClr val="CD3131"/>
                </a:solidFill>
                <a:effectLst/>
                <a:latin typeface="Consolas" panose="020B0609020204030204" pitchFamily="49" charset="0"/>
              </a:rPr>
              <a:t>%</a:t>
            </a:r>
            <a:r>
              <a:rPr lang="en-US" sz="1200" b="0" dirty="0">
                <a:solidFill>
                  <a:srgbClr val="098658"/>
                </a:solidFill>
                <a:effectLst/>
                <a:latin typeface="Consolas" panose="020B0609020204030204" pitchFamily="49" charset="0"/>
              </a:rPr>
              <a:t>4</a:t>
            </a:r>
            <a:r>
              <a:rPr lang="en-US" sz="1200" b="0" dirty="0">
                <a:solidFill>
                  <a:srgbClr val="000000"/>
                </a:solidFill>
                <a:effectLst/>
                <a:latin typeface="Consolas" panose="020B0609020204030204" pitchFamily="49" charset="0"/>
              </a:rPr>
              <a:t>, </a:t>
            </a:r>
            <a:r>
              <a:rPr lang="en-US" sz="1200" b="0" dirty="0">
                <a:solidFill>
                  <a:srgbClr val="CD3131"/>
                </a:solidFill>
                <a:effectLst/>
                <a:latin typeface="Consolas" panose="020B0609020204030204" pitchFamily="49" charset="0"/>
              </a:rPr>
              <a:t>%</a:t>
            </a:r>
            <a:r>
              <a:rPr lang="en-US" sz="1200" dirty="0">
                <a:solidFill>
                  <a:srgbClr val="098658"/>
                </a:solidFill>
                <a:latin typeface="Consolas" panose="020B0609020204030204" pitchFamily="49" charset="0"/>
              </a:rPr>
              <a:t>n</a:t>
            </a:r>
            <a:endParaRPr lang="en-US" sz="1200" b="0" dirty="0">
              <a:solidFill>
                <a:srgbClr val="000000"/>
              </a:solidFill>
              <a:effectLst/>
              <a:latin typeface="Consolas" panose="020B0609020204030204" pitchFamily="49" charset="0"/>
            </a:endParaRPr>
          </a:p>
          <a:p>
            <a:r>
              <a:rPr lang="en-US" sz="1200" b="0" dirty="0">
                <a:solidFill>
                  <a:srgbClr val="0000FF"/>
                </a:solidFill>
                <a:effectLst/>
                <a:latin typeface="Consolas" panose="020B0609020204030204" pitchFamily="49" charset="0"/>
              </a:rPr>
              <a:t>  </a:t>
            </a:r>
            <a:r>
              <a:rPr lang="en-US" sz="1200" b="0" dirty="0" err="1">
                <a:solidFill>
                  <a:srgbClr val="0000FF"/>
                </a:solidFill>
                <a:effectLst/>
                <a:latin typeface="Consolas" panose="020B0609020204030204" pitchFamily="49" charset="0"/>
              </a:rPr>
              <a:t>br</a:t>
            </a:r>
            <a:r>
              <a:rPr lang="en-US" sz="1200" b="0" dirty="0">
                <a:solidFill>
                  <a:srgbClr val="000000"/>
                </a:solidFill>
                <a:effectLst/>
                <a:latin typeface="Consolas" panose="020B0609020204030204" pitchFamily="49" charset="0"/>
              </a:rPr>
              <a:t> </a:t>
            </a:r>
            <a:r>
              <a:rPr lang="en-US" sz="1200" b="0" dirty="0">
                <a:solidFill>
                  <a:srgbClr val="008080"/>
                </a:solidFill>
                <a:effectLst/>
                <a:latin typeface="Consolas" panose="020B0609020204030204" pitchFamily="49" charset="0"/>
              </a:rPr>
              <a:t>i1</a:t>
            </a:r>
            <a:r>
              <a:rPr lang="en-US" sz="1200" b="0" dirty="0">
                <a:solidFill>
                  <a:srgbClr val="000000"/>
                </a:solidFill>
                <a:effectLst/>
                <a:latin typeface="Consolas" panose="020B0609020204030204" pitchFamily="49" charset="0"/>
              </a:rPr>
              <a:t> </a:t>
            </a:r>
            <a:r>
              <a:rPr lang="en-US" sz="1200" b="0" dirty="0">
                <a:solidFill>
                  <a:srgbClr val="CD3131"/>
                </a:solidFill>
                <a:effectLst/>
                <a:latin typeface="Consolas" panose="020B0609020204030204" pitchFamily="49" charset="0"/>
              </a:rPr>
              <a:t>%</a:t>
            </a:r>
            <a:r>
              <a:rPr lang="en-US" sz="1200" b="0" dirty="0">
                <a:solidFill>
                  <a:srgbClr val="098658"/>
                </a:solidFill>
                <a:effectLst/>
                <a:latin typeface="Consolas" panose="020B0609020204030204" pitchFamily="49" charset="0"/>
              </a:rPr>
              <a:t>5</a:t>
            </a:r>
            <a:r>
              <a:rPr lang="en-US" sz="1200" b="0" dirty="0">
                <a:solidFill>
                  <a:srgbClr val="000000"/>
                </a:solidFill>
                <a:effectLst/>
                <a:latin typeface="Consolas" panose="020B0609020204030204" pitchFamily="49" charset="0"/>
              </a:rPr>
              <a:t>, </a:t>
            </a:r>
            <a:r>
              <a:rPr lang="en-US" sz="1200" b="0" dirty="0">
                <a:solidFill>
                  <a:srgbClr val="008080"/>
                </a:solidFill>
                <a:effectLst/>
                <a:latin typeface="Consolas" panose="020B0609020204030204" pitchFamily="49" charset="0"/>
              </a:rPr>
              <a:t>label</a:t>
            </a:r>
            <a:r>
              <a:rPr lang="en-US" sz="1200" b="0" dirty="0">
                <a:solidFill>
                  <a:srgbClr val="000000"/>
                </a:solidFill>
                <a:effectLst/>
                <a:latin typeface="Consolas" panose="020B0609020204030204" pitchFamily="49" charset="0"/>
              </a:rPr>
              <a:t> </a:t>
            </a:r>
            <a:r>
              <a:rPr lang="en-US" sz="1200" b="0" dirty="0">
                <a:solidFill>
                  <a:srgbClr val="CD3131"/>
                </a:solidFill>
                <a:effectLst/>
                <a:latin typeface="Consolas" panose="020B0609020204030204" pitchFamily="49" charset="0"/>
              </a:rPr>
              <a:t>%</a:t>
            </a:r>
            <a:r>
              <a:rPr lang="en-US" sz="1200" b="0" dirty="0">
                <a:solidFill>
                  <a:srgbClr val="098658"/>
                </a:solidFill>
                <a:effectLst/>
                <a:latin typeface="Consolas" panose="020B0609020204030204" pitchFamily="49" charset="0"/>
              </a:rPr>
              <a:t>6</a:t>
            </a:r>
            <a:r>
              <a:rPr lang="en-US" sz="1200" b="0" dirty="0">
                <a:solidFill>
                  <a:srgbClr val="000000"/>
                </a:solidFill>
                <a:effectLst/>
                <a:latin typeface="Consolas" panose="020B0609020204030204" pitchFamily="49" charset="0"/>
              </a:rPr>
              <a:t>, </a:t>
            </a:r>
            <a:r>
              <a:rPr lang="en-US" sz="1200" b="0" dirty="0">
                <a:solidFill>
                  <a:srgbClr val="008080"/>
                </a:solidFill>
                <a:effectLst/>
                <a:latin typeface="Consolas" panose="020B0609020204030204" pitchFamily="49" charset="0"/>
              </a:rPr>
              <a:t>label</a:t>
            </a:r>
            <a:r>
              <a:rPr lang="en-US" sz="1200" b="0" dirty="0">
                <a:solidFill>
                  <a:srgbClr val="000000"/>
                </a:solidFill>
                <a:effectLst/>
                <a:latin typeface="Consolas" panose="020B0609020204030204" pitchFamily="49" charset="0"/>
              </a:rPr>
              <a:t> </a:t>
            </a:r>
            <a:r>
              <a:rPr lang="en-US" sz="1200" b="0" dirty="0">
                <a:solidFill>
                  <a:srgbClr val="CD3131"/>
                </a:solidFill>
                <a:effectLst/>
                <a:latin typeface="Consolas" panose="020B0609020204030204" pitchFamily="49" charset="0"/>
              </a:rPr>
              <a:t>%</a:t>
            </a:r>
            <a:r>
              <a:rPr lang="en-US" sz="1200" b="0" dirty="0">
                <a:solidFill>
                  <a:srgbClr val="098658"/>
                </a:solidFill>
                <a:effectLst/>
                <a:latin typeface="Consolas" panose="020B0609020204030204" pitchFamily="49" charset="0"/>
              </a:rPr>
              <a:t>13</a:t>
            </a:r>
            <a:endParaRPr lang="en-US" sz="1200" b="0" dirty="0">
              <a:solidFill>
                <a:srgbClr val="000000"/>
              </a:solidFill>
              <a:effectLst/>
              <a:latin typeface="Consolas" panose="020B0609020204030204" pitchFamily="49" charset="0"/>
            </a:endParaRPr>
          </a:p>
          <a:p>
            <a:br>
              <a:rPr lang="en-US" sz="1200" b="0" dirty="0">
                <a:solidFill>
                  <a:srgbClr val="000000"/>
                </a:solidFill>
                <a:effectLst/>
                <a:latin typeface="Consolas" panose="020B0609020204030204" pitchFamily="49" charset="0"/>
              </a:rPr>
            </a:br>
            <a:r>
              <a:rPr lang="en-US" sz="1200" b="0" dirty="0">
                <a:solidFill>
                  <a:srgbClr val="008080"/>
                </a:solidFill>
                <a:effectLst/>
                <a:latin typeface="Consolas" panose="020B0609020204030204" pitchFamily="49" charset="0"/>
              </a:rPr>
              <a:t>6:</a:t>
            </a:r>
            <a:r>
              <a:rPr lang="en-US" sz="1200" b="0" dirty="0">
                <a:solidFill>
                  <a:srgbClr val="000000"/>
                </a:solidFill>
                <a:effectLst/>
                <a:latin typeface="Consolas" panose="020B0609020204030204" pitchFamily="49" charset="0"/>
              </a:rPr>
              <a:t> </a:t>
            </a:r>
            <a:r>
              <a:rPr lang="en-US" sz="1200" b="0" dirty="0">
                <a:solidFill>
                  <a:srgbClr val="008000"/>
                </a:solidFill>
                <a:effectLst/>
                <a:latin typeface="Consolas" panose="020B0609020204030204" pitchFamily="49" charset="0"/>
              </a:rPr>
              <a:t>; </a:t>
            </a:r>
            <a:r>
              <a:rPr lang="en-US" sz="1200" b="0" dirty="0" err="1">
                <a:solidFill>
                  <a:srgbClr val="008000"/>
                </a:solidFill>
                <a:effectLst/>
                <a:latin typeface="Consolas" panose="020B0609020204030204" pitchFamily="49" charset="0"/>
              </a:rPr>
              <a:t>preds</a:t>
            </a:r>
            <a:r>
              <a:rPr lang="en-US" sz="1200" b="0" dirty="0">
                <a:solidFill>
                  <a:srgbClr val="008000"/>
                </a:solidFill>
                <a:effectLst/>
                <a:latin typeface="Consolas" panose="020B0609020204030204" pitchFamily="49" charset="0"/>
              </a:rPr>
              <a:t> = %3</a:t>
            </a:r>
            <a:endParaRPr lang="en-US" sz="1200" b="0" dirty="0">
              <a:solidFill>
                <a:srgbClr val="000000"/>
              </a:solidFill>
              <a:effectLst/>
              <a:latin typeface="Consolas" panose="020B0609020204030204" pitchFamily="49" charset="0"/>
            </a:endParaRPr>
          </a:p>
          <a:p>
            <a:r>
              <a:rPr lang="en-US" sz="1200" b="0" dirty="0">
                <a:solidFill>
                  <a:srgbClr val="CD3131"/>
                </a:solidFill>
                <a:effectLst/>
                <a:latin typeface="Consolas" panose="020B0609020204030204" pitchFamily="49" charset="0"/>
              </a:rPr>
              <a:t>  %8</a:t>
            </a:r>
            <a:r>
              <a:rPr lang="en-US" sz="1200" b="0" dirty="0">
                <a:solidFill>
                  <a:srgbClr val="000000"/>
                </a:solidFill>
                <a:effectLst/>
                <a:latin typeface="Consolas" panose="020B0609020204030204" pitchFamily="49" charset="0"/>
              </a:rPr>
              <a:t> </a:t>
            </a:r>
            <a:r>
              <a:rPr lang="en-US" sz="1200" b="0" dirty="0">
                <a:solidFill>
                  <a:srgbClr val="CD3131"/>
                </a:solidFill>
                <a:effectLst/>
                <a:latin typeface="Consolas" panose="020B0609020204030204" pitchFamily="49" charset="0"/>
              </a:rPr>
              <a:t>=</a:t>
            </a:r>
            <a:r>
              <a:rPr lang="en-US" sz="1200" b="0" dirty="0">
                <a:solidFill>
                  <a:srgbClr val="000000"/>
                </a:solidFill>
                <a:effectLst/>
                <a:latin typeface="Consolas" panose="020B0609020204030204" pitchFamily="49" charset="0"/>
              </a:rPr>
              <a:t> </a:t>
            </a:r>
            <a:r>
              <a:rPr lang="en-US" sz="1200" b="0" dirty="0" err="1">
                <a:solidFill>
                  <a:srgbClr val="0000FF"/>
                </a:solidFill>
                <a:effectLst/>
                <a:latin typeface="Consolas" panose="020B0609020204030204" pitchFamily="49" charset="0"/>
              </a:rPr>
              <a:t>getelementptr</a:t>
            </a:r>
            <a:r>
              <a:rPr lang="en-US" sz="1200" b="0" dirty="0">
                <a:solidFill>
                  <a:srgbClr val="000000"/>
                </a:solidFill>
                <a:effectLst/>
                <a:latin typeface="Consolas" panose="020B0609020204030204" pitchFamily="49" charset="0"/>
              </a:rPr>
              <a:t> </a:t>
            </a:r>
            <a:r>
              <a:rPr lang="en-US" sz="1200" b="0" dirty="0">
                <a:solidFill>
                  <a:srgbClr val="008080"/>
                </a:solidFill>
                <a:effectLst/>
                <a:latin typeface="Consolas" panose="020B0609020204030204" pitchFamily="49" charset="0"/>
              </a:rPr>
              <a:t>inbounds</a:t>
            </a:r>
            <a:r>
              <a:rPr lang="en-US" sz="1200" b="0" dirty="0">
                <a:solidFill>
                  <a:srgbClr val="000000"/>
                </a:solidFill>
                <a:effectLst/>
                <a:latin typeface="Consolas" panose="020B0609020204030204" pitchFamily="49" charset="0"/>
              </a:rPr>
              <a:t> </a:t>
            </a:r>
            <a:r>
              <a:rPr lang="en-US" sz="1200" b="0" dirty="0">
                <a:solidFill>
                  <a:srgbClr val="008080"/>
                </a:solidFill>
                <a:effectLst/>
                <a:latin typeface="Consolas" panose="020B0609020204030204" pitchFamily="49" charset="0"/>
              </a:rPr>
              <a:t>i32</a:t>
            </a:r>
            <a:r>
              <a:rPr lang="en-US" sz="1200" b="0" dirty="0">
                <a:solidFill>
                  <a:srgbClr val="000000"/>
                </a:solidFill>
                <a:effectLst/>
                <a:latin typeface="Consolas" panose="020B0609020204030204" pitchFamily="49" charset="0"/>
              </a:rPr>
              <a:t>, </a:t>
            </a:r>
            <a:r>
              <a:rPr lang="en-US" sz="1200" b="0" dirty="0">
                <a:solidFill>
                  <a:srgbClr val="008080"/>
                </a:solidFill>
                <a:effectLst/>
                <a:latin typeface="Consolas" panose="020B0609020204030204" pitchFamily="49" charset="0"/>
              </a:rPr>
              <a:t>i32</a:t>
            </a:r>
            <a:r>
              <a:rPr lang="en-US" sz="1200" b="0" dirty="0">
                <a:solidFill>
                  <a:srgbClr val="000000"/>
                </a:solidFill>
                <a:effectLst/>
                <a:latin typeface="Consolas" panose="020B0609020204030204" pitchFamily="49" charset="0"/>
              </a:rPr>
              <a:t>* </a:t>
            </a:r>
            <a:r>
              <a:rPr lang="en-US" sz="1200" b="0" dirty="0">
                <a:solidFill>
                  <a:srgbClr val="CD3131"/>
                </a:solidFill>
                <a:effectLst/>
                <a:latin typeface="Consolas" panose="020B0609020204030204" pitchFamily="49" charset="0"/>
              </a:rPr>
              <a:t>%</a:t>
            </a:r>
            <a:r>
              <a:rPr lang="en-US" sz="1200" dirty="0">
                <a:solidFill>
                  <a:srgbClr val="098658"/>
                </a:solidFill>
                <a:latin typeface="Consolas" panose="020B0609020204030204" pitchFamily="49" charset="0"/>
              </a:rPr>
              <a:t>in</a:t>
            </a:r>
            <a:r>
              <a:rPr lang="en-US" sz="1200" b="0" dirty="0">
                <a:solidFill>
                  <a:srgbClr val="000000"/>
                </a:solidFill>
                <a:effectLst/>
                <a:latin typeface="Consolas" panose="020B0609020204030204" pitchFamily="49" charset="0"/>
              </a:rPr>
              <a:t>, </a:t>
            </a:r>
            <a:r>
              <a:rPr lang="en-US" sz="1200" b="0" dirty="0">
                <a:solidFill>
                  <a:srgbClr val="008080"/>
                </a:solidFill>
                <a:effectLst/>
                <a:latin typeface="Consolas" panose="020B0609020204030204" pitchFamily="49" charset="0"/>
              </a:rPr>
              <a:t>i32</a:t>
            </a:r>
            <a:r>
              <a:rPr lang="en-US" sz="1200" b="0" dirty="0">
                <a:solidFill>
                  <a:srgbClr val="000000"/>
                </a:solidFill>
                <a:effectLst/>
                <a:latin typeface="Consolas" panose="020B0609020204030204" pitchFamily="49" charset="0"/>
              </a:rPr>
              <a:t> </a:t>
            </a:r>
            <a:r>
              <a:rPr lang="en-US" sz="1200" b="0" dirty="0">
                <a:solidFill>
                  <a:srgbClr val="CD3131"/>
                </a:solidFill>
                <a:effectLst/>
                <a:latin typeface="Consolas" panose="020B0609020204030204" pitchFamily="49" charset="0"/>
              </a:rPr>
              <a:t>%</a:t>
            </a:r>
            <a:r>
              <a:rPr lang="en-US" sz="1200" dirty="0">
                <a:solidFill>
                  <a:srgbClr val="098658"/>
                </a:solidFill>
                <a:latin typeface="Consolas" panose="020B0609020204030204" pitchFamily="49" charset="0"/>
              </a:rPr>
              <a:t>4</a:t>
            </a:r>
            <a:endParaRPr lang="en-US" sz="1200" b="0" dirty="0">
              <a:solidFill>
                <a:srgbClr val="000000"/>
              </a:solidFill>
              <a:effectLst/>
              <a:latin typeface="Consolas" panose="020B0609020204030204" pitchFamily="49" charset="0"/>
            </a:endParaRPr>
          </a:p>
          <a:p>
            <a:r>
              <a:rPr lang="en-US" sz="1200" b="0" dirty="0">
                <a:solidFill>
                  <a:srgbClr val="CD3131"/>
                </a:solidFill>
                <a:effectLst/>
                <a:latin typeface="Consolas" panose="020B0609020204030204" pitchFamily="49" charset="0"/>
              </a:rPr>
              <a:t>  %9</a:t>
            </a:r>
            <a:r>
              <a:rPr lang="en-US" sz="1200" b="0" dirty="0">
                <a:solidFill>
                  <a:srgbClr val="000000"/>
                </a:solidFill>
                <a:effectLst/>
                <a:latin typeface="Consolas" panose="020B0609020204030204" pitchFamily="49" charset="0"/>
              </a:rPr>
              <a:t> </a:t>
            </a:r>
            <a:r>
              <a:rPr lang="en-US" sz="1200" b="0" dirty="0">
                <a:solidFill>
                  <a:srgbClr val="CD3131"/>
                </a:solidFill>
                <a:effectLst/>
                <a:latin typeface="Consolas" panose="020B0609020204030204" pitchFamily="49" charset="0"/>
              </a:rPr>
              <a:t>=</a:t>
            </a:r>
            <a:r>
              <a:rPr lang="en-US" sz="1200" b="0" dirty="0">
                <a:solidFill>
                  <a:srgbClr val="000000"/>
                </a:solidFill>
                <a:effectLst/>
                <a:latin typeface="Consolas" panose="020B0609020204030204" pitchFamily="49" charset="0"/>
              </a:rPr>
              <a:t> </a:t>
            </a:r>
            <a:r>
              <a:rPr lang="en-US" sz="1200" b="0" dirty="0">
                <a:solidFill>
                  <a:srgbClr val="0000FF"/>
                </a:solidFill>
                <a:effectLst/>
                <a:latin typeface="Consolas" panose="020B0609020204030204" pitchFamily="49" charset="0"/>
              </a:rPr>
              <a:t>load</a:t>
            </a:r>
            <a:r>
              <a:rPr lang="en-US" sz="1200" b="0" dirty="0">
                <a:solidFill>
                  <a:srgbClr val="000000"/>
                </a:solidFill>
                <a:effectLst/>
                <a:latin typeface="Consolas" panose="020B0609020204030204" pitchFamily="49" charset="0"/>
              </a:rPr>
              <a:t> </a:t>
            </a:r>
            <a:r>
              <a:rPr lang="en-US" sz="1200" b="0" dirty="0">
                <a:solidFill>
                  <a:srgbClr val="008080"/>
                </a:solidFill>
                <a:effectLst/>
                <a:latin typeface="Consolas" panose="020B0609020204030204" pitchFamily="49" charset="0"/>
              </a:rPr>
              <a:t>i32</a:t>
            </a:r>
            <a:r>
              <a:rPr lang="en-US" sz="1200" b="0" dirty="0">
                <a:solidFill>
                  <a:srgbClr val="000000"/>
                </a:solidFill>
                <a:effectLst/>
                <a:latin typeface="Consolas" panose="020B0609020204030204" pitchFamily="49" charset="0"/>
              </a:rPr>
              <a:t>, </a:t>
            </a:r>
            <a:r>
              <a:rPr lang="en-US" sz="1200" b="0" dirty="0">
                <a:solidFill>
                  <a:srgbClr val="008080"/>
                </a:solidFill>
                <a:effectLst/>
                <a:latin typeface="Consolas" panose="020B0609020204030204" pitchFamily="49" charset="0"/>
              </a:rPr>
              <a:t>i32</a:t>
            </a:r>
            <a:r>
              <a:rPr lang="en-US" sz="1200" b="0" dirty="0">
                <a:solidFill>
                  <a:srgbClr val="000000"/>
                </a:solidFill>
                <a:effectLst/>
                <a:latin typeface="Consolas" panose="020B0609020204030204" pitchFamily="49" charset="0"/>
              </a:rPr>
              <a:t>* </a:t>
            </a:r>
            <a:r>
              <a:rPr lang="en-US" sz="1200" b="0" dirty="0">
                <a:solidFill>
                  <a:srgbClr val="CD3131"/>
                </a:solidFill>
                <a:effectLst/>
                <a:latin typeface="Consolas" panose="020B0609020204030204" pitchFamily="49" charset="0"/>
              </a:rPr>
              <a:t>%</a:t>
            </a:r>
            <a:r>
              <a:rPr lang="en-US" sz="1200" b="0" dirty="0">
                <a:solidFill>
                  <a:srgbClr val="098658"/>
                </a:solidFill>
                <a:effectLst/>
                <a:latin typeface="Consolas" panose="020B0609020204030204" pitchFamily="49" charset="0"/>
              </a:rPr>
              <a:t>8</a:t>
            </a:r>
            <a:r>
              <a:rPr lang="en-US" sz="1200" b="0" dirty="0">
                <a:solidFill>
                  <a:srgbClr val="000000"/>
                </a:solidFill>
                <a:effectLst/>
                <a:latin typeface="Consolas" panose="020B0609020204030204" pitchFamily="49" charset="0"/>
              </a:rPr>
              <a:t>, </a:t>
            </a:r>
            <a:r>
              <a:rPr lang="en-US" sz="1200" b="0" dirty="0">
                <a:solidFill>
                  <a:srgbClr val="008080"/>
                </a:solidFill>
                <a:effectLst/>
                <a:latin typeface="Consolas" panose="020B0609020204030204" pitchFamily="49" charset="0"/>
              </a:rPr>
              <a:t>align</a:t>
            </a:r>
            <a:r>
              <a:rPr lang="en-US" sz="1200" b="0" dirty="0">
                <a:solidFill>
                  <a:srgbClr val="000000"/>
                </a:solidFill>
                <a:effectLst/>
                <a:latin typeface="Consolas" panose="020B0609020204030204" pitchFamily="49" charset="0"/>
              </a:rPr>
              <a:t> </a:t>
            </a:r>
            <a:r>
              <a:rPr lang="en-US" sz="1200" b="0" dirty="0">
                <a:solidFill>
                  <a:srgbClr val="098658"/>
                </a:solidFill>
                <a:effectLst/>
                <a:latin typeface="Consolas" panose="020B0609020204030204" pitchFamily="49" charset="0"/>
              </a:rPr>
              <a:t>4</a:t>
            </a:r>
            <a:endParaRPr lang="en-US" sz="1200" b="0" dirty="0">
              <a:solidFill>
                <a:srgbClr val="000000"/>
              </a:solidFill>
              <a:effectLst/>
              <a:latin typeface="Consolas" panose="020B0609020204030204" pitchFamily="49" charset="0"/>
            </a:endParaRPr>
          </a:p>
          <a:p>
            <a:r>
              <a:rPr lang="en-US" sz="1200" b="0" dirty="0">
                <a:solidFill>
                  <a:srgbClr val="CD3131"/>
                </a:solidFill>
                <a:effectLst/>
                <a:latin typeface="Consolas" panose="020B0609020204030204" pitchFamily="49" charset="0"/>
              </a:rPr>
              <a:t>  %10</a:t>
            </a:r>
            <a:r>
              <a:rPr lang="en-US" sz="1200" b="0" dirty="0">
                <a:solidFill>
                  <a:srgbClr val="000000"/>
                </a:solidFill>
                <a:effectLst/>
                <a:latin typeface="Consolas" panose="020B0609020204030204" pitchFamily="49" charset="0"/>
              </a:rPr>
              <a:t> </a:t>
            </a:r>
            <a:r>
              <a:rPr lang="en-US" sz="1200" b="0" dirty="0">
                <a:solidFill>
                  <a:srgbClr val="CD3131"/>
                </a:solidFill>
                <a:effectLst/>
                <a:latin typeface="Consolas" panose="020B0609020204030204" pitchFamily="49" charset="0"/>
              </a:rPr>
              <a:t>=</a:t>
            </a:r>
            <a:r>
              <a:rPr lang="en-US" sz="1200" b="0" dirty="0">
                <a:solidFill>
                  <a:srgbClr val="000000"/>
                </a:solidFill>
                <a:effectLst/>
                <a:latin typeface="Consolas" panose="020B0609020204030204" pitchFamily="49" charset="0"/>
              </a:rPr>
              <a:t> </a:t>
            </a:r>
            <a:r>
              <a:rPr lang="en-US" sz="1200" b="0" dirty="0">
                <a:solidFill>
                  <a:srgbClr val="0000FF"/>
                </a:solidFill>
                <a:effectLst/>
                <a:latin typeface="Consolas" panose="020B0609020204030204" pitchFamily="49" charset="0"/>
              </a:rPr>
              <a:t>call</a:t>
            </a:r>
            <a:r>
              <a:rPr lang="en-US" sz="1200" b="0" dirty="0">
                <a:solidFill>
                  <a:srgbClr val="000000"/>
                </a:solidFill>
                <a:effectLst/>
                <a:latin typeface="Consolas" panose="020B0609020204030204" pitchFamily="49" charset="0"/>
              </a:rPr>
              <a:t> </a:t>
            </a:r>
            <a:r>
              <a:rPr lang="en-US" sz="1200" b="0" dirty="0">
                <a:solidFill>
                  <a:srgbClr val="008080"/>
                </a:solidFill>
                <a:effectLst/>
                <a:latin typeface="Consolas" panose="020B0609020204030204" pitchFamily="49" charset="0"/>
              </a:rPr>
              <a:t>i32</a:t>
            </a:r>
            <a:r>
              <a:rPr lang="en-US" sz="1200" b="0" dirty="0">
                <a:solidFill>
                  <a:srgbClr val="000000"/>
                </a:solidFill>
                <a:effectLst/>
                <a:latin typeface="Consolas" panose="020B0609020204030204" pitchFamily="49" charset="0"/>
              </a:rPr>
              <a:t> </a:t>
            </a:r>
            <a:r>
              <a:rPr lang="en-US" sz="1200" b="0" dirty="0">
                <a:solidFill>
                  <a:srgbClr val="008080"/>
                </a:solidFill>
                <a:effectLst/>
                <a:latin typeface="Consolas" panose="020B0609020204030204" pitchFamily="49" charset="0"/>
              </a:rPr>
              <a:t>@_Z3sumPii</a:t>
            </a:r>
            <a:r>
              <a:rPr lang="en-US" sz="1200" b="0" dirty="0">
                <a:solidFill>
                  <a:srgbClr val="000000"/>
                </a:solidFill>
                <a:effectLst/>
                <a:latin typeface="Consolas" panose="020B0609020204030204" pitchFamily="49" charset="0"/>
              </a:rPr>
              <a:t>(</a:t>
            </a:r>
            <a:r>
              <a:rPr lang="en-US" sz="1200" b="0" dirty="0">
                <a:solidFill>
                  <a:srgbClr val="008080"/>
                </a:solidFill>
                <a:effectLst/>
                <a:latin typeface="Consolas" panose="020B0609020204030204" pitchFamily="49" charset="0"/>
              </a:rPr>
              <a:t>i32</a:t>
            </a:r>
            <a:r>
              <a:rPr lang="en-US" sz="1200" b="0" dirty="0">
                <a:solidFill>
                  <a:srgbClr val="000000"/>
                </a:solidFill>
                <a:effectLst/>
                <a:latin typeface="Consolas" panose="020B0609020204030204" pitchFamily="49" charset="0"/>
              </a:rPr>
              <a:t>* </a:t>
            </a:r>
            <a:r>
              <a:rPr lang="en-US" sz="1200" b="0" dirty="0">
                <a:solidFill>
                  <a:srgbClr val="CD3131"/>
                </a:solidFill>
                <a:effectLst/>
                <a:latin typeface="Consolas" panose="020B0609020204030204" pitchFamily="49" charset="0"/>
              </a:rPr>
              <a:t>%</a:t>
            </a:r>
            <a:r>
              <a:rPr lang="en-US" sz="1200" dirty="0">
                <a:solidFill>
                  <a:srgbClr val="098658"/>
                </a:solidFill>
                <a:latin typeface="Consolas" panose="020B0609020204030204" pitchFamily="49" charset="0"/>
              </a:rPr>
              <a:t>in</a:t>
            </a:r>
            <a:r>
              <a:rPr lang="en-US" sz="1200" b="0" dirty="0">
                <a:solidFill>
                  <a:srgbClr val="000000"/>
                </a:solidFill>
                <a:effectLst/>
                <a:latin typeface="Consolas" panose="020B0609020204030204" pitchFamily="49" charset="0"/>
              </a:rPr>
              <a:t>, </a:t>
            </a:r>
            <a:r>
              <a:rPr lang="en-US" sz="1200" b="0" dirty="0">
                <a:solidFill>
                  <a:srgbClr val="008080"/>
                </a:solidFill>
                <a:effectLst/>
                <a:latin typeface="Consolas" panose="020B0609020204030204" pitchFamily="49" charset="0"/>
              </a:rPr>
              <a:t>i32</a:t>
            </a:r>
            <a:r>
              <a:rPr lang="en-US" sz="1200" b="0" dirty="0">
                <a:solidFill>
                  <a:srgbClr val="000000"/>
                </a:solidFill>
                <a:effectLst/>
                <a:latin typeface="Consolas" panose="020B0609020204030204" pitchFamily="49" charset="0"/>
              </a:rPr>
              <a:t> </a:t>
            </a:r>
            <a:r>
              <a:rPr lang="en-US" sz="1200" b="0" dirty="0">
                <a:solidFill>
                  <a:srgbClr val="CD3131"/>
                </a:solidFill>
                <a:effectLst/>
                <a:latin typeface="Consolas" panose="020B0609020204030204" pitchFamily="49" charset="0"/>
              </a:rPr>
              <a:t>%</a:t>
            </a:r>
            <a:r>
              <a:rPr lang="en-US" sz="1200" dirty="0">
                <a:solidFill>
                  <a:srgbClr val="098658"/>
                </a:solidFill>
                <a:latin typeface="Consolas" panose="020B0609020204030204" pitchFamily="49" charset="0"/>
              </a:rPr>
              <a:t>n</a:t>
            </a:r>
            <a:r>
              <a:rPr lang="en-US" sz="1200" b="0" dirty="0">
                <a:solidFill>
                  <a:srgbClr val="000000"/>
                </a:solidFill>
                <a:effectLst/>
                <a:latin typeface="Consolas" panose="020B0609020204030204" pitchFamily="49" charset="0"/>
              </a:rPr>
              <a:t>) </a:t>
            </a:r>
            <a:r>
              <a:rPr lang="en-US" sz="1200" b="0" dirty="0">
                <a:solidFill>
                  <a:srgbClr val="098658"/>
                </a:solidFill>
                <a:effectLst/>
                <a:latin typeface="Consolas" panose="020B0609020204030204" pitchFamily="49" charset="0"/>
              </a:rPr>
              <a:t>#5</a:t>
            </a:r>
            <a:endParaRPr lang="en-US" sz="1200" b="0" dirty="0">
              <a:solidFill>
                <a:srgbClr val="000000"/>
              </a:solidFill>
              <a:effectLst/>
              <a:latin typeface="Consolas" panose="020B0609020204030204" pitchFamily="49" charset="0"/>
            </a:endParaRPr>
          </a:p>
          <a:p>
            <a:r>
              <a:rPr lang="en-US" sz="1200" b="0" dirty="0">
                <a:solidFill>
                  <a:srgbClr val="CD3131"/>
                </a:solidFill>
                <a:effectLst/>
                <a:latin typeface="Consolas" panose="020B0609020204030204" pitchFamily="49" charset="0"/>
              </a:rPr>
              <a:t>  %11</a:t>
            </a:r>
            <a:r>
              <a:rPr lang="en-US" sz="1200" b="0" dirty="0">
                <a:solidFill>
                  <a:srgbClr val="000000"/>
                </a:solidFill>
                <a:effectLst/>
                <a:latin typeface="Consolas" panose="020B0609020204030204" pitchFamily="49" charset="0"/>
              </a:rPr>
              <a:t> </a:t>
            </a:r>
            <a:r>
              <a:rPr lang="en-US" sz="1200" b="0" dirty="0">
                <a:solidFill>
                  <a:srgbClr val="CD3131"/>
                </a:solidFill>
                <a:effectLst/>
                <a:latin typeface="Consolas" panose="020B0609020204030204" pitchFamily="49" charset="0"/>
              </a:rPr>
              <a:t>=</a:t>
            </a:r>
            <a:r>
              <a:rPr lang="en-US" sz="1200" b="0" dirty="0">
                <a:solidFill>
                  <a:srgbClr val="000000"/>
                </a:solidFill>
                <a:effectLst/>
                <a:latin typeface="Consolas" panose="020B0609020204030204" pitchFamily="49" charset="0"/>
              </a:rPr>
              <a:t> </a:t>
            </a:r>
            <a:r>
              <a:rPr lang="en-US" sz="1200" b="0" dirty="0" err="1">
                <a:solidFill>
                  <a:srgbClr val="0000FF"/>
                </a:solidFill>
                <a:effectLst/>
                <a:latin typeface="Consolas" panose="020B0609020204030204" pitchFamily="49" charset="0"/>
              </a:rPr>
              <a:t>sdiv</a:t>
            </a:r>
            <a:r>
              <a:rPr lang="en-US" sz="1200" b="0" dirty="0">
                <a:solidFill>
                  <a:srgbClr val="000000"/>
                </a:solidFill>
                <a:effectLst/>
                <a:latin typeface="Consolas" panose="020B0609020204030204" pitchFamily="49" charset="0"/>
              </a:rPr>
              <a:t> </a:t>
            </a:r>
            <a:r>
              <a:rPr lang="en-US" sz="1200" b="0" dirty="0">
                <a:solidFill>
                  <a:srgbClr val="008080"/>
                </a:solidFill>
                <a:effectLst/>
                <a:latin typeface="Consolas" panose="020B0609020204030204" pitchFamily="49" charset="0"/>
              </a:rPr>
              <a:t>i32</a:t>
            </a:r>
            <a:r>
              <a:rPr lang="en-US" sz="1200" b="0" dirty="0">
                <a:solidFill>
                  <a:srgbClr val="000000"/>
                </a:solidFill>
                <a:effectLst/>
                <a:latin typeface="Consolas" panose="020B0609020204030204" pitchFamily="49" charset="0"/>
              </a:rPr>
              <a:t> </a:t>
            </a:r>
            <a:r>
              <a:rPr lang="en-US" sz="1200" b="0" dirty="0">
                <a:solidFill>
                  <a:srgbClr val="CD3131"/>
                </a:solidFill>
                <a:effectLst/>
                <a:latin typeface="Consolas" panose="020B0609020204030204" pitchFamily="49" charset="0"/>
              </a:rPr>
              <a:t>%</a:t>
            </a:r>
            <a:r>
              <a:rPr lang="en-US" sz="1200" b="0" dirty="0">
                <a:solidFill>
                  <a:srgbClr val="098658"/>
                </a:solidFill>
                <a:effectLst/>
                <a:latin typeface="Consolas" panose="020B0609020204030204" pitchFamily="49" charset="0"/>
              </a:rPr>
              <a:t>9</a:t>
            </a:r>
            <a:r>
              <a:rPr lang="en-US" sz="1200" b="0" dirty="0">
                <a:solidFill>
                  <a:srgbClr val="000000"/>
                </a:solidFill>
                <a:effectLst/>
                <a:latin typeface="Consolas" panose="020B0609020204030204" pitchFamily="49" charset="0"/>
              </a:rPr>
              <a:t>, </a:t>
            </a:r>
            <a:r>
              <a:rPr lang="en-US" sz="1200" b="0" dirty="0">
                <a:solidFill>
                  <a:srgbClr val="CD3131"/>
                </a:solidFill>
                <a:effectLst/>
                <a:latin typeface="Consolas" panose="020B0609020204030204" pitchFamily="49" charset="0"/>
              </a:rPr>
              <a:t>%</a:t>
            </a:r>
            <a:r>
              <a:rPr lang="en-US" sz="1200" b="0" dirty="0">
                <a:solidFill>
                  <a:srgbClr val="098658"/>
                </a:solidFill>
                <a:effectLst/>
                <a:latin typeface="Consolas" panose="020B0609020204030204" pitchFamily="49" charset="0"/>
              </a:rPr>
              <a:t>10</a:t>
            </a:r>
            <a:endParaRPr lang="en-US" sz="1200" b="0" dirty="0">
              <a:solidFill>
                <a:srgbClr val="000000"/>
              </a:solidFill>
              <a:effectLst/>
              <a:latin typeface="Consolas" panose="020B0609020204030204" pitchFamily="49" charset="0"/>
            </a:endParaRPr>
          </a:p>
          <a:p>
            <a:r>
              <a:rPr lang="en-US" sz="1200" b="0" dirty="0">
                <a:solidFill>
                  <a:srgbClr val="CD3131"/>
                </a:solidFill>
                <a:effectLst/>
                <a:latin typeface="Consolas" panose="020B0609020204030204" pitchFamily="49" charset="0"/>
              </a:rPr>
              <a:t>  %12</a:t>
            </a:r>
            <a:r>
              <a:rPr lang="en-US" sz="1200" b="0" dirty="0">
                <a:solidFill>
                  <a:srgbClr val="000000"/>
                </a:solidFill>
                <a:effectLst/>
                <a:latin typeface="Consolas" panose="020B0609020204030204" pitchFamily="49" charset="0"/>
              </a:rPr>
              <a:t> </a:t>
            </a:r>
            <a:r>
              <a:rPr lang="en-US" sz="1200" b="0" dirty="0">
                <a:solidFill>
                  <a:srgbClr val="CD3131"/>
                </a:solidFill>
                <a:effectLst/>
                <a:latin typeface="Consolas" panose="020B0609020204030204" pitchFamily="49" charset="0"/>
              </a:rPr>
              <a:t>=</a:t>
            </a:r>
            <a:r>
              <a:rPr lang="en-US" sz="1200" b="0" dirty="0">
                <a:solidFill>
                  <a:srgbClr val="000000"/>
                </a:solidFill>
                <a:effectLst/>
                <a:latin typeface="Consolas" panose="020B0609020204030204" pitchFamily="49" charset="0"/>
              </a:rPr>
              <a:t> </a:t>
            </a:r>
            <a:r>
              <a:rPr lang="en-US" sz="1200" b="0" dirty="0" err="1">
                <a:solidFill>
                  <a:srgbClr val="0000FF"/>
                </a:solidFill>
                <a:effectLst/>
                <a:latin typeface="Consolas" panose="020B0609020204030204" pitchFamily="49" charset="0"/>
              </a:rPr>
              <a:t>getelementptr</a:t>
            </a:r>
            <a:r>
              <a:rPr lang="en-US" sz="1200" b="0" dirty="0">
                <a:solidFill>
                  <a:srgbClr val="000000"/>
                </a:solidFill>
                <a:effectLst/>
                <a:latin typeface="Consolas" panose="020B0609020204030204" pitchFamily="49" charset="0"/>
              </a:rPr>
              <a:t> </a:t>
            </a:r>
            <a:r>
              <a:rPr lang="en-US" sz="1200" b="0" dirty="0">
                <a:solidFill>
                  <a:srgbClr val="008080"/>
                </a:solidFill>
                <a:effectLst/>
                <a:latin typeface="Consolas" panose="020B0609020204030204" pitchFamily="49" charset="0"/>
              </a:rPr>
              <a:t>inbounds</a:t>
            </a:r>
            <a:r>
              <a:rPr lang="en-US" sz="1200" b="0" dirty="0">
                <a:solidFill>
                  <a:srgbClr val="000000"/>
                </a:solidFill>
                <a:effectLst/>
                <a:latin typeface="Consolas" panose="020B0609020204030204" pitchFamily="49" charset="0"/>
              </a:rPr>
              <a:t> </a:t>
            </a:r>
            <a:r>
              <a:rPr lang="en-US" sz="1200" b="0" dirty="0">
                <a:solidFill>
                  <a:srgbClr val="008080"/>
                </a:solidFill>
                <a:effectLst/>
                <a:latin typeface="Consolas" panose="020B0609020204030204" pitchFamily="49" charset="0"/>
              </a:rPr>
              <a:t>i32</a:t>
            </a:r>
            <a:r>
              <a:rPr lang="en-US" sz="1200" b="0" dirty="0">
                <a:solidFill>
                  <a:srgbClr val="000000"/>
                </a:solidFill>
                <a:effectLst/>
                <a:latin typeface="Consolas" panose="020B0609020204030204" pitchFamily="49" charset="0"/>
              </a:rPr>
              <a:t>, </a:t>
            </a:r>
            <a:r>
              <a:rPr lang="en-US" sz="1200" b="0" dirty="0">
                <a:solidFill>
                  <a:srgbClr val="008080"/>
                </a:solidFill>
                <a:effectLst/>
                <a:latin typeface="Consolas" panose="020B0609020204030204" pitchFamily="49" charset="0"/>
              </a:rPr>
              <a:t>i32</a:t>
            </a:r>
            <a:r>
              <a:rPr lang="en-US" sz="1200" b="0" dirty="0">
                <a:solidFill>
                  <a:srgbClr val="000000"/>
                </a:solidFill>
                <a:effectLst/>
                <a:latin typeface="Consolas" panose="020B0609020204030204" pitchFamily="49" charset="0"/>
              </a:rPr>
              <a:t>* </a:t>
            </a:r>
            <a:r>
              <a:rPr lang="en-US" sz="1200" b="0" dirty="0">
                <a:solidFill>
                  <a:srgbClr val="CD3131"/>
                </a:solidFill>
                <a:effectLst/>
                <a:latin typeface="Consolas" panose="020B0609020204030204" pitchFamily="49" charset="0"/>
              </a:rPr>
              <a:t>%</a:t>
            </a:r>
            <a:r>
              <a:rPr lang="en-US" sz="1200" dirty="0">
                <a:solidFill>
                  <a:srgbClr val="098658"/>
                </a:solidFill>
                <a:latin typeface="Consolas" panose="020B0609020204030204" pitchFamily="49" charset="0"/>
              </a:rPr>
              <a:t>out</a:t>
            </a:r>
            <a:r>
              <a:rPr lang="en-US" sz="1200" b="0" dirty="0">
                <a:solidFill>
                  <a:srgbClr val="000000"/>
                </a:solidFill>
                <a:effectLst/>
                <a:latin typeface="Consolas" panose="020B0609020204030204" pitchFamily="49" charset="0"/>
              </a:rPr>
              <a:t>, </a:t>
            </a:r>
            <a:r>
              <a:rPr lang="en-US" sz="1200" b="0" dirty="0">
                <a:solidFill>
                  <a:srgbClr val="008080"/>
                </a:solidFill>
                <a:effectLst/>
                <a:latin typeface="Consolas" panose="020B0609020204030204" pitchFamily="49" charset="0"/>
              </a:rPr>
              <a:t>i32</a:t>
            </a:r>
            <a:r>
              <a:rPr lang="en-US" sz="1200" b="0" dirty="0">
                <a:solidFill>
                  <a:srgbClr val="000000"/>
                </a:solidFill>
                <a:effectLst/>
                <a:latin typeface="Consolas" panose="020B0609020204030204" pitchFamily="49" charset="0"/>
              </a:rPr>
              <a:t> </a:t>
            </a:r>
            <a:r>
              <a:rPr lang="en-US" sz="1200" b="0" dirty="0">
                <a:solidFill>
                  <a:srgbClr val="CD3131"/>
                </a:solidFill>
                <a:effectLst/>
                <a:latin typeface="Consolas" panose="020B0609020204030204" pitchFamily="49" charset="0"/>
              </a:rPr>
              <a:t>%</a:t>
            </a:r>
            <a:r>
              <a:rPr lang="en-US" sz="1200" dirty="0">
                <a:solidFill>
                  <a:srgbClr val="098658"/>
                </a:solidFill>
                <a:latin typeface="Consolas" panose="020B0609020204030204" pitchFamily="49" charset="0"/>
              </a:rPr>
              <a:t>4</a:t>
            </a:r>
            <a:endParaRPr lang="en-US" sz="1200" b="0" dirty="0">
              <a:solidFill>
                <a:srgbClr val="000000"/>
              </a:solidFill>
              <a:effectLst/>
              <a:latin typeface="Consolas" panose="020B0609020204030204" pitchFamily="49" charset="0"/>
            </a:endParaRPr>
          </a:p>
          <a:p>
            <a:r>
              <a:rPr lang="en-US" sz="1200" b="0" dirty="0">
                <a:solidFill>
                  <a:srgbClr val="0000FF"/>
                </a:solidFill>
                <a:effectLst/>
                <a:latin typeface="Consolas" panose="020B0609020204030204" pitchFamily="49" charset="0"/>
              </a:rPr>
              <a:t>  store</a:t>
            </a:r>
            <a:r>
              <a:rPr lang="en-US" sz="1200" b="0" dirty="0">
                <a:solidFill>
                  <a:srgbClr val="000000"/>
                </a:solidFill>
                <a:effectLst/>
                <a:latin typeface="Consolas" panose="020B0609020204030204" pitchFamily="49" charset="0"/>
              </a:rPr>
              <a:t> </a:t>
            </a:r>
            <a:r>
              <a:rPr lang="en-US" sz="1200" b="0" dirty="0">
                <a:solidFill>
                  <a:srgbClr val="008080"/>
                </a:solidFill>
                <a:effectLst/>
                <a:latin typeface="Consolas" panose="020B0609020204030204" pitchFamily="49" charset="0"/>
              </a:rPr>
              <a:t>i32</a:t>
            </a:r>
            <a:r>
              <a:rPr lang="en-US" sz="1200" b="0" dirty="0">
                <a:solidFill>
                  <a:srgbClr val="000000"/>
                </a:solidFill>
                <a:effectLst/>
                <a:latin typeface="Consolas" panose="020B0609020204030204" pitchFamily="49" charset="0"/>
              </a:rPr>
              <a:t> </a:t>
            </a:r>
            <a:r>
              <a:rPr lang="en-US" sz="1200" b="0" dirty="0">
                <a:solidFill>
                  <a:srgbClr val="CD3131"/>
                </a:solidFill>
                <a:effectLst/>
                <a:latin typeface="Consolas" panose="020B0609020204030204" pitchFamily="49" charset="0"/>
              </a:rPr>
              <a:t>%</a:t>
            </a:r>
            <a:r>
              <a:rPr lang="en-US" sz="1200" b="0" dirty="0">
                <a:solidFill>
                  <a:srgbClr val="098658"/>
                </a:solidFill>
                <a:effectLst/>
                <a:latin typeface="Consolas" panose="020B0609020204030204" pitchFamily="49" charset="0"/>
              </a:rPr>
              <a:t>11</a:t>
            </a:r>
            <a:r>
              <a:rPr lang="en-US" sz="1200" b="0" dirty="0">
                <a:solidFill>
                  <a:srgbClr val="000000"/>
                </a:solidFill>
                <a:effectLst/>
                <a:latin typeface="Consolas" panose="020B0609020204030204" pitchFamily="49" charset="0"/>
              </a:rPr>
              <a:t>, </a:t>
            </a:r>
            <a:r>
              <a:rPr lang="en-US" sz="1200" b="0" dirty="0">
                <a:solidFill>
                  <a:srgbClr val="008080"/>
                </a:solidFill>
                <a:effectLst/>
                <a:latin typeface="Consolas" panose="020B0609020204030204" pitchFamily="49" charset="0"/>
              </a:rPr>
              <a:t>i32</a:t>
            </a:r>
            <a:r>
              <a:rPr lang="en-US" sz="1200" b="0" dirty="0">
                <a:solidFill>
                  <a:srgbClr val="000000"/>
                </a:solidFill>
                <a:effectLst/>
                <a:latin typeface="Consolas" panose="020B0609020204030204" pitchFamily="49" charset="0"/>
              </a:rPr>
              <a:t>* </a:t>
            </a:r>
            <a:r>
              <a:rPr lang="en-US" sz="1200" b="0" dirty="0">
                <a:solidFill>
                  <a:srgbClr val="CD3131"/>
                </a:solidFill>
                <a:effectLst/>
                <a:latin typeface="Consolas" panose="020B0609020204030204" pitchFamily="49" charset="0"/>
              </a:rPr>
              <a:t>%</a:t>
            </a:r>
            <a:r>
              <a:rPr lang="en-US" sz="1200" b="0" dirty="0">
                <a:solidFill>
                  <a:srgbClr val="098658"/>
                </a:solidFill>
                <a:effectLst/>
                <a:latin typeface="Consolas" panose="020B0609020204030204" pitchFamily="49" charset="0"/>
              </a:rPr>
              <a:t>12</a:t>
            </a:r>
            <a:r>
              <a:rPr lang="en-US" sz="1200" b="0" dirty="0">
                <a:solidFill>
                  <a:srgbClr val="000000"/>
                </a:solidFill>
                <a:effectLst/>
                <a:latin typeface="Consolas" panose="020B0609020204030204" pitchFamily="49" charset="0"/>
              </a:rPr>
              <a:t>, </a:t>
            </a:r>
            <a:r>
              <a:rPr lang="en-US" sz="1200" b="0" dirty="0">
                <a:solidFill>
                  <a:srgbClr val="008080"/>
                </a:solidFill>
                <a:effectLst/>
                <a:latin typeface="Consolas" panose="020B0609020204030204" pitchFamily="49" charset="0"/>
              </a:rPr>
              <a:t>align</a:t>
            </a:r>
            <a:r>
              <a:rPr lang="en-US" sz="1200" b="0" dirty="0">
                <a:solidFill>
                  <a:srgbClr val="000000"/>
                </a:solidFill>
                <a:effectLst/>
                <a:latin typeface="Consolas" panose="020B0609020204030204" pitchFamily="49" charset="0"/>
              </a:rPr>
              <a:t> </a:t>
            </a:r>
            <a:r>
              <a:rPr lang="en-US" sz="1200" b="0" dirty="0">
                <a:solidFill>
                  <a:srgbClr val="098658"/>
                </a:solidFill>
                <a:effectLst/>
                <a:latin typeface="Consolas" panose="020B0609020204030204" pitchFamily="49" charset="0"/>
              </a:rPr>
              <a:t>4</a:t>
            </a:r>
            <a:endParaRPr lang="en-US" sz="1200" b="0" dirty="0">
              <a:solidFill>
                <a:srgbClr val="000000"/>
              </a:solidFill>
              <a:effectLst/>
              <a:latin typeface="Consolas" panose="020B0609020204030204" pitchFamily="49" charset="0"/>
            </a:endParaRPr>
          </a:p>
          <a:p>
            <a:r>
              <a:rPr lang="en-US" sz="1200" b="0" dirty="0">
                <a:solidFill>
                  <a:srgbClr val="0000FF"/>
                </a:solidFill>
                <a:effectLst/>
                <a:latin typeface="Consolas" panose="020B0609020204030204" pitchFamily="49" charset="0"/>
              </a:rPr>
              <a:t>  </a:t>
            </a:r>
            <a:r>
              <a:rPr lang="en-US" sz="1200" b="0" dirty="0" err="1">
                <a:solidFill>
                  <a:srgbClr val="0000FF"/>
                </a:solidFill>
                <a:effectLst/>
                <a:latin typeface="Consolas" panose="020B0609020204030204" pitchFamily="49" charset="0"/>
              </a:rPr>
              <a:t>br</a:t>
            </a:r>
            <a:r>
              <a:rPr lang="en-US" sz="1200" b="0" dirty="0">
                <a:solidFill>
                  <a:srgbClr val="000000"/>
                </a:solidFill>
                <a:effectLst/>
                <a:latin typeface="Consolas" panose="020B0609020204030204" pitchFamily="49" charset="0"/>
              </a:rPr>
              <a:t> </a:t>
            </a:r>
            <a:r>
              <a:rPr lang="en-US" sz="1200" b="0" dirty="0">
                <a:solidFill>
                  <a:srgbClr val="008080"/>
                </a:solidFill>
                <a:effectLst/>
                <a:latin typeface="Consolas" panose="020B0609020204030204" pitchFamily="49" charset="0"/>
              </a:rPr>
              <a:t>label</a:t>
            </a:r>
            <a:r>
              <a:rPr lang="en-US" sz="1200" b="0" dirty="0">
                <a:solidFill>
                  <a:srgbClr val="000000"/>
                </a:solidFill>
                <a:effectLst/>
                <a:latin typeface="Consolas" panose="020B0609020204030204" pitchFamily="49" charset="0"/>
              </a:rPr>
              <a:t> </a:t>
            </a:r>
            <a:r>
              <a:rPr lang="en-US" sz="1200" b="0" dirty="0">
                <a:solidFill>
                  <a:srgbClr val="CD3131"/>
                </a:solidFill>
                <a:effectLst/>
                <a:latin typeface="Consolas" panose="020B0609020204030204" pitchFamily="49" charset="0"/>
              </a:rPr>
              <a:t>%</a:t>
            </a:r>
            <a:r>
              <a:rPr lang="en-US" sz="1200" b="0" dirty="0">
                <a:solidFill>
                  <a:srgbClr val="098658"/>
                </a:solidFill>
                <a:effectLst/>
                <a:latin typeface="Consolas" panose="020B0609020204030204" pitchFamily="49" charset="0"/>
              </a:rPr>
              <a:t>13</a:t>
            </a:r>
            <a:endParaRPr lang="en-US" sz="1200" b="0" dirty="0">
              <a:solidFill>
                <a:srgbClr val="000000"/>
              </a:solidFill>
              <a:effectLst/>
              <a:latin typeface="Consolas" panose="020B0609020204030204" pitchFamily="49" charset="0"/>
            </a:endParaRPr>
          </a:p>
          <a:p>
            <a:br>
              <a:rPr lang="en-US" sz="1200" b="0" dirty="0">
                <a:solidFill>
                  <a:srgbClr val="000000"/>
                </a:solidFill>
                <a:effectLst/>
                <a:latin typeface="Consolas" panose="020B0609020204030204" pitchFamily="49" charset="0"/>
              </a:rPr>
            </a:br>
            <a:r>
              <a:rPr lang="en-US" sz="1200" b="0" dirty="0">
                <a:solidFill>
                  <a:srgbClr val="008080"/>
                </a:solidFill>
                <a:effectLst/>
                <a:latin typeface="Consolas" panose="020B0609020204030204" pitchFamily="49" charset="0"/>
              </a:rPr>
              <a:t>13:</a:t>
            </a:r>
            <a:endParaRPr lang="en-US" sz="1200" b="0" dirty="0">
              <a:solidFill>
                <a:srgbClr val="000000"/>
              </a:solidFill>
              <a:effectLst/>
              <a:latin typeface="Consolas" panose="020B0609020204030204" pitchFamily="49" charset="0"/>
            </a:endParaRPr>
          </a:p>
          <a:p>
            <a:r>
              <a:rPr lang="en-US" sz="1200" b="0" dirty="0">
                <a:solidFill>
                  <a:srgbClr val="0000FF"/>
                </a:solidFill>
                <a:effectLst/>
                <a:latin typeface="Consolas" panose="020B0609020204030204" pitchFamily="49" charset="0"/>
              </a:rPr>
              <a:t>  ret</a:t>
            </a:r>
            <a:r>
              <a:rPr lang="en-US" sz="1200" b="0" dirty="0">
                <a:solidFill>
                  <a:srgbClr val="000000"/>
                </a:solidFill>
                <a:effectLst/>
                <a:latin typeface="Consolas" panose="020B0609020204030204" pitchFamily="49" charset="0"/>
              </a:rPr>
              <a:t> </a:t>
            </a:r>
            <a:r>
              <a:rPr lang="en-US" sz="1200" b="0" dirty="0">
                <a:solidFill>
                  <a:srgbClr val="008080"/>
                </a:solidFill>
                <a:effectLst/>
                <a:latin typeface="Consolas" panose="020B0609020204030204" pitchFamily="49" charset="0"/>
              </a:rPr>
              <a:t>void</a:t>
            </a:r>
            <a:endParaRPr lang="en-US" sz="1200" b="0" dirty="0">
              <a:solidFill>
                <a:srgbClr val="000000"/>
              </a:solidFill>
              <a:effectLst/>
              <a:latin typeface="Consolas" panose="020B0609020204030204" pitchFamily="49" charset="0"/>
            </a:endParaRPr>
          </a:p>
          <a:p>
            <a:r>
              <a:rPr lang="en-US" sz="1200" b="0" dirty="0">
                <a:solidFill>
                  <a:srgbClr val="000000"/>
                </a:solidFill>
                <a:effectLst/>
                <a:latin typeface="Consolas" panose="020B0609020204030204" pitchFamily="49" charset="0"/>
              </a:rPr>
              <a:t>}</a:t>
            </a:r>
          </a:p>
          <a:p>
            <a:br>
              <a:rPr lang="en-US" sz="1200" b="0" dirty="0">
                <a:solidFill>
                  <a:srgbClr val="000000"/>
                </a:solidFill>
                <a:effectLst/>
                <a:latin typeface="Consolas" panose="020B0609020204030204" pitchFamily="49" charset="0"/>
              </a:rPr>
            </a:br>
            <a:endParaRPr lang="en-US" sz="1200" b="0" dirty="0">
              <a:solidFill>
                <a:srgbClr val="000000"/>
              </a:solidFill>
              <a:effectLst/>
              <a:latin typeface="Consolas" panose="020B0609020204030204" pitchFamily="49" charset="0"/>
            </a:endParaRPr>
          </a:p>
        </p:txBody>
      </p:sp>
      <p:sp>
        <p:nvSpPr>
          <p:cNvPr id="11" name="TextBox 10">
            <a:extLst>
              <a:ext uri="{FF2B5EF4-FFF2-40B4-BE49-F238E27FC236}">
                <a16:creationId xmlns:a16="http://schemas.microsoft.com/office/drawing/2014/main" id="{183E25F4-22B3-5549-A369-3E8BFA15C68C}"/>
              </a:ext>
            </a:extLst>
          </p:cNvPr>
          <p:cNvSpPr txBox="1"/>
          <p:nvPr/>
        </p:nvSpPr>
        <p:spPr>
          <a:xfrm>
            <a:off x="228600" y="3649608"/>
            <a:ext cx="4940300" cy="1569660"/>
          </a:xfrm>
          <a:prstGeom prst="rect">
            <a:avLst/>
          </a:prstGeom>
          <a:noFill/>
        </p:spPr>
        <p:txBody>
          <a:bodyPr wrap="square">
            <a:spAutoFit/>
          </a:bodyPr>
          <a:lstStyle/>
          <a:p>
            <a:r>
              <a:rPr lang="en-US" sz="1200" dirty="0">
                <a:solidFill>
                  <a:srgbClr val="0000FF"/>
                </a:solidFill>
                <a:latin typeface="Consolas" panose="020B0609020204030204" pitchFamily="49" charset="0"/>
              </a:rPr>
              <a:t>target triple = "x86_64-unknown-linux-gnu”</a:t>
            </a:r>
          </a:p>
          <a:p>
            <a:endParaRPr lang="en-US" sz="1200" dirty="0">
              <a:solidFill>
                <a:srgbClr val="0000FF"/>
              </a:solidFill>
              <a:latin typeface="Consolas" panose="020B0609020204030204" pitchFamily="49" charset="0"/>
            </a:endParaRPr>
          </a:p>
          <a:p>
            <a:r>
              <a:rPr lang="en-US" sz="1200" b="0" dirty="0">
                <a:solidFill>
                  <a:srgbClr val="0000FF"/>
                </a:solidFill>
                <a:effectLst/>
                <a:latin typeface="Consolas" panose="020B0609020204030204" pitchFamily="49" charset="0"/>
              </a:rPr>
              <a:t>define</a:t>
            </a:r>
            <a:r>
              <a:rPr lang="en-US" sz="1200" b="0" dirty="0">
                <a:solidFill>
                  <a:srgbClr val="000000"/>
                </a:solidFill>
                <a:effectLst/>
                <a:latin typeface="Consolas" panose="020B0609020204030204" pitchFamily="49" charset="0"/>
              </a:rPr>
              <a:t> </a:t>
            </a:r>
            <a:r>
              <a:rPr lang="en-US" sz="1200" b="0" dirty="0">
                <a:solidFill>
                  <a:srgbClr val="008080"/>
                </a:solidFill>
                <a:effectLst/>
                <a:latin typeface="Consolas" panose="020B0609020204030204" pitchFamily="49" charset="0"/>
              </a:rPr>
              <a:t>void</a:t>
            </a:r>
            <a:r>
              <a:rPr lang="en-US" sz="1200" b="0" dirty="0">
                <a:solidFill>
                  <a:srgbClr val="000000"/>
                </a:solidFill>
                <a:effectLst/>
                <a:latin typeface="Consolas" panose="020B0609020204030204" pitchFamily="49" charset="0"/>
              </a:rPr>
              <a:t> </a:t>
            </a:r>
            <a:r>
              <a:rPr lang="en-US" sz="1200" b="0" dirty="0">
                <a:solidFill>
                  <a:srgbClr val="001188"/>
                </a:solidFill>
                <a:effectLst/>
                <a:latin typeface="Consolas" panose="020B0609020204030204" pitchFamily="49" charset="0"/>
              </a:rPr>
              <a:t>@_Z6launchPiS_i</a:t>
            </a:r>
            <a:r>
              <a:rPr lang="en-US" sz="1200" b="0" dirty="0">
                <a:solidFill>
                  <a:srgbClr val="000000"/>
                </a:solidFill>
                <a:effectLst/>
                <a:latin typeface="Consolas" panose="020B0609020204030204" pitchFamily="49" charset="0"/>
              </a:rPr>
              <a:t>(</a:t>
            </a:r>
            <a:r>
              <a:rPr lang="en-US" sz="1200" b="0" dirty="0">
                <a:solidFill>
                  <a:srgbClr val="008080"/>
                </a:solidFill>
                <a:effectLst/>
                <a:latin typeface="Consolas" panose="020B0609020204030204" pitchFamily="49" charset="0"/>
              </a:rPr>
              <a:t>i32*</a:t>
            </a:r>
            <a:r>
              <a:rPr lang="en-US" sz="1200" b="0" dirty="0">
                <a:solidFill>
                  <a:srgbClr val="000000"/>
                </a:solidFill>
                <a:effectLst/>
                <a:latin typeface="Consolas" panose="020B0609020204030204" pitchFamily="49" charset="0"/>
              </a:rPr>
              <a:t> </a:t>
            </a:r>
            <a:r>
              <a:rPr lang="en-US" sz="1200" b="0" dirty="0">
                <a:solidFill>
                  <a:srgbClr val="001188"/>
                </a:solidFill>
                <a:effectLst/>
                <a:latin typeface="Consolas" panose="020B0609020204030204" pitchFamily="49" charset="0"/>
              </a:rPr>
              <a:t>%out</a:t>
            </a:r>
            <a:r>
              <a:rPr lang="en-US" sz="1200" b="0" dirty="0">
                <a:solidFill>
                  <a:srgbClr val="000000"/>
                </a:solidFill>
                <a:effectLst/>
                <a:latin typeface="Consolas" panose="020B0609020204030204" pitchFamily="49" charset="0"/>
              </a:rPr>
              <a:t>, </a:t>
            </a:r>
            <a:r>
              <a:rPr lang="en-US" sz="1200" b="0" dirty="0">
                <a:solidFill>
                  <a:srgbClr val="008080"/>
                </a:solidFill>
                <a:effectLst/>
                <a:latin typeface="Consolas" panose="020B0609020204030204" pitchFamily="49" charset="0"/>
              </a:rPr>
              <a:t>i32*</a:t>
            </a:r>
            <a:r>
              <a:rPr lang="en-US" sz="1200" b="0" dirty="0">
                <a:solidFill>
                  <a:srgbClr val="000000"/>
                </a:solidFill>
                <a:effectLst/>
                <a:latin typeface="Consolas" panose="020B0609020204030204" pitchFamily="49" charset="0"/>
              </a:rPr>
              <a:t> </a:t>
            </a:r>
            <a:r>
              <a:rPr lang="en-US" sz="1200" b="0" dirty="0">
                <a:solidFill>
                  <a:srgbClr val="001188"/>
                </a:solidFill>
                <a:effectLst/>
                <a:latin typeface="Consolas" panose="020B0609020204030204" pitchFamily="49" charset="0"/>
              </a:rPr>
              <a:t>%in</a:t>
            </a:r>
            <a:r>
              <a:rPr lang="en-US" sz="1200" b="0" dirty="0">
                <a:solidFill>
                  <a:srgbClr val="000000"/>
                </a:solidFill>
                <a:effectLst/>
                <a:latin typeface="Consolas" panose="020B0609020204030204" pitchFamily="49" charset="0"/>
              </a:rPr>
              <a:t>, </a:t>
            </a:r>
            <a:r>
              <a:rPr lang="en-US" sz="1200" b="0" dirty="0">
                <a:solidFill>
                  <a:srgbClr val="008080"/>
                </a:solidFill>
                <a:effectLst/>
                <a:latin typeface="Consolas" panose="020B0609020204030204" pitchFamily="49" charset="0"/>
              </a:rPr>
              <a:t>i32</a:t>
            </a:r>
            <a:r>
              <a:rPr lang="en-US" sz="1200" b="0" dirty="0">
                <a:solidFill>
                  <a:srgbClr val="000000"/>
                </a:solidFill>
                <a:effectLst/>
                <a:latin typeface="Consolas" panose="020B0609020204030204" pitchFamily="49" charset="0"/>
              </a:rPr>
              <a:t> </a:t>
            </a:r>
            <a:r>
              <a:rPr lang="en-US" sz="1200" b="0" dirty="0">
                <a:solidFill>
                  <a:srgbClr val="001188"/>
                </a:solidFill>
                <a:effectLst/>
                <a:latin typeface="Consolas" panose="020B0609020204030204" pitchFamily="49" charset="0"/>
              </a:rPr>
              <a:t>%n</a:t>
            </a:r>
            <a:r>
              <a:rPr lang="en-US" sz="1200" b="0" dirty="0">
                <a:solidFill>
                  <a:srgbClr val="000000"/>
                </a:solidFill>
                <a:effectLst/>
                <a:latin typeface="Consolas" panose="020B0609020204030204" pitchFamily="49" charset="0"/>
              </a:rPr>
              <a:t>) {</a:t>
            </a:r>
          </a:p>
          <a:p>
            <a:r>
              <a:rPr lang="en-US" sz="1200" b="0" dirty="0">
                <a:solidFill>
                  <a:srgbClr val="000000"/>
                </a:solidFill>
                <a:effectLst/>
                <a:latin typeface="Consolas" panose="020B0609020204030204" pitchFamily="49" charset="0"/>
              </a:rPr>
              <a:t>  call </a:t>
            </a:r>
            <a:r>
              <a:rPr lang="en-US" sz="1200" b="0" dirty="0">
                <a:solidFill>
                  <a:srgbClr val="008080"/>
                </a:solidFill>
                <a:effectLst/>
                <a:latin typeface="Consolas" panose="020B0609020204030204" pitchFamily="49" charset="0"/>
              </a:rPr>
              <a:t>i32</a:t>
            </a:r>
            <a:r>
              <a:rPr lang="en-US" sz="1200" b="0" dirty="0">
                <a:solidFill>
                  <a:srgbClr val="000000"/>
                </a:solidFill>
                <a:effectLst/>
                <a:latin typeface="Consolas" panose="020B0609020204030204" pitchFamily="49" charset="0"/>
              </a:rPr>
              <a:t> </a:t>
            </a:r>
            <a:r>
              <a:rPr lang="en-US" sz="1200" b="0" dirty="0">
                <a:solidFill>
                  <a:srgbClr val="001188"/>
                </a:solidFill>
                <a:effectLst/>
                <a:latin typeface="Consolas" panose="020B0609020204030204" pitchFamily="49" charset="0"/>
              </a:rPr>
              <a:t>@__</a:t>
            </a:r>
            <a:r>
              <a:rPr lang="en-US" sz="1200" b="0" dirty="0" err="1">
                <a:solidFill>
                  <a:srgbClr val="001188"/>
                </a:solidFill>
                <a:effectLst/>
                <a:latin typeface="Consolas" panose="020B0609020204030204" pitchFamily="49" charset="0"/>
              </a:rPr>
              <a:t>cudaPushCallConfiguration</a:t>
            </a:r>
            <a:r>
              <a:rPr lang="en-US" sz="1200" b="0" dirty="0">
                <a:solidFill>
                  <a:srgbClr val="000000"/>
                </a:solidFill>
                <a:effectLst/>
                <a:latin typeface="Consolas" panose="020B0609020204030204" pitchFamily="49" charset="0"/>
              </a:rPr>
              <a:t>(</a:t>
            </a:r>
            <a:r>
              <a:rPr lang="en-US" sz="1200" b="0" dirty="0">
                <a:solidFill>
                  <a:srgbClr val="008080"/>
                </a:solidFill>
                <a:effectLst/>
                <a:latin typeface="Consolas" panose="020B0609020204030204" pitchFamily="49" charset="0"/>
              </a:rPr>
              <a:t>…</a:t>
            </a:r>
            <a:r>
              <a:rPr lang="en-US" sz="1200" b="0" dirty="0">
                <a:solidFill>
                  <a:srgbClr val="000000"/>
                </a:solidFill>
                <a:effectLst/>
                <a:latin typeface="Consolas" panose="020B0609020204030204" pitchFamily="49" charset="0"/>
              </a:rPr>
              <a:t>)</a:t>
            </a:r>
          </a:p>
          <a:p>
            <a:r>
              <a:rPr lang="en-US" sz="1200" b="0" dirty="0">
                <a:solidFill>
                  <a:srgbClr val="000000"/>
                </a:solidFill>
                <a:effectLst/>
                <a:latin typeface="Consolas" panose="020B0609020204030204" pitchFamily="49" charset="0"/>
              </a:rPr>
              <a:t>  call </a:t>
            </a:r>
            <a:r>
              <a:rPr lang="en-US" sz="1200" b="0" dirty="0">
                <a:solidFill>
                  <a:srgbClr val="008080"/>
                </a:solidFill>
                <a:effectLst/>
                <a:latin typeface="Consolas" panose="020B0609020204030204" pitchFamily="49" charset="0"/>
              </a:rPr>
              <a:t>i32</a:t>
            </a:r>
            <a:r>
              <a:rPr lang="en-US" sz="1200" b="0" dirty="0">
                <a:solidFill>
                  <a:srgbClr val="000000"/>
                </a:solidFill>
                <a:effectLst/>
                <a:latin typeface="Consolas" panose="020B0609020204030204" pitchFamily="49" charset="0"/>
              </a:rPr>
              <a:t> </a:t>
            </a:r>
            <a:r>
              <a:rPr lang="en-US" sz="1200" b="0" dirty="0">
                <a:solidFill>
                  <a:srgbClr val="001188"/>
                </a:solidFill>
                <a:effectLst/>
                <a:latin typeface="Consolas" panose="020B0609020204030204" pitchFamily="49" charset="0"/>
              </a:rPr>
              <a:t>@</a:t>
            </a:r>
            <a:r>
              <a:rPr lang="en-US" sz="1200" b="0" dirty="0" err="1">
                <a:solidFill>
                  <a:srgbClr val="001188"/>
                </a:solidFill>
                <a:effectLst/>
                <a:latin typeface="Consolas" panose="020B0609020204030204" pitchFamily="49" charset="0"/>
              </a:rPr>
              <a:t>cudaLaunchKernel</a:t>
            </a:r>
            <a:r>
              <a:rPr lang="en-US" sz="1200" b="0" dirty="0">
                <a:solidFill>
                  <a:srgbClr val="000000"/>
                </a:solidFill>
                <a:effectLst/>
                <a:latin typeface="Consolas" panose="020B0609020204030204" pitchFamily="49" charset="0"/>
              </a:rPr>
              <a:t>(</a:t>
            </a:r>
            <a:r>
              <a:rPr lang="en-US" sz="1200" b="0" dirty="0">
                <a:solidFill>
                  <a:srgbClr val="001188"/>
                </a:solidFill>
                <a:effectLst/>
                <a:latin typeface="Consolas" panose="020B0609020204030204" pitchFamily="49" charset="0"/>
              </a:rPr>
              <a:t>@_</a:t>
            </a:r>
            <a:r>
              <a:rPr lang="en-US" sz="1200" b="0" dirty="0" err="1">
                <a:solidFill>
                  <a:srgbClr val="001188"/>
                </a:solidFill>
                <a:effectLst/>
                <a:latin typeface="Consolas" panose="020B0609020204030204" pitchFamily="49" charset="0"/>
              </a:rPr>
              <a:t>device_stub</a:t>
            </a:r>
            <a:r>
              <a:rPr lang="en-US" sz="1200" b="0" dirty="0">
                <a:solidFill>
                  <a:srgbClr val="000000"/>
                </a:solidFill>
                <a:effectLst/>
                <a:latin typeface="Consolas" panose="020B0609020204030204" pitchFamily="49" charset="0"/>
              </a:rPr>
              <a:t>, </a:t>
            </a:r>
            <a:r>
              <a:rPr lang="en-US" sz="1200" b="0" dirty="0">
                <a:solidFill>
                  <a:srgbClr val="008080"/>
                </a:solidFill>
                <a:effectLst/>
                <a:latin typeface="Consolas" panose="020B0609020204030204" pitchFamily="49" charset="0"/>
              </a:rPr>
              <a:t>…</a:t>
            </a:r>
            <a:r>
              <a:rPr lang="en-US" sz="1200" b="0" dirty="0">
                <a:solidFill>
                  <a:srgbClr val="000000"/>
                </a:solidFill>
                <a:effectLst/>
                <a:latin typeface="Consolas" panose="020B0609020204030204" pitchFamily="49" charset="0"/>
              </a:rPr>
              <a:t>)</a:t>
            </a:r>
          </a:p>
          <a:p>
            <a:r>
              <a:rPr lang="en-US" sz="1200" b="0" dirty="0">
                <a:solidFill>
                  <a:srgbClr val="000000"/>
                </a:solidFill>
                <a:effectLst/>
                <a:latin typeface="Consolas" panose="020B0609020204030204" pitchFamily="49" charset="0"/>
              </a:rPr>
              <a:t>  ret </a:t>
            </a:r>
            <a:r>
              <a:rPr lang="en-US" sz="1200" b="0" dirty="0">
                <a:solidFill>
                  <a:srgbClr val="008080"/>
                </a:solidFill>
                <a:effectLst/>
                <a:latin typeface="Consolas" panose="020B0609020204030204" pitchFamily="49" charset="0"/>
              </a:rPr>
              <a:t>void</a:t>
            </a:r>
            <a:endParaRPr lang="en-US" sz="1200" b="0" dirty="0">
              <a:solidFill>
                <a:srgbClr val="000000"/>
              </a:solidFill>
              <a:effectLst/>
              <a:latin typeface="Consolas" panose="020B0609020204030204" pitchFamily="49" charset="0"/>
            </a:endParaRPr>
          </a:p>
          <a:p>
            <a:r>
              <a:rPr lang="en-US" sz="1200" b="0" dirty="0">
                <a:solidFill>
                  <a:srgbClr val="000000"/>
                </a:solidFill>
                <a:effectLst/>
                <a:latin typeface="Consolas" panose="020B0609020204030204" pitchFamily="49" charset="0"/>
              </a:rPr>
              <a:t>}</a:t>
            </a:r>
          </a:p>
        </p:txBody>
      </p:sp>
    </p:spTree>
    <p:extLst>
      <p:ext uri="{BB962C8B-B14F-4D97-AF65-F5344CB8AC3E}">
        <p14:creationId xmlns:p14="http://schemas.microsoft.com/office/powerpoint/2010/main" val="114526966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02CFE9-8810-4755-942A-DFD7E33E0871}"/>
              </a:ext>
            </a:extLst>
          </p:cNvPr>
          <p:cNvSpPr>
            <a:spLocks noGrp="1"/>
          </p:cNvSpPr>
          <p:nvPr>
            <p:ph type="title"/>
          </p:nvPr>
        </p:nvSpPr>
        <p:spPr/>
        <p:txBody>
          <a:bodyPr/>
          <a:lstStyle/>
          <a:p>
            <a:r>
              <a:rPr lang="en-US" dirty="0">
                <a:cs typeface="Calibri Light"/>
              </a:rPr>
              <a:t>GPU Synchronization Lowering</a:t>
            </a:r>
            <a:endParaRPr lang="en-US" dirty="0"/>
          </a:p>
        </p:txBody>
      </p:sp>
      <p:sp>
        <p:nvSpPr>
          <p:cNvPr id="4" name="Slide Number Placeholder 3">
            <a:extLst>
              <a:ext uri="{FF2B5EF4-FFF2-40B4-BE49-F238E27FC236}">
                <a16:creationId xmlns:a16="http://schemas.microsoft.com/office/drawing/2014/main" id="{0CF6E0F4-CF88-4F6C-AC51-F7B879FECC04}"/>
              </a:ext>
            </a:extLst>
          </p:cNvPr>
          <p:cNvSpPr>
            <a:spLocks noGrp="1"/>
          </p:cNvSpPr>
          <p:nvPr>
            <p:ph type="sldNum" sz="quarter" idx="12"/>
          </p:nvPr>
        </p:nvSpPr>
        <p:spPr/>
        <p:txBody>
          <a:bodyPr/>
          <a:lstStyle/>
          <a:p>
            <a:fld id="{330EA680-D336-4FF7-8B7A-9848BB0A1C32}" type="slidenum">
              <a:rPr lang="en-US" smtClean="0"/>
              <a:t>56</a:t>
            </a:fld>
            <a:endParaRPr lang="en-US"/>
          </a:p>
        </p:txBody>
      </p:sp>
      <p:sp>
        <p:nvSpPr>
          <p:cNvPr id="9" name="Content Placeholder 2">
            <a:extLst>
              <a:ext uri="{FF2B5EF4-FFF2-40B4-BE49-F238E27FC236}">
                <a16:creationId xmlns:a16="http://schemas.microsoft.com/office/drawing/2014/main" id="{1F2F2B97-49AD-2E4E-BAD7-10F2D42C7498}"/>
              </a:ext>
            </a:extLst>
          </p:cNvPr>
          <p:cNvSpPr>
            <a:spLocks noGrp="1"/>
          </p:cNvSpPr>
          <p:nvPr>
            <p:ph idx="1"/>
          </p:nvPr>
        </p:nvSpPr>
        <p:spPr>
          <a:xfrm>
            <a:off x="838199" y="1825624"/>
            <a:ext cx="10515599" cy="1836505"/>
          </a:xfrm>
        </p:spPr>
        <p:txBody>
          <a:bodyPr vert="horz" lIns="91440" tIns="45720" rIns="91440" bIns="45720" rtlCol="0" anchor="t">
            <a:noAutofit/>
          </a:bodyPr>
          <a:lstStyle/>
          <a:p>
            <a:r>
              <a:rPr lang="en-US" dirty="0"/>
              <a:t>Most CPU backends (e.g. </a:t>
            </a:r>
            <a:r>
              <a:rPr lang="en-US" dirty="0" err="1"/>
              <a:t>Cilk</a:t>
            </a:r>
            <a:r>
              <a:rPr lang="en-US" dirty="0"/>
              <a:t>, OpenMP) do not have an equivalent &amp; general synchronization instruction (more akin to a barrier)</a:t>
            </a:r>
          </a:p>
          <a:p>
            <a:r>
              <a:rPr lang="en-US" dirty="0"/>
              <a:t>Existing approaches create a heavy-weight state machine of all synchronizations that stores all values</a:t>
            </a:r>
          </a:p>
        </p:txBody>
      </p:sp>
      <p:cxnSp>
        <p:nvCxnSpPr>
          <p:cNvPr id="14" name="Straight Arrow Connector 13">
            <a:extLst>
              <a:ext uri="{FF2B5EF4-FFF2-40B4-BE49-F238E27FC236}">
                <a16:creationId xmlns:a16="http://schemas.microsoft.com/office/drawing/2014/main" id="{321718DD-383E-214B-9D9E-6099FFD213DF}"/>
              </a:ext>
            </a:extLst>
          </p:cNvPr>
          <p:cNvCxnSpPr/>
          <p:nvPr/>
        </p:nvCxnSpPr>
        <p:spPr>
          <a:xfrm>
            <a:off x="5020310" y="6858000"/>
            <a:ext cx="914400" cy="9144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3020706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02CFE9-8810-4755-942A-DFD7E33E0871}"/>
              </a:ext>
            </a:extLst>
          </p:cNvPr>
          <p:cNvSpPr>
            <a:spLocks noGrp="1"/>
          </p:cNvSpPr>
          <p:nvPr>
            <p:ph type="title"/>
          </p:nvPr>
        </p:nvSpPr>
        <p:spPr/>
        <p:txBody>
          <a:bodyPr/>
          <a:lstStyle/>
          <a:p>
            <a:r>
              <a:rPr lang="en-US" dirty="0">
                <a:cs typeface="Calibri Light"/>
              </a:rPr>
              <a:t>GPU Synchronization Lowering: Registers</a:t>
            </a:r>
            <a:endParaRPr lang="en-US" dirty="0"/>
          </a:p>
        </p:txBody>
      </p:sp>
      <p:sp>
        <p:nvSpPr>
          <p:cNvPr id="4" name="Slide Number Placeholder 3">
            <a:extLst>
              <a:ext uri="{FF2B5EF4-FFF2-40B4-BE49-F238E27FC236}">
                <a16:creationId xmlns:a16="http://schemas.microsoft.com/office/drawing/2014/main" id="{0CF6E0F4-CF88-4F6C-AC51-F7B879FECC04}"/>
              </a:ext>
            </a:extLst>
          </p:cNvPr>
          <p:cNvSpPr>
            <a:spLocks noGrp="1"/>
          </p:cNvSpPr>
          <p:nvPr>
            <p:ph type="sldNum" sz="quarter" idx="12"/>
          </p:nvPr>
        </p:nvSpPr>
        <p:spPr/>
        <p:txBody>
          <a:bodyPr/>
          <a:lstStyle/>
          <a:p>
            <a:fld id="{330EA680-D336-4FF7-8B7A-9848BB0A1C32}" type="slidenum">
              <a:rPr lang="en-US" smtClean="0"/>
              <a:t>57</a:t>
            </a:fld>
            <a:endParaRPr lang="en-US"/>
          </a:p>
        </p:txBody>
      </p:sp>
      <p:sp>
        <p:nvSpPr>
          <p:cNvPr id="9" name="Content Placeholder 2">
            <a:extLst>
              <a:ext uri="{FF2B5EF4-FFF2-40B4-BE49-F238E27FC236}">
                <a16:creationId xmlns:a16="http://schemas.microsoft.com/office/drawing/2014/main" id="{1F2F2B97-49AD-2E4E-BAD7-10F2D42C7498}"/>
              </a:ext>
            </a:extLst>
          </p:cNvPr>
          <p:cNvSpPr>
            <a:spLocks noGrp="1"/>
          </p:cNvSpPr>
          <p:nvPr>
            <p:ph idx="1"/>
          </p:nvPr>
        </p:nvSpPr>
        <p:spPr>
          <a:xfrm>
            <a:off x="838200" y="1569190"/>
            <a:ext cx="10515599" cy="1836505"/>
          </a:xfrm>
        </p:spPr>
        <p:txBody>
          <a:bodyPr vert="horz" lIns="91440" tIns="45720" rIns="91440" bIns="45720" rtlCol="0" anchor="t">
            <a:noAutofit/>
          </a:bodyPr>
          <a:lstStyle/>
          <a:p>
            <a:r>
              <a:rPr lang="en-US" dirty="0"/>
              <a:t>Registers defined before the synchronization and used after the synchronization must be preserved through an allocation.</a:t>
            </a:r>
          </a:p>
          <a:p>
            <a:r>
              <a:rPr lang="en-US" dirty="0"/>
              <a:t>If the memory semantics allow us to more efficiently recompute the value, it doesn’t need to be stored.</a:t>
            </a:r>
          </a:p>
        </p:txBody>
      </p:sp>
      <p:cxnSp>
        <p:nvCxnSpPr>
          <p:cNvPr id="14" name="Straight Arrow Connector 13">
            <a:extLst>
              <a:ext uri="{FF2B5EF4-FFF2-40B4-BE49-F238E27FC236}">
                <a16:creationId xmlns:a16="http://schemas.microsoft.com/office/drawing/2014/main" id="{321718DD-383E-214B-9D9E-6099FFD213DF}"/>
              </a:ext>
            </a:extLst>
          </p:cNvPr>
          <p:cNvCxnSpPr/>
          <p:nvPr/>
        </p:nvCxnSpPr>
        <p:spPr>
          <a:xfrm>
            <a:off x="5020310" y="6858000"/>
            <a:ext cx="914400" cy="9144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40919420-FA11-D74F-B94E-140B8047A72A}"/>
              </a:ext>
            </a:extLst>
          </p:cNvPr>
          <p:cNvSpPr txBox="1"/>
          <p:nvPr/>
        </p:nvSpPr>
        <p:spPr>
          <a:xfrm>
            <a:off x="156279" y="3482805"/>
            <a:ext cx="3731125" cy="2103140"/>
          </a:xfrm>
          <a:prstGeom prst="rect">
            <a:avLst/>
          </a:pr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aseline="-25000" dirty="0" err="1">
                <a:solidFill>
                  <a:srgbClr val="7030A0"/>
                </a:solidFill>
                <a:latin typeface="Consolas"/>
                <a:ea typeface="+mn-lt"/>
                <a:cs typeface="Courier New"/>
              </a:rPr>
              <a:t>parallel_for</a:t>
            </a:r>
            <a:r>
              <a:rPr lang="en-US" sz="2800" baseline="-25000" dirty="0">
                <a:solidFill>
                  <a:srgbClr val="7030A0"/>
                </a:solidFill>
                <a:latin typeface="Consolas"/>
                <a:ea typeface="+mn-lt"/>
                <a:cs typeface="Courier New"/>
              </a:rPr>
              <a:t> </a:t>
            </a:r>
            <a:r>
              <a:rPr lang="en-US" sz="2800" baseline="-25000" dirty="0">
                <a:solidFill>
                  <a:srgbClr val="000000"/>
                </a:solidFill>
                <a:latin typeface="Consolas"/>
                <a:ea typeface="+mn-lt"/>
                <a:cs typeface="Courier New"/>
              </a:rPr>
              <a:t>%</a:t>
            </a:r>
            <a:r>
              <a:rPr lang="en-US" sz="2800" baseline="-25000" dirty="0" err="1">
                <a:solidFill>
                  <a:srgbClr val="000000"/>
                </a:solidFill>
                <a:latin typeface="Consolas"/>
                <a:ea typeface="+mn-lt"/>
                <a:cs typeface="Courier New"/>
              </a:rPr>
              <a:t>i</a:t>
            </a:r>
            <a:r>
              <a:rPr lang="en-US" sz="2800" baseline="-25000" dirty="0">
                <a:solidFill>
                  <a:srgbClr val="000000"/>
                </a:solidFill>
                <a:latin typeface="Consolas"/>
                <a:ea typeface="+mn-lt"/>
                <a:cs typeface="Courier New"/>
              </a:rPr>
              <a:t> = 0 to N {</a:t>
            </a:r>
          </a:p>
          <a:p>
            <a:r>
              <a:rPr lang="en-US" sz="2800" baseline="-25000" dirty="0">
                <a:solidFill>
                  <a:srgbClr val="000000"/>
                </a:solidFill>
                <a:latin typeface="Consolas"/>
                <a:ea typeface="+mn-lt"/>
                <a:cs typeface="Courier New"/>
              </a:rPr>
              <a:t>  %off = %</a:t>
            </a:r>
            <a:r>
              <a:rPr lang="en-US" sz="2800" baseline="-25000" dirty="0" err="1">
                <a:solidFill>
                  <a:srgbClr val="000000"/>
                </a:solidFill>
                <a:latin typeface="Consolas"/>
                <a:ea typeface="+mn-lt"/>
                <a:cs typeface="Courier New"/>
              </a:rPr>
              <a:t>i</a:t>
            </a:r>
            <a:r>
              <a:rPr lang="en-US" sz="2800" baseline="-25000" dirty="0">
                <a:solidFill>
                  <a:srgbClr val="000000"/>
                </a:solidFill>
                <a:latin typeface="Consolas"/>
                <a:ea typeface="+mn-lt"/>
                <a:cs typeface="Courier New"/>
              </a:rPr>
              <a:t> + 1</a:t>
            </a:r>
            <a:endParaRPr lang="en-US" sz="2800" baseline="-25000" dirty="0">
              <a:solidFill>
                <a:srgbClr val="0070C0"/>
              </a:solidFill>
              <a:latin typeface="Consolas"/>
              <a:ea typeface="+mn-lt"/>
              <a:cs typeface="Courier New"/>
            </a:endParaRPr>
          </a:p>
          <a:p>
            <a:r>
              <a:rPr lang="en-US" sz="2800" baseline="-25000" dirty="0">
                <a:solidFill>
                  <a:srgbClr val="0070C0"/>
                </a:solidFill>
                <a:latin typeface="Consolas"/>
                <a:ea typeface="+mn-lt"/>
                <a:cs typeface="Courier New"/>
              </a:rPr>
              <a:t>  </a:t>
            </a:r>
            <a:r>
              <a:rPr lang="en-US" sz="2800" baseline="-25000" dirty="0" err="1">
                <a:solidFill>
                  <a:srgbClr val="0070C0"/>
                </a:solidFill>
                <a:latin typeface="Consolas"/>
                <a:ea typeface="+mn-lt"/>
                <a:cs typeface="Courier New"/>
              </a:rPr>
              <a:t>codeA</a:t>
            </a:r>
            <a:r>
              <a:rPr lang="en-US" sz="2800" baseline="-25000" dirty="0">
                <a:solidFill>
                  <a:srgbClr val="000000"/>
                </a:solidFill>
                <a:latin typeface="Consolas"/>
                <a:ea typeface="+mn-lt"/>
                <a:cs typeface="Courier New"/>
              </a:rPr>
              <a:t>(%off);</a:t>
            </a:r>
            <a:br>
              <a:rPr lang="en-US" sz="2800" baseline="-25000" dirty="0">
                <a:solidFill>
                  <a:srgbClr val="000000"/>
                </a:solidFill>
                <a:latin typeface="Consolas"/>
                <a:ea typeface="+mn-lt"/>
                <a:cs typeface="Courier New"/>
              </a:rPr>
            </a:br>
            <a:r>
              <a:rPr lang="en-US" sz="2800" baseline="-25000" dirty="0">
                <a:solidFill>
                  <a:srgbClr val="000000"/>
                </a:solidFill>
                <a:latin typeface="Consolas"/>
                <a:ea typeface="+mn-lt"/>
                <a:cs typeface="Courier New"/>
              </a:rPr>
              <a:t>  </a:t>
            </a:r>
            <a:r>
              <a:rPr lang="en-US" sz="2800" baseline="-25000" dirty="0" err="1">
                <a:solidFill>
                  <a:srgbClr val="7030A0"/>
                </a:solidFill>
                <a:latin typeface="Consolas"/>
                <a:ea typeface="+mn-lt"/>
                <a:cs typeface="Courier New"/>
              </a:rPr>
              <a:t>sync_threads</a:t>
            </a:r>
            <a:r>
              <a:rPr lang="en-US" sz="2800" baseline="-25000" dirty="0">
                <a:solidFill>
                  <a:srgbClr val="000000"/>
                </a:solidFill>
                <a:latin typeface="Consolas"/>
                <a:ea typeface="+mn-lt"/>
                <a:cs typeface="Courier New"/>
              </a:rPr>
              <a:t>;</a:t>
            </a:r>
            <a:br>
              <a:rPr lang="en-US" sz="2800" baseline="-25000" dirty="0">
                <a:solidFill>
                  <a:srgbClr val="000000"/>
                </a:solidFill>
                <a:latin typeface="Consolas"/>
                <a:ea typeface="+mn-lt"/>
                <a:cs typeface="Courier New"/>
              </a:rPr>
            </a:br>
            <a:r>
              <a:rPr lang="en-US" sz="2800" baseline="-25000" dirty="0">
                <a:solidFill>
                  <a:srgbClr val="000000"/>
                </a:solidFill>
                <a:latin typeface="Consolas"/>
                <a:ea typeface="+mn-lt"/>
                <a:cs typeface="Courier New"/>
              </a:rPr>
              <a:t>  </a:t>
            </a:r>
            <a:r>
              <a:rPr lang="en-US" sz="2800" baseline="-25000" dirty="0" err="1">
                <a:solidFill>
                  <a:srgbClr val="0070C0"/>
                </a:solidFill>
                <a:latin typeface="Consolas"/>
                <a:ea typeface="+mn-lt"/>
                <a:cs typeface="Courier New"/>
              </a:rPr>
              <a:t>codeB</a:t>
            </a:r>
            <a:r>
              <a:rPr lang="en-US" sz="2800" baseline="-25000" dirty="0">
                <a:solidFill>
                  <a:srgbClr val="000000"/>
                </a:solidFill>
                <a:latin typeface="Consolas"/>
                <a:ea typeface="+mn-lt"/>
                <a:cs typeface="Courier New"/>
              </a:rPr>
              <a:t>(%off);</a:t>
            </a:r>
          </a:p>
          <a:p>
            <a:r>
              <a:rPr lang="en-US" sz="2800" baseline="-25000" dirty="0">
                <a:solidFill>
                  <a:srgbClr val="000000"/>
                </a:solidFill>
                <a:latin typeface="Consolas"/>
                <a:ea typeface="+mn-lt"/>
                <a:cs typeface="Courier New"/>
              </a:rPr>
              <a:t>}</a:t>
            </a:r>
          </a:p>
          <a:p>
            <a:endParaRPr lang="en-US" sz="2800" baseline="-25000" dirty="0">
              <a:solidFill>
                <a:srgbClr val="000000"/>
              </a:solidFill>
              <a:latin typeface="Consolas"/>
              <a:ea typeface="+mn-lt"/>
              <a:cs typeface="Courier New"/>
            </a:endParaRPr>
          </a:p>
        </p:txBody>
      </p:sp>
      <p:sp>
        <p:nvSpPr>
          <p:cNvPr id="7" name="TextBox 6">
            <a:extLst>
              <a:ext uri="{FF2B5EF4-FFF2-40B4-BE49-F238E27FC236}">
                <a16:creationId xmlns:a16="http://schemas.microsoft.com/office/drawing/2014/main" id="{2F7CBA24-A66F-0041-A4CB-47C4C79BEE3B}"/>
              </a:ext>
            </a:extLst>
          </p:cNvPr>
          <p:cNvSpPr txBox="1"/>
          <p:nvPr/>
        </p:nvSpPr>
        <p:spPr>
          <a:xfrm>
            <a:off x="4215286" y="3476646"/>
            <a:ext cx="3731125" cy="2964914"/>
          </a:xfrm>
          <a:prstGeom prst="rect">
            <a:avLst/>
          </a:pr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aseline="-25000" dirty="0">
                <a:solidFill>
                  <a:srgbClr val="000000"/>
                </a:solidFill>
                <a:latin typeface="Consolas"/>
                <a:ea typeface="+mn-lt"/>
                <a:cs typeface="Courier New"/>
              </a:rPr>
              <a:t>%</a:t>
            </a:r>
            <a:r>
              <a:rPr lang="en-US" sz="2800" baseline="-25000" dirty="0" err="1">
                <a:solidFill>
                  <a:srgbClr val="000000"/>
                </a:solidFill>
                <a:latin typeface="Consolas"/>
                <a:ea typeface="+mn-lt"/>
                <a:cs typeface="Courier New"/>
              </a:rPr>
              <a:t>offm</a:t>
            </a:r>
            <a:r>
              <a:rPr lang="en-US" sz="2800" baseline="-25000" dirty="0">
                <a:solidFill>
                  <a:srgbClr val="000000"/>
                </a:solidFill>
                <a:latin typeface="Consolas"/>
                <a:ea typeface="+mn-lt"/>
                <a:cs typeface="Courier New"/>
              </a:rPr>
              <a:t> = </a:t>
            </a:r>
            <a:r>
              <a:rPr lang="en-US" sz="2800" baseline="-25000" dirty="0" err="1">
                <a:solidFill>
                  <a:srgbClr val="000000"/>
                </a:solidFill>
                <a:latin typeface="Consolas"/>
                <a:ea typeface="+mn-lt"/>
                <a:cs typeface="Courier New"/>
              </a:rPr>
              <a:t>alloca</a:t>
            </a:r>
            <a:r>
              <a:rPr lang="en-US" sz="2800" baseline="-25000" dirty="0">
                <a:solidFill>
                  <a:srgbClr val="000000"/>
                </a:solidFill>
                <a:latin typeface="Consolas"/>
                <a:ea typeface="+mn-lt"/>
                <a:cs typeface="Courier New"/>
              </a:rPr>
              <a:t> N</a:t>
            </a:r>
            <a:endParaRPr lang="en-US" sz="2800" baseline="-25000" dirty="0">
              <a:solidFill>
                <a:srgbClr val="7030A0"/>
              </a:solidFill>
              <a:latin typeface="Consolas"/>
              <a:ea typeface="+mn-lt"/>
              <a:cs typeface="Courier New"/>
            </a:endParaRPr>
          </a:p>
          <a:p>
            <a:r>
              <a:rPr lang="en-US" sz="2800" baseline="-25000" dirty="0" err="1">
                <a:solidFill>
                  <a:srgbClr val="7030A0"/>
                </a:solidFill>
                <a:latin typeface="Consolas"/>
                <a:ea typeface="+mn-lt"/>
                <a:cs typeface="Courier New"/>
              </a:rPr>
              <a:t>parallel_for</a:t>
            </a:r>
            <a:r>
              <a:rPr lang="en-US" sz="2800" baseline="-25000" dirty="0">
                <a:solidFill>
                  <a:srgbClr val="7030A0"/>
                </a:solidFill>
                <a:latin typeface="Consolas"/>
                <a:ea typeface="+mn-lt"/>
                <a:cs typeface="Courier New"/>
              </a:rPr>
              <a:t> </a:t>
            </a:r>
            <a:r>
              <a:rPr lang="en-US" sz="2800" baseline="-25000" dirty="0">
                <a:solidFill>
                  <a:srgbClr val="000000"/>
                </a:solidFill>
                <a:latin typeface="Consolas"/>
                <a:ea typeface="+mn-lt"/>
                <a:cs typeface="Courier New"/>
              </a:rPr>
              <a:t>%</a:t>
            </a:r>
            <a:r>
              <a:rPr lang="en-US" sz="2800" baseline="-25000" dirty="0" err="1">
                <a:solidFill>
                  <a:srgbClr val="000000"/>
                </a:solidFill>
                <a:latin typeface="Consolas"/>
                <a:ea typeface="+mn-lt"/>
                <a:cs typeface="Courier New"/>
              </a:rPr>
              <a:t>i</a:t>
            </a:r>
            <a:r>
              <a:rPr lang="en-US" sz="2800" baseline="-25000" dirty="0">
                <a:solidFill>
                  <a:srgbClr val="000000"/>
                </a:solidFill>
                <a:latin typeface="Consolas"/>
                <a:ea typeface="+mn-lt"/>
                <a:cs typeface="Courier New"/>
              </a:rPr>
              <a:t> = 0 to N {</a:t>
            </a:r>
          </a:p>
          <a:p>
            <a:r>
              <a:rPr lang="en-US" sz="2800" baseline="-25000" dirty="0">
                <a:solidFill>
                  <a:srgbClr val="000000"/>
                </a:solidFill>
                <a:latin typeface="Consolas"/>
                <a:ea typeface="+mn-lt"/>
                <a:cs typeface="Courier New"/>
              </a:rPr>
              <a:t>  %off = %</a:t>
            </a:r>
            <a:r>
              <a:rPr lang="en-US" sz="2800" baseline="-25000" dirty="0" err="1">
                <a:solidFill>
                  <a:srgbClr val="000000"/>
                </a:solidFill>
                <a:latin typeface="Consolas"/>
                <a:ea typeface="+mn-lt"/>
                <a:cs typeface="Courier New"/>
              </a:rPr>
              <a:t>i</a:t>
            </a:r>
            <a:r>
              <a:rPr lang="en-US" sz="2800" baseline="-25000" dirty="0">
                <a:solidFill>
                  <a:srgbClr val="000000"/>
                </a:solidFill>
                <a:latin typeface="Consolas"/>
                <a:ea typeface="+mn-lt"/>
                <a:cs typeface="Courier New"/>
              </a:rPr>
              <a:t> + 1</a:t>
            </a:r>
          </a:p>
          <a:p>
            <a:r>
              <a:rPr lang="en-US" sz="2800" baseline="-25000" dirty="0">
                <a:solidFill>
                  <a:srgbClr val="000000"/>
                </a:solidFill>
                <a:latin typeface="Consolas"/>
                <a:ea typeface="+mn-lt"/>
                <a:cs typeface="Courier New"/>
              </a:rPr>
              <a:t>  %</a:t>
            </a:r>
            <a:r>
              <a:rPr lang="en-US" sz="2800" baseline="-25000" dirty="0" err="1">
                <a:solidFill>
                  <a:srgbClr val="000000"/>
                </a:solidFill>
                <a:latin typeface="Consolas"/>
                <a:ea typeface="+mn-lt"/>
                <a:cs typeface="Courier New"/>
              </a:rPr>
              <a:t>offm</a:t>
            </a:r>
            <a:r>
              <a:rPr lang="en-US" sz="2800" baseline="-25000" dirty="0">
                <a:solidFill>
                  <a:srgbClr val="000000"/>
                </a:solidFill>
                <a:latin typeface="Consolas"/>
                <a:ea typeface="+mn-lt"/>
                <a:cs typeface="Courier New"/>
              </a:rPr>
              <a:t>[%</a:t>
            </a:r>
            <a:r>
              <a:rPr lang="en-US" sz="2800" baseline="-25000" dirty="0" err="1">
                <a:solidFill>
                  <a:srgbClr val="000000"/>
                </a:solidFill>
                <a:latin typeface="Consolas"/>
                <a:ea typeface="+mn-lt"/>
                <a:cs typeface="Courier New"/>
              </a:rPr>
              <a:t>i</a:t>
            </a:r>
            <a:r>
              <a:rPr lang="en-US" sz="2800" baseline="-25000" dirty="0">
                <a:solidFill>
                  <a:srgbClr val="000000"/>
                </a:solidFill>
                <a:latin typeface="Consolas"/>
                <a:ea typeface="+mn-lt"/>
                <a:cs typeface="Courier New"/>
              </a:rPr>
              <a:t>] = %off</a:t>
            </a:r>
            <a:endParaRPr lang="en-US" sz="2800" baseline="-25000" dirty="0">
              <a:solidFill>
                <a:srgbClr val="0070C0"/>
              </a:solidFill>
              <a:latin typeface="Consolas"/>
              <a:ea typeface="+mn-lt"/>
              <a:cs typeface="Courier New"/>
            </a:endParaRPr>
          </a:p>
          <a:p>
            <a:r>
              <a:rPr lang="en-US" sz="2800" baseline="-25000" dirty="0">
                <a:solidFill>
                  <a:srgbClr val="0070C0"/>
                </a:solidFill>
                <a:latin typeface="Consolas"/>
                <a:ea typeface="+mn-lt"/>
                <a:cs typeface="Courier New"/>
              </a:rPr>
              <a:t>  </a:t>
            </a:r>
            <a:r>
              <a:rPr lang="en-US" sz="2800" baseline="-25000" dirty="0" err="1">
                <a:solidFill>
                  <a:srgbClr val="0070C0"/>
                </a:solidFill>
                <a:latin typeface="Consolas"/>
                <a:ea typeface="+mn-lt"/>
                <a:cs typeface="Courier New"/>
              </a:rPr>
              <a:t>codeA</a:t>
            </a:r>
            <a:r>
              <a:rPr lang="en-US" sz="2800" baseline="-25000" dirty="0">
                <a:solidFill>
                  <a:srgbClr val="000000"/>
                </a:solidFill>
                <a:latin typeface="Consolas"/>
                <a:ea typeface="+mn-lt"/>
                <a:cs typeface="Courier New"/>
              </a:rPr>
              <a:t>(%off);</a:t>
            </a:r>
          </a:p>
          <a:p>
            <a:r>
              <a:rPr lang="en-US" sz="2800" baseline="-25000" dirty="0">
                <a:solidFill>
                  <a:srgbClr val="000000"/>
                </a:solidFill>
                <a:latin typeface="Consolas"/>
                <a:ea typeface="+mn-lt"/>
                <a:cs typeface="Courier New"/>
              </a:rPr>
              <a:t>}</a:t>
            </a:r>
            <a:br>
              <a:rPr lang="en-US" sz="2800" baseline="-25000" dirty="0">
                <a:solidFill>
                  <a:srgbClr val="000000"/>
                </a:solidFill>
                <a:latin typeface="Consolas"/>
                <a:ea typeface="+mn-lt"/>
                <a:cs typeface="Courier New"/>
              </a:rPr>
            </a:br>
            <a:r>
              <a:rPr lang="en-US" sz="2800" baseline="-25000" dirty="0" err="1">
                <a:solidFill>
                  <a:srgbClr val="7030A0"/>
                </a:solidFill>
                <a:latin typeface="Consolas"/>
                <a:ea typeface="+mn-lt"/>
                <a:cs typeface="Courier New"/>
              </a:rPr>
              <a:t>parallel_for</a:t>
            </a:r>
            <a:r>
              <a:rPr lang="en-US" sz="2800" baseline="-25000" dirty="0">
                <a:solidFill>
                  <a:srgbClr val="7030A0"/>
                </a:solidFill>
                <a:latin typeface="Consolas"/>
                <a:ea typeface="+mn-lt"/>
                <a:cs typeface="Courier New"/>
              </a:rPr>
              <a:t> </a:t>
            </a:r>
            <a:r>
              <a:rPr lang="en-US" sz="2800" baseline="-25000" dirty="0">
                <a:solidFill>
                  <a:srgbClr val="000000"/>
                </a:solidFill>
                <a:latin typeface="Consolas"/>
                <a:ea typeface="+mn-lt"/>
                <a:cs typeface="Courier New"/>
              </a:rPr>
              <a:t>%</a:t>
            </a:r>
            <a:r>
              <a:rPr lang="en-US" sz="2800" baseline="-25000" dirty="0" err="1">
                <a:solidFill>
                  <a:srgbClr val="000000"/>
                </a:solidFill>
                <a:latin typeface="Consolas"/>
                <a:ea typeface="+mn-lt"/>
                <a:cs typeface="Courier New"/>
              </a:rPr>
              <a:t>i</a:t>
            </a:r>
            <a:r>
              <a:rPr lang="en-US" sz="2800" baseline="-25000" dirty="0">
                <a:solidFill>
                  <a:srgbClr val="000000"/>
                </a:solidFill>
                <a:latin typeface="Consolas"/>
                <a:ea typeface="+mn-lt"/>
                <a:cs typeface="Courier New"/>
              </a:rPr>
              <a:t> = 0 to N {</a:t>
            </a:r>
            <a:endParaRPr lang="en-US" sz="2800" baseline="-25000" dirty="0">
              <a:solidFill>
                <a:srgbClr val="0070C0"/>
              </a:solidFill>
              <a:latin typeface="Consolas"/>
              <a:ea typeface="+mn-lt"/>
              <a:cs typeface="Courier New"/>
            </a:endParaRPr>
          </a:p>
          <a:p>
            <a:r>
              <a:rPr lang="en-US" sz="2800" baseline="-25000" dirty="0">
                <a:solidFill>
                  <a:srgbClr val="0070C0"/>
                </a:solidFill>
                <a:latin typeface="Consolas"/>
                <a:ea typeface="+mn-lt"/>
                <a:cs typeface="Courier New"/>
              </a:rPr>
              <a:t>  </a:t>
            </a:r>
            <a:r>
              <a:rPr lang="en-US" sz="2800" baseline="-25000" dirty="0" err="1">
                <a:solidFill>
                  <a:srgbClr val="0070C0"/>
                </a:solidFill>
                <a:latin typeface="Consolas"/>
                <a:ea typeface="+mn-lt"/>
                <a:cs typeface="Courier New"/>
              </a:rPr>
              <a:t>codeB</a:t>
            </a:r>
            <a:r>
              <a:rPr lang="en-US" sz="2800" baseline="-25000" dirty="0">
                <a:solidFill>
                  <a:srgbClr val="000000"/>
                </a:solidFill>
                <a:latin typeface="Consolas"/>
                <a:ea typeface="+mn-lt"/>
                <a:cs typeface="Courier New"/>
              </a:rPr>
              <a:t>(%</a:t>
            </a:r>
            <a:r>
              <a:rPr lang="en-US" sz="2800" baseline="-25000" dirty="0" err="1">
                <a:solidFill>
                  <a:srgbClr val="000000"/>
                </a:solidFill>
                <a:latin typeface="Consolas"/>
                <a:ea typeface="+mn-lt"/>
                <a:cs typeface="Courier New"/>
              </a:rPr>
              <a:t>off_m</a:t>
            </a:r>
            <a:r>
              <a:rPr lang="en-US" sz="2800" baseline="-25000" dirty="0">
                <a:solidFill>
                  <a:srgbClr val="000000"/>
                </a:solidFill>
                <a:latin typeface="Consolas"/>
                <a:ea typeface="+mn-lt"/>
                <a:cs typeface="Courier New"/>
              </a:rPr>
              <a:t>%[%</a:t>
            </a:r>
            <a:r>
              <a:rPr lang="en-US" sz="2800" baseline="-25000" dirty="0" err="1">
                <a:solidFill>
                  <a:srgbClr val="000000"/>
                </a:solidFill>
                <a:latin typeface="Consolas"/>
                <a:ea typeface="+mn-lt"/>
                <a:cs typeface="Courier New"/>
              </a:rPr>
              <a:t>i</a:t>
            </a:r>
            <a:r>
              <a:rPr lang="en-US" sz="2800" baseline="-25000" dirty="0">
                <a:solidFill>
                  <a:srgbClr val="000000"/>
                </a:solidFill>
                <a:latin typeface="Consolas"/>
                <a:ea typeface="+mn-lt"/>
                <a:cs typeface="Courier New"/>
              </a:rPr>
              <a:t>]);</a:t>
            </a:r>
          </a:p>
          <a:p>
            <a:r>
              <a:rPr lang="en-US" sz="2800" baseline="-25000" dirty="0">
                <a:solidFill>
                  <a:srgbClr val="000000"/>
                </a:solidFill>
                <a:latin typeface="Consolas"/>
                <a:ea typeface="+mn-lt"/>
                <a:cs typeface="Courier New"/>
              </a:rPr>
              <a:t>}</a:t>
            </a:r>
          </a:p>
          <a:p>
            <a:endParaRPr lang="en-US" sz="2800" baseline="-25000" dirty="0">
              <a:solidFill>
                <a:srgbClr val="000000"/>
              </a:solidFill>
              <a:latin typeface="Consolas"/>
              <a:ea typeface="+mn-lt"/>
              <a:cs typeface="Courier New"/>
            </a:endParaRPr>
          </a:p>
        </p:txBody>
      </p:sp>
      <p:sp>
        <p:nvSpPr>
          <p:cNvPr id="10" name="TextBox 9">
            <a:extLst>
              <a:ext uri="{FF2B5EF4-FFF2-40B4-BE49-F238E27FC236}">
                <a16:creationId xmlns:a16="http://schemas.microsoft.com/office/drawing/2014/main" id="{021D4366-ACCF-9B4B-8506-C0ABAA33237D}"/>
              </a:ext>
            </a:extLst>
          </p:cNvPr>
          <p:cNvSpPr txBox="1"/>
          <p:nvPr/>
        </p:nvSpPr>
        <p:spPr>
          <a:xfrm>
            <a:off x="8274293" y="3476646"/>
            <a:ext cx="3731125" cy="2677656"/>
          </a:xfrm>
          <a:prstGeom prst="rect">
            <a:avLst/>
          </a:pr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aseline="-25000" dirty="0" err="1">
                <a:solidFill>
                  <a:srgbClr val="7030A0"/>
                </a:solidFill>
                <a:latin typeface="Consolas"/>
                <a:ea typeface="+mn-lt"/>
                <a:cs typeface="Courier New"/>
              </a:rPr>
              <a:t>parallel_for</a:t>
            </a:r>
            <a:r>
              <a:rPr lang="en-US" sz="2800" baseline="-25000" dirty="0">
                <a:solidFill>
                  <a:srgbClr val="7030A0"/>
                </a:solidFill>
                <a:latin typeface="Consolas"/>
                <a:ea typeface="+mn-lt"/>
                <a:cs typeface="Courier New"/>
              </a:rPr>
              <a:t> </a:t>
            </a:r>
            <a:r>
              <a:rPr lang="en-US" sz="2800" baseline="-25000" dirty="0">
                <a:solidFill>
                  <a:srgbClr val="000000"/>
                </a:solidFill>
                <a:latin typeface="Consolas"/>
                <a:ea typeface="+mn-lt"/>
                <a:cs typeface="Courier New"/>
              </a:rPr>
              <a:t>%</a:t>
            </a:r>
            <a:r>
              <a:rPr lang="en-US" sz="2800" baseline="-25000" dirty="0" err="1">
                <a:solidFill>
                  <a:srgbClr val="000000"/>
                </a:solidFill>
                <a:latin typeface="Consolas"/>
                <a:ea typeface="+mn-lt"/>
                <a:cs typeface="Courier New"/>
              </a:rPr>
              <a:t>i</a:t>
            </a:r>
            <a:r>
              <a:rPr lang="en-US" sz="2800" baseline="-25000" dirty="0">
                <a:solidFill>
                  <a:srgbClr val="000000"/>
                </a:solidFill>
                <a:latin typeface="Consolas"/>
                <a:ea typeface="+mn-lt"/>
                <a:cs typeface="Courier New"/>
              </a:rPr>
              <a:t> = 0 to N {</a:t>
            </a:r>
          </a:p>
          <a:p>
            <a:r>
              <a:rPr lang="en-US" sz="2800" baseline="-25000" dirty="0">
                <a:solidFill>
                  <a:srgbClr val="000000"/>
                </a:solidFill>
                <a:latin typeface="Consolas"/>
                <a:ea typeface="+mn-lt"/>
                <a:cs typeface="Courier New"/>
              </a:rPr>
              <a:t>  %off = %</a:t>
            </a:r>
            <a:r>
              <a:rPr lang="en-US" sz="2800" baseline="-25000" dirty="0" err="1">
                <a:solidFill>
                  <a:srgbClr val="000000"/>
                </a:solidFill>
                <a:latin typeface="Consolas"/>
                <a:ea typeface="+mn-lt"/>
                <a:cs typeface="Courier New"/>
              </a:rPr>
              <a:t>i</a:t>
            </a:r>
            <a:r>
              <a:rPr lang="en-US" sz="2800" baseline="-25000" dirty="0">
                <a:solidFill>
                  <a:srgbClr val="000000"/>
                </a:solidFill>
                <a:latin typeface="Consolas"/>
                <a:ea typeface="+mn-lt"/>
                <a:cs typeface="Courier New"/>
              </a:rPr>
              <a:t> + 1</a:t>
            </a:r>
            <a:endParaRPr lang="en-US" sz="2800" baseline="-25000" dirty="0">
              <a:solidFill>
                <a:srgbClr val="0070C0"/>
              </a:solidFill>
              <a:latin typeface="Consolas"/>
              <a:ea typeface="+mn-lt"/>
              <a:cs typeface="Courier New"/>
            </a:endParaRPr>
          </a:p>
          <a:p>
            <a:r>
              <a:rPr lang="en-US" sz="2800" baseline="-25000" dirty="0">
                <a:solidFill>
                  <a:srgbClr val="0070C0"/>
                </a:solidFill>
                <a:latin typeface="Consolas"/>
                <a:ea typeface="+mn-lt"/>
                <a:cs typeface="Courier New"/>
              </a:rPr>
              <a:t>  </a:t>
            </a:r>
            <a:r>
              <a:rPr lang="en-US" sz="2800" baseline="-25000" dirty="0" err="1">
                <a:solidFill>
                  <a:srgbClr val="0070C0"/>
                </a:solidFill>
                <a:latin typeface="Consolas"/>
                <a:ea typeface="+mn-lt"/>
                <a:cs typeface="Courier New"/>
              </a:rPr>
              <a:t>codeA</a:t>
            </a:r>
            <a:r>
              <a:rPr lang="en-US" sz="2800" baseline="-25000" dirty="0">
                <a:solidFill>
                  <a:srgbClr val="000000"/>
                </a:solidFill>
                <a:latin typeface="Consolas"/>
                <a:ea typeface="+mn-lt"/>
                <a:cs typeface="Courier New"/>
              </a:rPr>
              <a:t>(%off);</a:t>
            </a:r>
          </a:p>
          <a:p>
            <a:r>
              <a:rPr lang="en-US" sz="2800" baseline="-25000" dirty="0">
                <a:solidFill>
                  <a:srgbClr val="000000"/>
                </a:solidFill>
                <a:latin typeface="Consolas"/>
                <a:ea typeface="+mn-lt"/>
                <a:cs typeface="Courier New"/>
              </a:rPr>
              <a:t>}</a:t>
            </a:r>
            <a:br>
              <a:rPr lang="en-US" sz="2800" baseline="-25000" dirty="0">
                <a:solidFill>
                  <a:srgbClr val="000000"/>
                </a:solidFill>
                <a:latin typeface="Consolas"/>
                <a:ea typeface="+mn-lt"/>
                <a:cs typeface="Courier New"/>
              </a:rPr>
            </a:br>
            <a:r>
              <a:rPr lang="en-US" sz="2800" baseline="-25000" dirty="0" err="1">
                <a:solidFill>
                  <a:srgbClr val="7030A0"/>
                </a:solidFill>
                <a:latin typeface="Consolas"/>
                <a:ea typeface="+mn-lt"/>
                <a:cs typeface="Courier New"/>
              </a:rPr>
              <a:t>parallel_for</a:t>
            </a:r>
            <a:r>
              <a:rPr lang="en-US" sz="2800" baseline="-25000" dirty="0">
                <a:solidFill>
                  <a:srgbClr val="7030A0"/>
                </a:solidFill>
                <a:latin typeface="Consolas"/>
                <a:ea typeface="+mn-lt"/>
                <a:cs typeface="Courier New"/>
              </a:rPr>
              <a:t> </a:t>
            </a:r>
            <a:r>
              <a:rPr lang="en-US" sz="2800" baseline="-25000" dirty="0">
                <a:solidFill>
                  <a:srgbClr val="000000"/>
                </a:solidFill>
                <a:latin typeface="Consolas"/>
                <a:ea typeface="+mn-lt"/>
                <a:cs typeface="Courier New"/>
              </a:rPr>
              <a:t>%</a:t>
            </a:r>
            <a:r>
              <a:rPr lang="en-US" sz="2800" baseline="-25000" dirty="0" err="1">
                <a:solidFill>
                  <a:srgbClr val="000000"/>
                </a:solidFill>
                <a:latin typeface="Consolas"/>
                <a:ea typeface="+mn-lt"/>
                <a:cs typeface="Courier New"/>
              </a:rPr>
              <a:t>i</a:t>
            </a:r>
            <a:r>
              <a:rPr lang="en-US" sz="2800" baseline="-25000" dirty="0">
                <a:solidFill>
                  <a:srgbClr val="000000"/>
                </a:solidFill>
                <a:latin typeface="Consolas"/>
                <a:ea typeface="+mn-lt"/>
                <a:cs typeface="Courier New"/>
              </a:rPr>
              <a:t> = 0 to N {</a:t>
            </a:r>
            <a:endParaRPr lang="en-US" sz="2800" baseline="-25000" dirty="0">
              <a:solidFill>
                <a:srgbClr val="0070C0"/>
              </a:solidFill>
              <a:latin typeface="Consolas"/>
              <a:ea typeface="+mn-lt"/>
              <a:cs typeface="Courier New"/>
            </a:endParaRPr>
          </a:p>
          <a:p>
            <a:r>
              <a:rPr lang="en-US" sz="2800" baseline="-25000" dirty="0">
                <a:solidFill>
                  <a:srgbClr val="000000"/>
                </a:solidFill>
                <a:latin typeface="Consolas"/>
                <a:ea typeface="+mn-lt"/>
                <a:cs typeface="Courier New"/>
              </a:rPr>
              <a:t>  %off = %</a:t>
            </a:r>
            <a:r>
              <a:rPr lang="en-US" sz="2800" baseline="-25000" dirty="0" err="1">
                <a:solidFill>
                  <a:srgbClr val="000000"/>
                </a:solidFill>
                <a:latin typeface="Consolas"/>
                <a:ea typeface="+mn-lt"/>
                <a:cs typeface="Courier New"/>
              </a:rPr>
              <a:t>i</a:t>
            </a:r>
            <a:r>
              <a:rPr lang="en-US" sz="2800" baseline="-25000" dirty="0">
                <a:solidFill>
                  <a:srgbClr val="000000"/>
                </a:solidFill>
                <a:latin typeface="Consolas"/>
                <a:ea typeface="+mn-lt"/>
                <a:cs typeface="Courier New"/>
              </a:rPr>
              <a:t> + 1</a:t>
            </a:r>
            <a:endParaRPr lang="en-US" sz="2800" baseline="-25000" dirty="0">
              <a:solidFill>
                <a:srgbClr val="0070C0"/>
              </a:solidFill>
              <a:latin typeface="Consolas"/>
              <a:ea typeface="+mn-lt"/>
              <a:cs typeface="Courier New"/>
            </a:endParaRPr>
          </a:p>
          <a:p>
            <a:r>
              <a:rPr lang="en-US" sz="2800" baseline="-25000" dirty="0">
                <a:solidFill>
                  <a:srgbClr val="0070C0"/>
                </a:solidFill>
                <a:latin typeface="Consolas"/>
                <a:ea typeface="+mn-lt"/>
                <a:cs typeface="Courier New"/>
              </a:rPr>
              <a:t>  </a:t>
            </a:r>
            <a:r>
              <a:rPr lang="en-US" sz="2800" baseline="-25000" dirty="0" err="1">
                <a:solidFill>
                  <a:srgbClr val="0070C0"/>
                </a:solidFill>
                <a:latin typeface="Consolas"/>
                <a:ea typeface="+mn-lt"/>
                <a:cs typeface="Courier New"/>
              </a:rPr>
              <a:t>codeB</a:t>
            </a:r>
            <a:r>
              <a:rPr lang="en-US" sz="2800" baseline="-25000" dirty="0">
                <a:solidFill>
                  <a:srgbClr val="000000"/>
                </a:solidFill>
                <a:latin typeface="Consolas"/>
                <a:ea typeface="+mn-lt"/>
                <a:cs typeface="Courier New"/>
              </a:rPr>
              <a:t>(%off);</a:t>
            </a:r>
          </a:p>
          <a:p>
            <a:r>
              <a:rPr lang="en-US" sz="2800" baseline="-25000" dirty="0">
                <a:solidFill>
                  <a:srgbClr val="000000"/>
                </a:solidFill>
                <a:latin typeface="Consolas"/>
                <a:ea typeface="+mn-lt"/>
                <a:cs typeface="Courier New"/>
              </a:rPr>
              <a:t>}</a:t>
            </a:r>
          </a:p>
          <a:p>
            <a:endParaRPr lang="en-US" sz="2800" baseline="-25000" dirty="0">
              <a:solidFill>
                <a:srgbClr val="000000"/>
              </a:solidFill>
              <a:latin typeface="Consolas"/>
              <a:ea typeface="+mn-lt"/>
              <a:cs typeface="Courier New"/>
            </a:endParaRPr>
          </a:p>
        </p:txBody>
      </p:sp>
    </p:spTree>
    <p:extLst>
      <p:ext uri="{BB962C8B-B14F-4D97-AF65-F5344CB8AC3E}">
        <p14:creationId xmlns:p14="http://schemas.microsoft.com/office/powerpoint/2010/main" val="296087831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02CFE9-8810-4755-942A-DFD7E33E0871}"/>
              </a:ext>
            </a:extLst>
          </p:cNvPr>
          <p:cNvSpPr>
            <a:spLocks noGrp="1"/>
          </p:cNvSpPr>
          <p:nvPr>
            <p:ph type="title"/>
          </p:nvPr>
        </p:nvSpPr>
        <p:spPr/>
        <p:txBody>
          <a:bodyPr/>
          <a:lstStyle/>
          <a:p>
            <a:r>
              <a:rPr lang="en-US" dirty="0">
                <a:cs typeface="Calibri Light"/>
              </a:rPr>
              <a:t>GPU Synchronization Lowering: Registers</a:t>
            </a:r>
            <a:endParaRPr lang="en-US" dirty="0"/>
          </a:p>
        </p:txBody>
      </p:sp>
      <p:sp>
        <p:nvSpPr>
          <p:cNvPr id="4" name="Slide Number Placeholder 3">
            <a:extLst>
              <a:ext uri="{FF2B5EF4-FFF2-40B4-BE49-F238E27FC236}">
                <a16:creationId xmlns:a16="http://schemas.microsoft.com/office/drawing/2014/main" id="{0CF6E0F4-CF88-4F6C-AC51-F7B879FECC04}"/>
              </a:ext>
            </a:extLst>
          </p:cNvPr>
          <p:cNvSpPr>
            <a:spLocks noGrp="1"/>
          </p:cNvSpPr>
          <p:nvPr>
            <p:ph type="sldNum" sz="quarter" idx="12"/>
          </p:nvPr>
        </p:nvSpPr>
        <p:spPr/>
        <p:txBody>
          <a:bodyPr/>
          <a:lstStyle/>
          <a:p>
            <a:fld id="{330EA680-D336-4FF7-8B7A-9848BB0A1C32}" type="slidenum">
              <a:rPr lang="en-US" smtClean="0"/>
              <a:t>58</a:t>
            </a:fld>
            <a:endParaRPr lang="en-US"/>
          </a:p>
        </p:txBody>
      </p:sp>
      <p:sp>
        <p:nvSpPr>
          <p:cNvPr id="9" name="Content Placeholder 2">
            <a:extLst>
              <a:ext uri="{FF2B5EF4-FFF2-40B4-BE49-F238E27FC236}">
                <a16:creationId xmlns:a16="http://schemas.microsoft.com/office/drawing/2014/main" id="{1F2F2B97-49AD-2E4E-BAD7-10F2D42C7498}"/>
              </a:ext>
            </a:extLst>
          </p:cNvPr>
          <p:cNvSpPr>
            <a:spLocks noGrp="1"/>
          </p:cNvSpPr>
          <p:nvPr>
            <p:ph idx="1"/>
          </p:nvPr>
        </p:nvSpPr>
        <p:spPr>
          <a:xfrm>
            <a:off x="838199" y="1825624"/>
            <a:ext cx="10515599" cy="4379233"/>
          </a:xfrm>
        </p:spPr>
        <p:txBody>
          <a:bodyPr vert="horz" lIns="91440" tIns="45720" rIns="91440" bIns="45720" rtlCol="0" anchor="t">
            <a:noAutofit/>
          </a:bodyPr>
          <a:lstStyle/>
          <a:p>
            <a:r>
              <a:rPr lang="en-US" dirty="0"/>
              <a:t>Registers defined before the synchronization and used after the synchronization must be preserved through an allocation.</a:t>
            </a:r>
          </a:p>
          <a:p>
            <a:r>
              <a:rPr lang="en-US" dirty="0"/>
              <a:t>If the memory semantics allow us to more efficiently recompute the value, it doesn’t need to be stored.</a:t>
            </a:r>
            <a:br>
              <a:rPr lang="en-US" dirty="0"/>
            </a:br>
            <a:endParaRPr lang="en-US" dirty="0"/>
          </a:p>
          <a:p>
            <a:r>
              <a:rPr lang="en-US" b="1" i="1" dirty="0"/>
              <a:t>[Question] Is distributing the parallelism around the barrier the best approach?</a:t>
            </a:r>
            <a:br>
              <a:rPr lang="en-US" b="1" i="1" dirty="0"/>
            </a:br>
            <a:endParaRPr lang="en-US" dirty="0"/>
          </a:p>
          <a:p>
            <a:r>
              <a:rPr lang="en-US" b="1" i="1" dirty="0"/>
              <a:t>[Question] How do we minimize the runtime of preserving registers?</a:t>
            </a:r>
          </a:p>
          <a:p>
            <a:pPr lvl="1"/>
            <a:r>
              <a:rPr lang="en-US" sz="2800" dirty="0"/>
              <a:t>Tradeoff parallel recompute vs preserve</a:t>
            </a:r>
          </a:p>
          <a:p>
            <a:pPr lvl="1"/>
            <a:r>
              <a:rPr lang="en-US" sz="2800" dirty="0"/>
              <a:t>Min Cut?</a:t>
            </a:r>
            <a:br>
              <a:rPr lang="en-US" sz="2800" dirty="0"/>
            </a:br>
            <a:endParaRPr lang="en-US" sz="2800" dirty="0"/>
          </a:p>
        </p:txBody>
      </p:sp>
      <p:cxnSp>
        <p:nvCxnSpPr>
          <p:cNvPr id="14" name="Straight Arrow Connector 13">
            <a:extLst>
              <a:ext uri="{FF2B5EF4-FFF2-40B4-BE49-F238E27FC236}">
                <a16:creationId xmlns:a16="http://schemas.microsoft.com/office/drawing/2014/main" id="{321718DD-383E-214B-9D9E-6099FFD213DF}"/>
              </a:ext>
            </a:extLst>
          </p:cNvPr>
          <p:cNvCxnSpPr/>
          <p:nvPr/>
        </p:nvCxnSpPr>
        <p:spPr>
          <a:xfrm>
            <a:off x="5020310" y="6858000"/>
            <a:ext cx="914400" cy="9144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7312201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02CFE9-8810-4755-942A-DFD7E33E0871}"/>
              </a:ext>
            </a:extLst>
          </p:cNvPr>
          <p:cNvSpPr>
            <a:spLocks noGrp="1"/>
          </p:cNvSpPr>
          <p:nvPr>
            <p:ph type="title"/>
          </p:nvPr>
        </p:nvSpPr>
        <p:spPr/>
        <p:txBody>
          <a:bodyPr/>
          <a:lstStyle/>
          <a:p>
            <a:r>
              <a:rPr lang="en-US" dirty="0">
                <a:cs typeface="Calibri Light"/>
              </a:rPr>
              <a:t>GPU Synchronization Lowering: Control Flow</a:t>
            </a:r>
            <a:endParaRPr lang="en-US" dirty="0"/>
          </a:p>
        </p:txBody>
      </p:sp>
      <p:sp>
        <p:nvSpPr>
          <p:cNvPr id="4" name="Slide Number Placeholder 3">
            <a:extLst>
              <a:ext uri="{FF2B5EF4-FFF2-40B4-BE49-F238E27FC236}">
                <a16:creationId xmlns:a16="http://schemas.microsoft.com/office/drawing/2014/main" id="{0CF6E0F4-CF88-4F6C-AC51-F7B879FECC04}"/>
              </a:ext>
            </a:extLst>
          </p:cNvPr>
          <p:cNvSpPr>
            <a:spLocks noGrp="1"/>
          </p:cNvSpPr>
          <p:nvPr>
            <p:ph type="sldNum" sz="quarter" idx="12"/>
          </p:nvPr>
        </p:nvSpPr>
        <p:spPr/>
        <p:txBody>
          <a:bodyPr/>
          <a:lstStyle/>
          <a:p>
            <a:fld id="{330EA680-D336-4FF7-8B7A-9848BB0A1C32}" type="slidenum">
              <a:rPr lang="en-US" smtClean="0"/>
              <a:t>59</a:t>
            </a:fld>
            <a:endParaRPr lang="en-US"/>
          </a:p>
        </p:txBody>
      </p:sp>
      <p:sp>
        <p:nvSpPr>
          <p:cNvPr id="9" name="Content Placeholder 2">
            <a:extLst>
              <a:ext uri="{FF2B5EF4-FFF2-40B4-BE49-F238E27FC236}">
                <a16:creationId xmlns:a16="http://schemas.microsoft.com/office/drawing/2014/main" id="{1F2F2B97-49AD-2E4E-BAD7-10F2D42C7498}"/>
              </a:ext>
            </a:extLst>
          </p:cNvPr>
          <p:cNvSpPr>
            <a:spLocks noGrp="1"/>
          </p:cNvSpPr>
          <p:nvPr>
            <p:ph idx="1"/>
          </p:nvPr>
        </p:nvSpPr>
        <p:spPr>
          <a:xfrm>
            <a:off x="838199" y="1825624"/>
            <a:ext cx="10515599" cy="1836505"/>
          </a:xfrm>
        </p:spPr>
        <p:txBody>
          <a:bodyPr vert="horz" lIns="91440" tIns="45720" rIns="91440" bIns="45720" rtlCol="0" anchor="t">
            <a:noAutofit/>
          </a:bodyPr>
          <a:lstStyle/>
          <a:p>
            <a:r>
              <a:rPr lang="en-US" dirty="0"/>
              <a:t>Synchronization within control flow (for, if, while, </a:t>
            </a:r>
            <a:r>
              <a:rPr lang="en-US" dirty="0" err="1"/>
              <a:t>etc</a:t>
            </a:r>
            <a:r>
              <a:rPr lang="en-US" dirty="0"/>
              <a:t>) can be lowered by splitting around the control flop and interchanging the parallelism.</a:t>
            </a:r>
          </a:p>
        </p:txBody>
      </p:sp>
      <p:cxnSp>
        <p:nvCxnSpPr>
          <p:cNvPr id="14" name="Straight Arrow Connector 13">
            <a:extLst>
              <a:ext uri="{FF2B5EF4-FFF2-40B4-BE49-F238E27FC236}">
                <a16:creationId xmlns:a16="http://schemas.microsoft.com/office/drawing/2014/main" id="{321718DD-383E-214B-9D9E-6099FFD213DF}"/>
              </a:ext>
            </a:extLst>
          </p:cNvPr>
          <p:cNvCxnSpPr/>
          <p:nvPr/>
        </p:nvCxnSpPr>
        <p:spPr>
          <a:xfrm>
            <a:off x="5020310" y="6858000"/>
            <a:ext cx="914400" cy="9144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40919420-FA11-D74F-B94E-140B8047A72A}"/>
              </a:ext>
            </a:extLst>
          </p:cNvPr>
          <p:cNvSpPr txBox="1"/>
          <p:nvPr/>
        </p:nvSpPr>
        <p:spPr>
          <a:xfrm>
            <a:off x="285613" y="2921584"/>
            <a:ext cx="3631480" cy="2964914"/>
          </a:xfrm>
          <a:prstGeom prst="rect">
            <a:avLst/>
          </a:pr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aseline="-25000" dirty="0" err="1">
                <a:solidFill>
                  <a:srgbClr val="7030A0"/>
                </a:solidFill>
                <a:latin typeface="Consolas"/>
                <a:ea typeface="+mn-lt"/>
                <a:cs typeface="Courier New"/>
              </a:rPr>
              <a:t>parallel_for</a:t>
            </a:r>
            <a:r>
              <a:rPr lang="en-US" sz="2800" baseline="-25000" dirty="0">
                <a:solidFill>
                  <a:srgbClr val="7030A0"/>
                </a:solidFill>
                <a:latin typeface="Consolas"/>
                <a:ea typeface="+mn-lt"/>
                <a:cs typeface="Courier New"/>
              </a:rPr>
              <a:t> </a:t>
            </a:r>
            <a:r>
              <a:rPr lang="en-US" sz="2800" baseline="-25000" dirty="0">
                <a:solidFill>
                  <a:srgbClr val="000000"/>
                </a:solidFill>
                <a:latin typeface="Consolas"/>
                <a:ea typeface="+mn-lt"/>
                <a:cs typeface="Courier New"/>
              </a:rPr>
              <a:t>%</a:t>
            </a:r>
            <a:r>
              <a:rPr lang="en-US" sz="2800" baseline="-25000" dirty="0" err="1">
                <a:solidFill>
                  <a:srgbClr val="000000"/>
                </a:solidFill>
                <a:latin typeface="Consolas"/>
                <a:ea typeface="+mn-lt"/>
                <a:cs typeface="Courier New"/>
              </a:rPr>
              <a:t>i</a:t>
            </a:r>
            <a:r>
              <a:rPr lang="en-US" sz="2800" baseline="-25000" dirty="0">
                <a:solidFill>
                  <a:srgbClr val="000000"/>
                </a:solidFill>
                <a:latin typeface="Consolas"/>
                <a:ea typeface="+mn-lt"/>
                <a:cs typeface="Courier New"/>
              </a:rPr>
              <a:t> = 0 to N {</a:t>
            </a:r>
            <a:endParaRPr lang="en-US" sz="2800" baseline="-25000" dirty="0">
              <a:solidFill>
                <a:srgbClr val="0070C0"/>
              </a:solidFill>
              <a:latin typeface="Consolas"/>
              <a:ea typeface="+mn-lt"/>
              <a:cs typeface="Courier New"/>
            </a:endParaRPr>
          </a:p>
          <a:p>
            <a:r>
              <a:rPr lang="en-US" sz="2800" baseline="-25000" dirty="0">
                <a:solidFill>
                  <a:srgbClr val="0070C0"/>
                </a:solidFill>
                <a:latin typeface="Consolas"/>
                <a:ea typeface="+mn-lt"/>
                <a:cs typeface="Courier New"/>
              </a:rPr>
              <a:t>  </a:t>
            </a:r>
            <a:r>
              <a:rPr lang="en-US" sz="2800" baseline="-25000" dirty="0" err="1">
                <a:solidFill>
                  <a:srgbClr val="0070C0"/>
                </a:solidFill>
                <a:latin typeface="Consolas"/>
                <a:ea typeface="+mn-lt"/>
                <a:cs typeface="Courier New"/>
              </a:rPr>
              <a:t>codeA</a:t>
            </a:r>
            <a:r>
              <a:rPr lang="en-US" sz="2800" baseline="-25000" dirty="0">
                <a:solidFill>
                  <a:srgbClr val="000000"/>
                </a:solidFill>
                <a:latin typeface="Consolas"/>
                <a:ea typeface="+mn-lt"/>
                <a:cs typeface="Courier New"/>
              </a:rPr>
              <a:t>(%</a:t>
            </a:r>
            <a:r>
              <a:rPr lang="en-US" sz="2800" baseline="-25000" dirty="0" err="1">
                <a:solidFill>
                  <a:srgbClr val="000000"/>
                </a:solidFill>
                <a:latin typeface="Consolas"/>
                <a:ea typeface="+mn-lt"/>
                <a:cs typeface="Courier New"/>
              </a:rPr>
              <a:t>i</a:t>
            </a:r>
            <a:r>
              <a:rPr lang="en-US" sz="2800" baseline="-25000" dirty="0">
                <a:solidFill>
                  <a:srgbClr val="000000"/>
                </a:solidFill>
                <a:latin typeface="Consolas"/>
                <a:ea typeface="+mn-lt"/>
                <a:cs typeface="Courier New"/>
              </a:rPr>
              <a:t>);</a:t>
            </a:r>
          </a:p>
          <a:p>
            <a:r>
              <a:rPr lang="en-US" sz="2800" baseline="-25000" dirty="0">
                <a:solidFill>
                  <a:srgbClr val="0070C0"/>
                </a:solidFill>
                <a:latin typeface="Consolas"/>
                <a:ea typeface="+mn-lt"/>
                <a:cs typeface="Courier New"/>
              </a:rPr>
              <a:t>  for</a:t>
            </a:r>
            <a:r>
              <a:rPr lang="en-US" sz="2800" baseline="-25000" dirty="0">
                <a:solidFill>
                  <a:srgbClr val="7030A0"/>
                </a:solidFill>
                <a:latin typeface="Consolas"/>
                <a:ea typeface="+mn-lt"/>
                <a:cs typeface="Courier New"/>
              </a:rPr>
              <a:t> </a:t>
            </a:r>
            <a:r>
              <a:rPr lang="en-US" sz="2800" baseline="-25000" dirty="0">
                <a:solidFill>
                  <a:srgbClr val="000000"/>
                </a:solidFill>
                <a:latin typeface="Consolas"/>
                <a:ea typeface="+mn-lt"/>
                <a:cs typeface="Courier New"/>
              </a:rPr>
              <a:t>%j = … {</a:t>
            </a:r>
            <a:br>
              <a:rPr lang="en-US" sz="2800" baseline="-25000" dirty="0">
                <a:solidFill>
                  <a:srgbClr val="000000"/>
                </a:solidFill>
                <a:latin typeface="Consolas"/>
                <a:ea typeface="+mn-lt"/>
                <a:cs typeface="Courier New"/>
              </a:rPr>
            </a:br>
            <a:r>
              <a:rPr lang="en-US" sz="2800" baseline="-25000" dirty="0">
                <a:solidFill>
                  <a:srgbClr val="000000"/>
                </a:solidFill>
                <a:latin typeface="Consolas"/>
                <a:ea typeface="+mn-lt"/>
                <a:cs typeface="Courier New"/>
              </a:rPr>
              <a:t>    </a:t>
            </a:r>
            <a:r>
              <a:rPr lang="en-US" sz="2800" baseline="-25000" dirty="0">
                <a:solidFill>
                  <a:srgbClr val="0070C0"/>
                </a:solidFill>
                <a:latin typeface="Consolas"/>
                <a:ea typeface="+mn-lt"/>
                <a:cs typeface="Courier New"/>
              </a:rPr>
              <a:t>codeB1</a:t>
            </a:r>
            <a:r>
              <a:rPr lang="en-US" sz="2800" baseline="-25000" dirty="0">
                <a:solidFill>
                  <a:srgbClr val="000000"/>
                </a:solidFill>
                <a:latin typeface="Consolas"/>
                <a:ea typeface="+mn-lt"/>
                <a:cs typeface="Courier New"/>
              </a:rPr>
              <a:t>(%</a:t>
            </a:r>
            <a:r>
              <a:rPr lang="en-US" sz="2800" baseline="-25000" dirty="0" err="1">
                <a:solidFill>
                  <a:srgbClr val="000000"/>
                </a:solidFill>
                <a:latin typeface="Consolas"/>
                <a:ea typeface="+mn-lt"/>
                <a:cs typeface="Courier New"/>
              </a:rPr>
              <a:t>i</a:t>
            </a:r>
            <a:r>
              <a:rPr lang="en-US" sz="2800" baseline="-25000" dirty="0">
                <a:solidFill>
                  <a:srgbClr val="000000"/>
                </a:solidFill>
                <a:latin typeface="Consolas"/>
                <a:ea typeface="+mn-lt"/>
                <a:cs typeface="Courier New"/>
              </a:rPr>
              <a:t>, %j);</a:t>
            </a:r>
            <a:br>
              <a:rPr lang="en-US" sz="2800" baseline="-25000" dirty="0">
                <a:solidFill>
                  <a:srgbClr val="000000"/>
                </a:solidFill>
                <a:latin typeface="Consolas"/>
                <a:ea typeface="+mn-lt"/>
                <a:cs typeface="Courier New"/>
              </a:rPr>
            </a:br>
            <a:r>
              <a:rPr lang="en-US" sz="2800" baseline="-25000" dirty="0">
                <a:solidFill>
                  <a:srgbClr val="000000"/>
                </a:solidFill>
                <a:latin typeface="Consolas"/>
                <a:ea typeface="+mn-lt"/>
                <a:cs typeface="Courier New"/>
              </a:rPr>
              <a:t>    </a:t>
            </a:r>
            <a:r>
              <a:rPr lang="en-US" sz="2800" baseline="-25000" dirty="0" err="1">
                <a:solidFill>
                  <a:srgbClr val="7030A0"/>
                </a:solidFill>
                <a:latin typeface="Consolas"/>
                <a:ea typeface="+mn-lt"/>
                <a:cs typeface="Courier New"/>
              </a:rPr>
              <a:t>sync_threads</a:t>
            </a:r>
            <a:r>
              <a:rPr lang="en-US" sz="2800" baseline="-25000" dirty="0">
                <a:solidFill>
                  <a:srgbClr val="000000"/>
                </a:solidFill>
                <a:latin typeface="Consolas"/>
                <a:ea typeface="+mn-lt"/>
                <a:cs typeface="Courier New"/>
              </a:rPr>
              <a:t>; </a:t>
            </a:r>
            <a:br>
              <a:rPr lang="en-US" sz="2800" baseline="-25000" dirty="0">
                <a:solidFill>
                  <a:srgbClr val="000000"/>
                </a:solidFill>
                <a:latin typeface="Consolas"/>
                <a:ea typeface="+mn-lt"/>
                <a:cs typeface="Courier New"/>
              </a:rPr>
            </a:br>
            <a:r>
              <a:rPr lang="en-US" sz="2800" baseline="-25000" dirty="0">
                <a:solidFill>
                  <a:srgbClr val="000000"/>
                </a:solidFill>
                <a:latin typeface="Consolas"/>
                <a:ea typeface="+mn-lt"/>
                <a:cs typeface="Courier New"/>
              </a:rPr>
              <a:t>    </a:t>
            </a:r>
            <a:r>
              <a:rPr lang="en-US" sz="2800" baseline="-25000" dirty="0">
                <a:solidFill>
                  <a:srgbClr val="0070C0"/>
                </a:solidFill>
                <a:latin typeface="Consolas"/>
                <a:ea typeface="+mn-lt"/>
                <a:cs typeface="Courier New"/>
              </a:rPr>
              <a:t>codeB2</a:t>
            </a:r>
            <a:r>
              <a:rPr lang="en-US" sz="2800" baseline="-25000" dirty="0">
                <a:solidFill>
                  <a:srgbClr val="000000"/>
                </a:solidFill>
                <a:latin typeface="Consolas"/>
                <a:ea typeface="+mn-lt"/>
                <a:cs typeface="Courier New"/>
              </a:rPr>
              <a:t>(%</a:t>
            </a:r>
            <a:r>
              <a:rPr lang="en-US" sz="2800" baseline="-25000" dirty="0" err="1">
                <a:solidFill>
                  <a:srgbClr val="000000"/>
                </a:solidFill>
                <a:latin typeface="Consolas"/>
                <a:ea typeface="+mn-lt"/>
                <a:cs typeface="Courier New"/>
              </a:rPr>
              <a:t>i</a:t>
            </a:r>
            <a:r>
              <a:rPr lang="en-US" sz="2800" baseline="-25000" dirty="0">
                <a:solidFill>
                  <a:srgbClr val="000000"/>
                </a:solidFill>
                <a:latin typeface="Consolas"/>
                <a:ea typeface="+mn-lt"/>
                <a:cs typeface="Courier New"/>
              </a:rPr>
              <a:t>, %j);</a:t>
            </a:r>
          </a:p>
          <a:p>
            <a:r>
              <a:rPr lang="en-US" sz="2800" baseline="-25000" dirty="0">
                <a:solidFill>
                  <a:srgbClr val="000000"/>
                </a:solidFill>
                <a:latin typeface="Consolas"/>
                <a:ea typeface="+mn-lt"/>
                <a:cs typeface="Courier New"/>
              </a:rPr>
              <a:t>  }</a:t>
            </a:r>
            <a:br>
              <a:rPr lang="en-US" sz="2800" baseline="-25000" dirty="0">
                <a:solidFill>
                  <a:srgbClr val="000000"/>
                </a:solidFill>
                <a:latin typeface="Consolas"/>
                <a:ea typeface="+mn-lt"/>
                <a:cs typeface="Courier New"/>
              </a:rPr>
            </a:br>
            <a:r>
              <a:rPr lang="en-US" sz="2800" baseline="-25000" dirty="0">
                <a:solidFill>
                  <a:srgbClr val="000000"/>
                </a:solidFill>
                <a:latin typeface="Consolas"/>
                <a:ea typeface="+mn-lt"/>
                <a:cs typeface="Courier New"/>
              </a:rPr>
              <a:t>  </a:t>
            </a:r>
            <a:r>
              <a:rPr lang="en-US" sz="2800" baseline="-25000" dirty="0" err="1">
                <a:solidFill>
                  <a:srgbClr val="0070C0"/>
                </a:solidFill>
                <a:latin typeface="Consolas"/>
                <a:ea typeface="+mn-lt"/>
                <a:cs typeface="Courier New"/>
              </a:rPr>
              <a:t>codeC</a:t>
            </a:r>
            <a:r>
              <a:rPr lang="en-US" sz="2800" baseline="-25000" dirty="0">
                <a:solidFill>
                  <a:srgbClr val="000000"/>
                </a:solidFill>
                <a:latin typeface="Consolas"/>
                <a:ea typeface="+mn-lt"/>
                <a:cs typeface="Courier New"/>
              </a:rPr>
              <a:t>(%</a:t>
            </a:r>
            <a:r>
              <a:rPr lang="en-US" sz="2800" baseline="-25000" dirty="0" err="1">
                <a:solidFill>
                  <a:srgbClr val="000000"/>
                </a:solidFill>
                <a:latin typeface="Consolas"/>
                <a:ea typeface="+mn-lt"/>
                <a:cs typeface="Courier New"/>
              </a:rPr>
              <a:t>i</a:t>
            </a:r>
            <a:r>
              <a:rPr lang="en-US" sz="2800" baseline="-25000" dirty="0">
                <a:solidFill>
                  <a:srgbClr val="000000"/>
                </a:solidFill>
                <a:latin typeface="Consolas"/>
                <a:ea typeface="+mn-lt"/>
                <a:cs typeface="Courier New"/>
              </a:rPr>
              <a:t>);</a:t>
            </a:r>
          </a:p>
          <a:p>
            <a:r>
              <a:rPr lang="en-US" sz="2800" baseline="-25000" dirty="0">
                <a:solidFill>
                  <a:srgbClr val="000000"/>
                </a:solidFill>
                <a:latin typeface="Consolas"/>
                <a:ea typeface="+mn-lt"/>
                <a:cs typeface="Courier New"/>
              </a:rPr>
              <a:t>}</a:t>
            </a:r>
          </a:p>
          <a:p>
            <a:endParaRPr lang="en-US" sz="2800" baseline="-25000" dirty="0">
              <a:solidFill>
                <a:srgbClr val="000000"/>
              </a:solidFill>
              <a:latin typeface="Consolas"/>
              <a:ea typeface="+mn-lt"/>
              <a:cs typeface="Courier New"/>
            </a:endParaRPr>
          </a:p>
        </p:txBody>
      </p:sp>
      <p:sp>
        <p:nvSpPr>
          <p:cNvPr id="8" name="TextBox 7">
            <a:extLst>
              <a:ext uri="{FF2B5EF4-FFF2-40B4-BE49-F238E27FC236}">
                <a16:creationId xmlns:a16="http://schemas.microsoft.com/office/drawing/2014/main" id="{5C117257-DAFF-C54A-ADEA-3441C77A7216}"/>
              </a:ext>
            </a:extLst>
          </p:cNvPr>
          <p:cNvSpPr txBox="1"/>
          <p:nvPr/>
        </p:nvSpPr>
        <p:spPr>
          <a:xfrm>
            <a:off x="4280258" y="2926973"/>
            <a:ext cx="3631480" cy="3539430"/>
          </a:xfrm>
          <a:prstGeom prst="rect">
            <a:avLst/>
          </a:pr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aseline="-25000" dirty="0" err="1">
                <a:solidFill>
                  <a:srgbClr val="7030A0"/>
                </a:solidFill>
                <a:latin typeface="Consolas"/>
                <a:ea typeface="+mn-lt"/>
                <a:cs typeface="Courier New"/>
              </a:rPr>
              <a:t>parallel_for</a:t>
            </a:r>
            <a:r>
              <a:rPr lang="en-US" sz="2800" baseline="-25000" dirty="0">
                <a:solidFill>
                  <a:srgbClr val="7030A0"/>
                </a:solidFill>
                <a:latin typeface="Consolas"/>
                <a:ea typeface="+mn-lt"/>
                <a:cs typeface="Courier New"/>
              </a:rPr>
              <a:t> </a:t>
            </a:r>
            <a:r>
              <a:rPr lang="en-US" sz="2800" baseline="-25000" dirty="0">
                <a:solidFill>
                  <a:srgbClr val="000000"/>
                </a:solidFill>
                <a:latin typeface="Consolas"/>
                <a:ea typeface="+mn-lt"/>
                <a:cs typeface="Courier New"/>
              </a:rPr>
              <a:t>%</a:t>
            </a:r>
            <a:r>
              <a:rPr lang="en-US" sz="2800" baseline="-25000" dirty="0" err="1">
                <a:solidFill>
                  <a:srgbClr val="000000"/>
                </a:solidFill>
                <a:latin typeface="Consolas"/>
                <a:ea typeface="+mn-lt"/>
                <a:cs typeface="Courier New"/>
              </a:rPr>
              <a:t>i</a:t>
            </a:r>
            <a:r>
              <a:rPr lang="en-US" sz="2800" baseline="-25000" dirty="0">
                <a:solidFill>
                  <a:srgbClr val="000000"/>
                </a:solidFill>
                <a:latin typeface="Consolas"/>
                <a:ea typeface="+mn-lt"/>
                <a:cs typeface="Courier New"/>
              </a:rPr>
              <a:t> = 0 to N {</a:t>
            </a:r>
            <a:endParaRPr lang="en-US" sz="2800" baseline="-25000" dirty="0">
              <a:solidFill>
                <a:srgbClr val="0070C0"/>
              </a:solidFill>
              <a:latin typeface="Consolas"/>
              <a:ea typeface="+mn-lt"/>
              <a:cs typeface="Courier New"/>
            </a:endParaRPr>
          </a:p>
          <a:p>
            <a:r>
              <a:rPr lang="en-US" sz="2800" baseline="-25000" dirty="0">
                <a:solidFill>
                  <a:srgbClr val="0070C0"/>
                </a:solidFill>
                <a:latin typeface="Consolas"/>
                <a:ea typeface="+mn-lt"/>
                <a:cs typeface="Courier New"/>
              </a:rPr>
              <a:t>  </a:t>
            </a:r>
            <a:r>
              <a:rPr lang="en-US" sz="2800" baseline="-25000" dirty="0" err="1">
                <a:solidFill>
                  <a:srgbClr val="0070C0"/>
                </a:solidFill>
                <a:latin typeface="Consolas"/>
                <a:ea typeface="+mn-lt"/>
                <a:cs typeface="Courier New"/>
              </a:rPr>
              <a:t>codeA</a:t>
            </a:r>
            <a:r>
              <a:rPr lang="en-US" sz="2800" baseline="-25000" dirty="0">
                <a:solidFill>
                  <a:srgbClr val="000000"/>
                </a:solidFill>
                <a:latin typeface="Consolas"/>
                <a:ea typeface="+mn-lt"/>
                <a:cs typeface="Courier New"/>
              </a:rPr>
              <a:t>(%</a:t>
            </a:r>
            <a:r>
              <a:rPr lang="en-US" sz="2800" baseline="-25000" dirty="0" err="1">
                <a:solidFill>
                  <a:srgbClr val="000000"/>
                </a:solidFill>
                <a:latin typeface="Consolas"/>
                <a:ea typeface="+mn-lt"/>
                <a:cs typeface="Courier New"/>
              </a:rPr>
              <a:t>i</a:t>
            </a:r>
            <a:r>
              <a:rPr lang="en-US" sz="2800" baseline="-25000" dirty="0">
                <a:solidFill>
                  <a:srgbClr val="000000"/>
                </a:solidFill>
                <a:latin typeface="Consolas"/>
                <a:ea typeface="+mn-lt"/>
                <a:cs typeface="Courier New"/>
              </a:rPr>
              <a:t>); </a:t>
            </a:r>
            <a:br>
              <a:rPr lang="en-US" sz="2800" baseline="-25000" dirty="0">
                <a:solidFill>
                  <a:srgbClr val="000000"/>
                </a:solidFill>
                <a:latin typeface="Consolas"/>
                <a:ea typeface="+mn-lt"/>
                <a:cs typeface="Courier New"/>
              </a:rPr>
            </a:br>
            <a:r>
              <a:rPr lang="en-US" sz="2800" baseline="-25000" dirty="0">
                <a:solidFill>
                  <a:srgbClr val="000000"/>
                </a:solidFill>
                <a:latin typeface="Consolas"/>
                <a:ea typeface="+mn-lt"/>
                <a:cs typeface="Courier New"/>
              </a:rPr>
              <a:t>  </a:t>
            </a:r>
            <a:r>
              <a:rPr lang="en-US" sz="2800" baseline="-25000" dirty="0" err="1">
                <a:solidFill>
                  <a:srgbClr val="7030A0"/>
                </a:solidFill>
                <a:latin typeface="Consolas"/>
                <a:ea typeface="+mn-lt"/>
                <a:cs typeface="Courier New"/>
              </a:rPr>
              <a:t>sync_threads</a:t>
            </a:r>
            <a:r>
              <a:rPr lang="en-US" sz="2800" baseline="-25000" dirty="0">
                <a:solidFill>
                  <a:srgbClr val="000000"/>
                </a:solidFill>
                <a:latin typeface="Consolas"/>
                <a:ea typeface="+mn-lt"/>
                <a:cs typeface="Courier New"/>
              </a:rPr>
              <a:t>;</a:t>
            </a:r>
          </a:p>
          <a:p>
            <a:r>
              <a:rPr lang="en-US" sz="2800" baseline="-25000" dirty="0">
                <a:solidFill>
                  <a:srgbClr val="0070C0"/>
                </a:solidFill>
                <a:latin typeface="Consolas"/>
                <a:ea typeface="+mn-lt"/>
                <a:cs typeface="Courier New"/>
              </a:rPr>
              <a:t>  for</a:t>
            </a:r>
            <a:r>
              <a:rPr lang="en-US" sz="2800" baseline="-25000" dirty="0">
                <a:solidFill>
                  <a:srgbClr val="7030A0"/>
                </a:solidFill>
                <a:latin typeface="Consolas"/>
                <a:ea typeface="+mn-lt"/>
                <a:cs typeface="Courier New"/>
              </a:rPr>
              <a:t> </a:t>
            </a:r>
            <a:r>
              <a:rPr lang="en-US" sz="2800" baseline="-25000" dirty="0">
                <a:solidFill>
                  <a:srgbClr val="000000"/>
                </a:solidFill>
                <a:latin typeface="Consolas"/>
                <a:ea typeface="+mn-lt"/>
                <a:cs typeface="Courier New"/>
              </a:rPr>
              <a:t>%j = … {</a:t>
            </a:r>
            <a:br>
              <a:rPr lang="en-US" sz="2800" baseline="-25000" dirty="0">
                <a:solidFill>
                  <a:srgbClr val="000000"/>
                </a:solidFill>
                <a:latin typeface="Consolas"/>
                <a:ea typeface="+mn-lt"/>
                <a:cs typeface="Courier New"/>
              </a:rPr>
            </a:br>
            <a:r>
              <a:rPr lang="en-US" sz="2800" baseline="-25000" dirty="0">
                <a:solidFill>
                  <a:srgbClr val="000000"/>
                </a:solidFill>
                <a:latin typeface="Consolas"/>
                <a:ea typeface="+mn-lt"/>
                <a:cs typeface="Courier New"/>
              </a:rPr>
              <a:t>    </a:t>
            </a:r>
            <a:r>
              <a:rPr lang="en-US" sz="2800" baseline="-25000" dirty="0">
                <a:solidFill>
                  <a:srgbClr val="0070C0"/>
                </a:solidFill>
                <a:latin typeface="Consolas"/>
                <a:ea typeface="+mn-lt"/>
                <a:cs typeface="Courier New"/>
              </a:rPr>
              <a:t>codeB1</a:t>
            </a:r>
            <a:r>
              <a:rPr lang="en-US" sz="2800" baseline="-25000" dirty="0">
                <a:solidFill>
                  <a:srgbClr val="000000"/>
                </a:solidFill>
                <a:latin typeface="Consolas"/>
                <a:ea typeface="+mn-lt"/>
                <a:cs typeface="Courier New"/>
              </a:rPr>
              <a:t>(%</a:t>
            </a:r>
            <a:r>
              <a:rPr lang="en-US" sz="2800" baseline="-25000" dirty="0" err="1">
                <a:solidFill>
                  <a:srgbClr val="000000"/>
                </a:solidFill>
                <a:latin typeface="Consolas"/>
                <a:ea typeface="+mn-lt"/>
                <a:cs typeface="Courier New"/>
              </a:rPr>
              <a:t>i</a:t>
            </a:r>
            <a:r>
              <a:rPr lang="en-US" sz="2800" baseline="-25000" dirty="0">
                <a:solidFill>
                  <a:srgbClr val="000000"/>
                </a:solidFill>
                <a:latin typeface="Consolas"/>
                <a:ea typeface="+mn-lt"/>
                <a:cs typeface="Courier New"/>
              </a:rPr>
              <a:t>, %j);</a:t>
            </a:r>
            <a:br>
              <a:rPr lang="en-US" sz="2800" baseline="-25000" dirty="0">
                <a:solidFill>
                  <a:srgbClr val="000000"/>
                </a:solidFill>
                <a:latin typeface="Consolas"/>
                <a:ea typeface="+mn-lt"/>
                <a:cs typeface="Courier New"/>
              </a:rPr>
            </a:br>
            <a:r>
              <a:rPr lang="en-US" sz="2800" baseline="-25000" dirty="0">
                <a:solidFill>
                  <a:srgbClr val="000000"/>
                </a:solidFill>
                <a:latin typeface="Consolas"/>
                <a:ea typeface="+mn-lt"/>
                <a:cs typeface="Courier New"/>
              </a:rPr>
              <a:t>    </a:t>
            </a:r>
            <a:r>
              <a:rPr lang="en-US" sz="2800" baseline="-25000" dirty="0" err="1">
                <a:solidFill>
                  <a:srgbClr val="7030A0"/>
                </a:solidFill>
                <a:latin typeface="Consolas"/>
                <a:ea typeface="+mn-lt"/>
                <a:cs typeface="Courier New"/>
              </a:rPr>
              <a:t>sync_threads</a:t>
            </a:r>
            <a:r>
              <a:rPr lang="en-US" sz="2800" baseline="-25000" dirty="0">
                <a:solidFill>
                  <a:srgbClr val="000000"/>
                </a:solidFill>
                <a:latin typeface="Consolas"/>
                <a:ea typeface="+mn-lt"/>
                <a:cs typeface="Courier New"/>
              </a:rPr>
              <a:t>; </a:t>
            </a:r>
            <a:br>
              <a:rPr lang="en-US" sz="2800" baseline="-25000" dirty="0">
                <a:solidFill>
                  <a:srgbClr val="000000"/>
                </a:solidFill>
                <a:latin typeface="Consolas"/>
                <a:ea typeface="+mn-lt"/>
                <a:cs typeface="Courier New"/>
              </a:rPr>
            </a:br>
            <a:r>
              <a:rPr lang="en-US" sz="2800" baseline="-25000" dirty="0">
                <a:solidFill>
                  <a:srgbClr val="000000"/>
                </a:solidFill>
                <a:latin typeface="Consolas"/>
                <a:ea typeface="+mn-lt"/>
                <a:cs typeface="Courier New"/>
              </a:rPr>
              <a:t>    </a:t>
            </a:r>
            <a:r>
              <a:rPr lang="en-US" sz="2800" baseline="-25000" dirty="0">
                <a:solidFill>
                  <a:srgbClr val="0070C0"/>
                </a:solidFill>
                <a:latin typeface="Consolas"/>
                <a:ea typeface="+mn-lt"/>
                <a:cs typeface="Courier New"/>
              </a:rPr>
              <a:t>codeB2</a:t>
            </a:r>
            <a:r>
              <a:rPr lang="en-US" sz="2800" baseline="-25000" dirty="0">
                <a:solidFill>
                  <a:srgbClr val="000000"/>
                </a:solidFill>
                <a:latin typeface="Consolas"/>
                <a:ea typeface="+mn-lt"/>
                <a:cs typeface="Courier New"/>
              </a:rPr>
              <a:t>(%</a:t>
            </a:r>
            <a:r>
              <a:rPr lang="en-US" sz="2800" baseline="-25000" dirty="0" err="1">
                <a:solidFill>
                  <a:srgbClr val="000000"/>
                </a:solidFill>
                <a:latin typeface="Consolas"/>
                <a:ea typeface="+mn-lt"/>
                <a:cs typeface="Courier New"/>
              </a:rPr>
              <a:t>i</a:t>
            </a:r>
            <a:r>
              <a:rPr lang="en-US" sz="2800" baseline="-25000" dirty="0">
                <a:solidFill>
                  <a:srgbClr val="000000"/>
                </a:solidFill>
                <a:latin typeface="Consolas"/>
                <a:ea typeface="+mn-lt"/>
                <a:cs typeface="Courier New"/>
              </a:rPr>
              <a:t>, %j);</a:t>
            </a:r>
          </a:p>
          <a:p>
            <a:r>
              <a:rPr lang="en-US" sz="2800" baseline="-25000" dirty="0">
                <a:solidFill>
                  <a:srgbClr val="000000"/>
                </a:solidFill>
                <a:latin typeface="Consolas"/>
                <a:ea typeface="+mn-lt"/>
                <a:cs typeface="Courier New"/>
              </a:rPr>
              <a:t>  }</a:t>
            </a:r>
            <a:br>
              <a:rPr lang="en-US" sz="2800" baseline="-25000" dirty="0">
                <a:solidFill>
                  <a:srgbClr val="000000"/>
                </a:solidFill>
                <a:latin typeface="Consolas"/>
                <a:ea typeface="+mn-lt"/>
                <a:cs typeface="Courier New"/>
              </a:rPr>
            </a:br>
            <a:r>
              <a:rPr lang="en-US" sz="2800" baseline="-25000" dirty="0">
                <a:solidFill>
                  <a:srgbClr val="000000"/>
                </a:solidFill>
                <a:latin typeface="Consolas"/>
                <a:ea typeface="+mn-lt"/>
                <a:cs typeface="Courier New"/>
              </a:rPr>
              <a:t>  </a:t>
            </a:r>
            <a:r>
              <a:rPr lang="en-US" sz="2800" baseline="-25000" dirty="0" err="1">
                <a:solidFill>
                  <a:srgbClr val="7030A0"/>
                </a:solidFill>
                <a:latin typeface="Consolas"/>
                <a:ea typeface="+mn-lt"/>
                <a:cs typeface="Courier New"/>
              </a:rPr>
              <a:t>sync_threads</a:t>
            </a:r>
            <a:r>
              <a:rPr lang="en-US" sz="2800" baseline="-25000" dirty="0">
                <a:solidFill>
                  <a:srgbClr val="000000"/>
                </a:solidFill>
                <a:latin typeface="Consolas"/>
                <a:ea typeface="+mn-lt"/>
                <a:cs typeface="Courier New"/>
              </a:rPr>
              <a:t>;</a:t>
            </a:r>
            <a:br>
              <a:rPr lang="en-US" sz="2800" baseline="-25000" dirty="0">
                <a:solidFill>
                  <a:srgbClr val="000000"/>
                </a:solidFill>
                <a:latin typeface="Consolas"/>
                <a:ea typeface="+mn-lt"/>
                <a:cs typeface="Courier New"/>
              </a:rPr>
            </a:br>
            <a:r>
              <a:rPr lang="en-US" sz="2800" baseline="-25000" dirty="0">
                <a:solidFill>
                  <a:srgbClr val="000000"/>
                </a:solidFill>
                <a:latin typeface="Consolas"/>
                <a:ea typeface="+mn-lt"/>
                <a:cs typeface="Courier New"/>
              </a:rPr>
              <a:t>  </a:t>
            </a:r>
            <a:r>
              <a:rPr lang="en-US" sz="2800" baseline="-25000" dirty="0" err="1">
                <a:solidFill>
                  <a:srgbClr val="0070C0"/>
                </a:solidFill>
                <a:latin typeface="Consolas"/>
                <a:ea typeface="+mn-lt"/>
                <a:cs typeface="Courier New"/>
              </a:rPr>
              <a:t>codeC</a:t>
            </a:r>
            <a:r>
              <a:rPr lang="en-US" sz="2800" baseline="-25000" dirty="0">
                <a:solidFill>
                  <a:srgbClr val="000000"/>
                </a:solidFill>
                <a:latin typeface="Consolas"/>
                <a:ea typeface="+mn-lt"/>
                <a:cs typeface="Courier New"/>
              </a:rPr>
              <a:t>(%</a:t>
            </a:r>
            <a:r>
              <a:rPr lang="en-US" sz="2800" baseline="-25000" dirty="0" err="1">
                <a:solidFill>
                  <a:srgbClr val="000000"/>
                </a:solidFill>
                <a:latin typeface="Consolas"/>
                <a:ea typeface="+mn-lt"/>
                <a:cs typeface="Courier New"/>
              </a:rPr>
              <a:t>i</a:t>
            </a:r>
            <a:r>
              <a:rPr lang="en-US" sz="2800" baseline="-25000" dirty="0">
                <a:solidFill>
                  <a:srgbClr val="000000"/>
                </a:solidFill>
                <a:latin typeface="Consolas"/>
                <a:ea typeface="+mn-lt"/>
                <a:cs typeface="Courier New"/>
              </a:rPr>
              <a:t>);</a:t>
            </a:r>
          </a:p>
          <a:p>
            <a:r>
              <a:rPr lang="en-US" sz="2800" baseline="-25000" dirty="0">
                <a:solidFill>
                  <a:srgbClr val="000000"/>
                </a:solidFill>
                <a:latin typeface="Consolas"/>
                <a:ea typeface="+mn-lt"/>
                <a:cs typeface="Courier New"/>
              </a:rPr>
              <a:t>}</a:t>
            </a:r>
          </a:p>
          <a:p>
            <a:endParaRPr lang="en-US" sz="2800" baseline="-25000" dirty="0">
              <a:solidFill>
                <a:srgbClr val="000000"/>
              </a:solidFill>
              <a:latin typeface="Consolas"/>
              <a:ea typeface="+mn-lt"/>
              <a:cs typeface="Courier New"/>
            </a:endParaRPr>
          </a:p>
        </p:txBody>
      </p:sp>
      <p:sp>
        <p:nvSpPr>
          <p:cNvPr id="11" name="TextBox 10">
            <a:extLst>
              <a:ext uri="{FF2B5EF4-FFF2-40B4-BE49-F238E27FC236}">
                <a16:creationId xmlns:a16="http://schemas.microsoft.com/office/drawing/2014/main" id="{492422F6-B803-AE47-AC36-9B0D74701CFF}"/>
              </a:ext>
            </a:extLst>
          </p:cNvPr>
          <p:cNvSpPr txBox="1"/>
          <p:nvPr/>
        </p:nvSpPr>
        <p:spPr>
          <a:xfrm>
            <a:off x="8274904" y="2921584"/>
            <a:ext cx="3631480" cy="4113947"/>
          </a:xfrm>
          <a:prstGeom prst="rect">
            <a:avLst/>
          </a:pr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aseline="-25000" dirty="0" err="1">
                <a:solidFill>
                  <a:srgbClr val="7030A0"/>
                </a:solidFill>
                <a:latin typeface="Consolas"/>
                <a:ea typeface="+mn-lt"/>
                <a:cs typeface="Courier New"/>
              </a:rPr>
              <a:t>parallel_for</a:t>
            </a:r>
            <a:r>
              <a:rPr lang="en-US" sz="2800" baseline="-25000" dirty="0">
                <a:solidFill>
                  <a:srgbClr val="7030A0"/>
                </a:solidFill>
                <a:latin typeface="Consolas"/>
                <a:ea typeface="+mn-lt"/>
                <a:cs typeface="Courier New"/>
              </a:rPr>
              <a:t> </a:t>
            </a:r>
            <a:r>
              <a:rPr lang="en-US" sz="2800" baseline="-25000" dirty="0">
                <a:solidFill>
                  <a:srgbClr val="000000"/>
                </a:solidFill>
                <a:latin typeface="Consolas"/>
                <a:ea typeface="+mn-lt"/>
                <a:cs typeface="Courier New"/>
              </a:rPr>
              <a:t>%</a:t>
            </a:r>
            <a:r>
              <a:rPr lang="en-US" sz="2800" baseline="-25000" dirty="0" err="1">
                <a:solidFill>
                  <a:srgbClr val="000000"/>
                </a:solidFill>
                <a:latin typeface="Consolas"/>
                <a:ea typeface="+mn-lt"/>
                <a:cs typeface="Courier New"/>
              </a:rPr>
              <a:t>i</a:t>
            </a:r>
            <a:r>
              <a:rPr lang="en-US" sz="2800" baseline="-25000" dirty="0">
                <a:solidFill>
                  <a:srgbClr val="000000"/>
                </a:solidFill>
                <a:latin typeface="Consolas"/>
                <a:ea typeface="+mn-lt"/>
                <a:cs typeface="Courier New"/>
              </a:rPr>
              <a:t> = 0 to N {</a:t>
            </a:r>
            <a:endParaRPr lang="en-US" sz="2800" baseline="-25000" dirty="0">
              <a:solidFill>
                <a:srgbClr val="0070C0"/>
              </a:solidFill>
              <a:latin typeface="Consolas"/>
              <a:ea typeface="+mn-lt"/>
              <a:cs typeface="Courier New"/>
            </a:endParaRPr>
          </a:p>
          <a:p>
            <a:r>
              <a:rPr lang="en-US" sz="2800" baseline="-25000" dirty="0">
                <a:solidFill>
                  <a:srgbClr val="0070C0"/>
                </a:solidFill>
                <a:latin typeface="Consolas"/>
                <a:ea typeface="+mn-lt"/>
                <a:cs typeface="Courier New"/>
              </a:rPr>
              <a:t>  </a:t>
            </a:r>
            <a:r>
              <a:rPr lang="en-US" sz="2800" baseline="-25000" dirty="0" err="1">
                <a:solidFill>
                  <a:srgbClr val="0070C0"/>
                </a:solidFill>
                <a:latin typeface="Consolas"/>
                <a:ea typeface="+mn-lt"/>
                <a:cs typeface="Courier New"/>
              </a:rPr>
              <a:t>codeA</a:t>
            </a:r>
            <a:r>
              <a:rPr lang="en-US" sz="2800" baseline="-25000" dirty="0">
                <a:solidFill>
                  <a:srgbClr val="000000"/>
                </a:solidFill>
                <a:latin typeface="Consolas"/>
                <a:ea typeface="+mn-lt"/>
                <a:cs typeface="Courier New"/>
              </a:rPr>
              <a:t>(%</a:t>
            </a:r>
            <a:r>
              <a:rPr lang="en-US" sz="2800" baseline="-25000" dirty="0" err="1">
                <a:solidFill>
                  <a:srgbClr val="000000"/>
                </a:solidFill>
                <a:latin typeface="Consolas"/>
                <a:ea typeface="+mn-lt"/>
                <a:cs typeface="Courier New"/>
              </a:rPr>
              <a:t>i</a:t>
            </a:r>
            <a:r>
              <a:rPr lang="en-US" sz="2800" baseline="-25000" dirty="0">
                <a:solidFill>
                  <a:srgbClr val="000000"/>
                </a:solidFill>
                <a:latin typeface="Consolas"/>
                <a:ea typeface="+mn-lt"/>
                <a:cs typeface="Courier New"/>
              </a:rPr>
              <a:t>); </a:t>
            </a:r>
          </a:p>
          <a:p>
            <a:r>
              <a:rPr lang="en-US" sz="2800" baseline="-25000" dirty="0">
                <a:solidFill>
                  <a:srgbClr val="000000"/>
                </a:solidFill>
                <a:latin typeface="Consolas"/>
                <a:ea typeface="+mn-lt"/>
                <a:cs typeface="Courier New"/>
              </a:rPr>
              <a:t>}</a:t>
            </a:r>
          </a:p>
          <a:p>
            <a:r>
              <a:rPr lang="en-US" sz="2800" baseline="-25000" dirty="0" err="1">
                <a:solidFill>
                  <a:srgbClr val="7030A0"/>
                </a:solidFill>
                <a:latin typeface="Consolas"/>
                <a:ea typeface="+mn-lt"/>
                <a:cs typeface="Courier New"/>
              </a:rPr>
              <a:t>parallel_for</a:t>
            </a:r>
            <a:r>
              <a:rPr lang="en-US" sz="2800" baseline="-25000" dirty="0">
                <a:solidFill>
                  <a:srgbClr val="7030A0"/>
                </a:solidFill>
                <a:latin typeface="Consolas"/>
                <a:ea typeface="+mn-lt"/>
                <a:cs typeface="Courier New"/>
              </a:rPr>
              <a:t> </a:t>
            </a:r>
            <a:r>
              <a:rPr lang="en-US" sz="2800" baseline="-25000" dirty="0">
                <a:solidFill>
                  <a:srgbClr val="000000"/>
                </a:solidFill>
                <a:latin typeface="Consolas"/>
                <a:ea typeface="+mn-lt"/>
                <a:cs typeface="Courier New"/>
              </a:rPr>
              <a:t>%</a:t>
            </a:r>
            <a:r>
              <a:rPr lang="en-US" sz="2800" baseline="-25000" dirty="0" err="1">
                <a:solidFill>
                  <a:srgbClr val="000000"/>
                </a:solidFill>
                <a:latin typeface="Consolas"/>
                <a:ea typeface="+mn-lt"/>
                <a:cs typeface="Courier New"/>
              </a:rPr>
              <a:t>i</a:t>
            </a:r>
            <a:r>
              <a:rPr lang="en-US" sz="2800" baseline="-25000" dirty="0">
                <a:solidFill>
                  <a:srgbClr val="000000"/>
                </a:solidFill>
                <a:latin typeface="Consolas"/>
                <a:ea typeface="+mn-lt"/>
                <a:cs typeface="Courier New"/>
              </a:rPr>
              <a:t> = 0 to N {</a:t>
            </a:r>
            <a:endParaRPr lang="en-US" sz="2800" baseline="-25000" dirty="0">
              <a:solidFill>
                <a:srgbClr val="0070C0"/>
              </a:solidFill>
              <a:latin typeface="Consolas"/>
              <a:ea typeface="+mn-lt"/>
              <a:cs typeface="Courier New"/>
            </a:endParaRPr>
          </a:p>
          <a:p>
            <a:r>
              <a:rPr lang="en-US" sz="2800" baseline="-25000" dirty="0">
                <a:solidFill>
                  <a:srgbClr val="0070C0"/>
                </a:solidFill>
                <a:latin typeface="Consolas"/>
                <a:ea typeface="+mn-lt"/>
                <a:cs typeface="Courier New"/>
              </a:rPr>
              <a:t>  for</a:t>
            </a:r>
            <a:r>
              <a:rPr lang="en-US" sz="2800" baseline="-25000" dirty="0">
                <a:solidFill>
                  <a:srgbClr val="7030A0"/>
                </a:solidFill>
                <a:latin typeface="Consolas"/>
                <a:ea typeface="+mn-lt"/>
                <a:cs typeface="Courier New"/>
              </a:rPr>
              <a:t> </a:t>
            </a:r>
            <a:r>
              <a:rPr lang="en-US" sz="2800" baseline="-25000" dirty="0">
                <a:solidFill>
                  <a:srgbClr val="000000"/>
                </a:solidFill>
                <a:latin typeface="Consolas"/>
                <a:ea typeface="+mn-lt"/>
                <a:cs typeface="Courier New"/>
              </a:rPr>
              <a:t>%j = … {</a:t>
            </a:r>
            <a:br>
              <a:rPr lang="en-US" sz="2800" baseline="-25000" dirty="0">
                <a:solidFill>
                  <a:srgbClr val="000000"/>
                </a:solidFill>
                <a:latin typeface="Consolas"/>
                <a:ea typeface="+mn-lt"/>
                <a:cs typeface="Courier New"/>
              </a:rPr>
            </a:br>
            <a:r>
              <a:rPr lang="en-US" sz="2800" baseline="-25000" dirty="0">
                <a:solidFill>
                  <a:srgbClr val="000000"/>
                </a:solidFill>
                <a:latin typeface="Consolas"/>
                <a:ea typeface="+mn-lt"/>
                <a:cs typeface="Courier New"/>
              </a:rPr>
              <a:t>    </a:t>
            </a:r>
            <a:r>
              <a:rPr lang="en-US" sz="2800" baseline="-25000" dirty="0">
                <a:solidFill>
                  <a:srgbClr val="0070C0"/>
                </a:solidFill>
                <a:latin typeface="Consolas"/>
                <a:ea typeface="+mn-lt"/>
                <a:cs typeface="Courier New"/>
              </a:rPr>
              <a:t>codeB1</a:t>
            </a:r>
            <a:r>
              <a:rPr lang="en-US" sz="2800" baseline="-25000" dirty="0">
                <a:solidFill>
                  <a:srgbClr val="000000"/>
                </a:solidFill>
                <a:latin typeface="Consolas"/>
                <a:ea typeface="+mn-lt"/>
                <a:cs typeface="Courier New"/>
              </a:rPr>
              <a:t>(%</a:t>
            </a:r>
            <a:r>
              <a:rPr lang="en-US" sz="2800" baseline="-25000" dirty="0" err="1">
                <a:solidFill>
                  <a:srgbClr val="000000"/>
                </a:solidFill>
                <a:latin typeface="Consolas"/>
                <a:ea typeface="+mn-lt"/>
                <a:cs typeface="Courier New"/>
              </a:rPr>
              <a:t>i</a:t>
            </a:r>
            <a:r>
              <a:rPr lang="en-US" sz="2800" baseline="-25000" dirty="0">
                <a:solidFill>
                  <a:srgbClr val="000000"/>
                </a:solidFill>
                <a:latin typeface="Consolas"/>
                <a:ea typeface="+mn-lt"/>
                <a:cs typeface="Courier New"/>
              </a:rPr>
              <a:t>, %j);</a:t>
            </a:r>
            <a:br>
              <a:rPr lang="en-US" sz="2800" baseline="-25000" dirty="0">
                <a:solidFill>
                  <a:srgbClr val="000000"/>
                </a:solidFill>
                <a:latin typeface="Consolas"/>
                <a:ea typeface="+mn-lt"/>
                <a:cs typeface="Courier New"/>
              </a:rPr>
            </a:br>
            <a:r>
              <a:rPr lang="en-US" sz="2800" baseline="-25000" dirty="0">
                <a:solidFill>
                  <a:srgbClr val="000000"/>
                </a:solidFill>
                <a:latin typeface="Consolas"/>
                <a:ea typeface="+mn-lt"/>
                <a:cs typeface="Courier New"/>
              </a:rPr>
              <a:t>    </a:t>
            </a:r>
            <a:r>
              <a:rPr lang="en-US" sz="2800" baseline="-25000" dirty="0" err="1">
                <a:solidFill>
                  <a:srgbClr val="7030A0"/>
                </a:solidFill>
                <a:latin typeface="Consolas"/>
                <a:ea typeface="+mn-lt"/>
                <a:cs typeface="Courier New"/>
              </a:rPr>
              <a:t>sync_threads</a:t>
            </a:r>
            <a:r>
              <a:rPr lang="en-US" sz="2800" baseline="-25000" dirty="0">
                <a:solidFill>
                  <a:srgbClr val="000000"/>
                </a:solidFill>
                <a:latin typeface="Consolas"/>
                <a:ea typeface="+mn-lt"/>
                <a:cs typeface="Courier New"/>
              </a:rPr>
              <a:t>; </a:t>
            </a:r>
            <a:br>
              <a:rPr lang="en-US" sz="2800" baseline="-25000" dirty="0">
                <a:solidFill>
                  <a:srgbClr val="000000"/>
                </a:solidFill>
                <a:latin typeface="Consolas"/>
                <a:ea typeface="+mn-lt"/>
                <a:cs typeface="Courier New"/>
              </a:rPr>
            </a:br>
            <a:r>
              <a:rPr lang="en-US" sz="2800" baseline="-25000" dirty="0">
                <a:solidFill>
                  <a:srgbClr val="000000"/>
                </a:solidFill>
                <a:latin typeface="Consolas"/>
                <a:ea typeface="+mn-lt"/>
                <a:cs typeface="Courier New"/>
              </a:rPr>
              <a:t>    </a:t>
            </a:r>
            <a:r>
              <a:rPr lang="en-US" sz="2800" baseline="-25000" dirty="0">
                <a:solidFill>
                  <a:srgbClr val="0070C0"/>
                </a:solidFill>
                <a:latin typeface="Consolas"/>
                <a:ea typeface="+mn-lt"/>
                <a:cs typeface="Courier New"/>
              </a:rPr>
              <a:t>codeB2</a:t>
            </a:r>
            <a:r>
              <a:rPr lang="en-US" sz="2800" baseline="-25000" dirty="0">
                <a:solidFill>
                  <a:srgbClr val="000000"/>
                </a:solidFill>
                <a:latin typeface="Consolas"/>
                <a:ea typeface="+mn-lt"/>
                <a:cs typeface="Courier New"/>
              </a:rPr>
              <a:t>(%</a:t>
            </a:r>
            <a:r>
              <a:rPr lang="en-US" sz="2800" baseline="-25000" dirty="0" err="1">
                <a:solidFill>
                  <a:srgbClr val="000000"/>
                </a:solidFill>
                <a:latin typeface="Consolas"/>
                <a:ea typeface="+mn-lt"/>
                <a:cs typeface="Courier New"/>
              </a:rPr>
              <a:t>i</a:t>
            </a:r>
            <a:r>
              <a:rPr lang="en-US" sz="2800" baseline="-25000" dirty="0">
                <a:solidFill>
                  <a:srgbClr val="000000"/>
                </a:solidFill>
                <a:latin typeface="Consolas"/>
                <a:ea typeface="+mn-lt"/>
                <a:cs typeface="Courier New"/>
              </a:rPr>
              <a:t>, %j);</a:t>
            </a:r>
          </a:p>
          <a:p>
            <a:r>
              <a:rPr lang="en-US" sz="2800" baseline="-25000" dirty="0">
                <a:solidFill>
                  <a:srgbClr val="000000"/>
                </a:solidFill>
                <a:latin typeface="Consolas"/>
                <a:ea typeface="+mn-lt"/>
                <a:cs typeface="Courier New"/>
              </a:rPr>
              <a:t>  }</a:t>
            </a:r>
          </a:p>
          <a:p>
            <a:r>
              <a:rPr lang="en-US" sz="2800" baseline="-25000" dirty="0">
                <a:solidFill>
                  <a:srgbClr val="000000"/>
                </a:solidFill>
                <a:latin typeface="Consolas"/>
                <a:ea typeface="+mn-lt"/>
                <a:cs typeface="Courier New"/>
              </a:rPr>
              <a:t>}</a:t>
            </a:r>
          </a:p>
          <a:p>
            <a:r>
              <a:rPr lang="en-US" sz="2800" baseline="-25000" dirty="0" err="1">
                <a:solidFill>
                  <a:srgbClr val="7030A0"/>
                </a:solidFill>
                <a:latin typeface="Consolas"/>
                <a:ea typeface="+mn-lt"/>
                <a:cs typeface="Courier New"/>
              </a:rPr>
              <a:t>parallel_for</a:t>
            </a:r>
            <a:r>
              <a:rPr lang="en-US" sz="2800" baseline="-25000" dirty="0">
                <a:solidFill>
                  <a:srgbClr val="7030A0"/>
                </a:solidFill>
                <a:latin typeface="Consolas"/>
                <a:ea typeface="+mn-lt"/>
                <a:cs typeface="Courier New"/>
              </a:rPr>
              <a:t> </a:t>
            </a:r>
            <a:r>
              <a:rPr lang="en-US" sz="2800" baseline="-25000" dirty="0">
                <a:solidFill>
                  <a:srgbClr val="000000"/>
                </a:solidFill>
                <a:latin typeface="Consolas"/>
                <a:ea typeface="+mn-lt"/>
                <a:cs typeface="Courier New"/>
              </a:rPr>
              <a:t>%</a:t>
            </a:r>
            <a:r>
              <a:rPr lang="en-US" sz="2800" baseline="-25000" dirty="0" err="1">
                <a:solidFill>
                  <a:srgbClr val="000000"/>
                </a:solidFill>
                <a:latin typeface="Consolas"/>
                <a:ea typeface="+mn-lt"/>
                <a:cs typeface="Courier New"/>
              </a:rPr>
              <a:t>i</a:t>
            </a:r>
            <a:r>
              <a:rPr lang="en-US" sz="2800" baseline="-25000" dirty="0">
                <a:solidFill>
                  <a:srgbClr val="000000"/>
                </a:solidFill>
                <a:latin typeface="Consolas"/>
                <a:ea typeface="+mn-lt"/>
                <a:cs typeface="Courier New"/>
              </a:rPr>
              <a:t> = 0 to N {</a:t>
            </a:r>
            <a:br>
              <a:rPr lang="en-US" sz="2800" baseline="-25000" dirty="0">
                <a:solidFill>
                  <a:srgbClr val="000000"/>
                </a:solidFill>
                <a:latin typeface="Consolas"/>
                <a:ea typeface="+mn-lt"/>
                <a:cs typeface="Courier New"/>
              </a:rPr>
            </a:br>
            <a:r>
              <a:rPr lang="en-US" sz="2800" baseline="-25000" dirty="0" err="1">
                <a:solidFill>
                  <a:srgbClr val="0070C0"/>
                </a:solidFill>
                <a:latin typeface="Consolas"/>
                <a:ea typeface="+mn-lt"/>
                <a:cs typeface="Courier New"/>
              </a:rPr>
              <a:t>codeC</a:t>
            </a:r>
            <a:r>
              <a:rPr lang="en-US" sz="2800" baseline="-25000" dirty="0">
                <a:solidFill>
                  <a:srgbClr val="000000"/>
                </a:solidFill>
                <a:latin typeface="Consolas"/>
                <a:ea typeface="+mn-lt"/>
                <a:cs typeface="Courier New"/>
              </a:rPr>
              <a:t>(%</a:t>
            </a:r>
            <a:r>
              <a:rPr lang="en-US" sz="2800" baseline="-25000" dirty="0" err="1">
                <a:solidFill>
                  <a:srgbClr val="000000"/>
                </a:solidFill>
                <a:latin typeface="Consolas"/>
                <a:ea typeface="+mn-lt"/>
                <a:cs typeface="Courier New"/>
              </a:rPr>
              <a:t>i</a:t>
            </a:r>
            <a:r>
              <a:rPr lang="en-US" sz="2800" baseline="-25000" dirty="0">
                <a:solidFill>
                  <a:srgbClr val="000000"/>
                </a:solidFill>
                <a:latin typeface="Consolas"/>
                <a:ea typeface="+mn-lt"/>
                <a:cs typeface="Courier New"/>
              </a:rPr>
              <a:t>);</a:t>
            </a:r>
          </a:p>
          <a:p>
            <a:r>
              <a:rPr lang="en-US" sz="2800" baseline="-25000" dirty="0">
                <a:solidFill>
                  <a:srgbClr val="000000"/>
                </a:solidFill>
                <a:latin typeface="Consolas"/>
                <a:ea typeface="+mn-lt"/>
                <a:cs typeface="Courier New"/>
              </a:rPr>
              <a:t>}</a:t>
            </a:r>
          </a:p>
          <a:p>
            <a:endParaRPr lang="en-US" sz="2800" baseline="-25000" dirty="0">
              <a:solidFill>
                <a:srgbClr val="000000"/>
              </a:solidFill>
              <a:latin typeface="Consolas"/>
              <a:ea typeface="+mn-lt"/>
              <a:cs typeface="Courier New"/>
            </a:endParaRPr>
          </a:p>
        </p:txBody>
      </p:sp>
    </p:spTree>
    <p:extLst>
      <p:ext uri="{BB962C8B-B14F-4D97-AF65-F5344CB8AC3E}">
        <p14:creationId xmlns:p14="http://schemas.microsoft.com/office/powerpoint/2010/main" val="21411991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Optimize">
            <a:extLst>
              <a:ext uri="{FF2B5EF4-FFF2-40B4-BE49-F238E27FC236}">
                <a16:creationId xmlns:a16="http://schemas.microsoft.com/office/drawing/2014/main" id="{980DD948-16DA-9B0B-1634-0F2807286647}"/>
              </a:ext>
            </a:extLst>
          </p:cNvPr>
          <p:cNvSpPr/>
          <p:nvPr/>
        </p:nvSpPr>
        <p:spPr>
          <a:xfrm>
            <a:off x="8421583" y="401987"/>
            <a:ext cx="1716261" cy="1515126"/>
          </a:xfrm>
          <a:custGeom>
            <a:avLst/>
            <a:gdLst/>
            <a:ahLst/>
            <a:cxnLst>
              <a:cxn ang="0">
                <a:pos x="wd2" y="hd2"/>
              </a:cxn>
              <a:cxn ang="5400000">
                <a:pos x="wd2" y="hd2"/>
              </a:cxn>
              <a:cxn ang="10800000">
                <a:pos x="wd2" y="hd2"/>
              </a:cxn>
              <a:cxn ang="16200000">
                <a:pos x="wd2" y="hd2"/>
              </a:cxn>
            </a:cxnLst>
            <a:rect l="0" t="0" r="r" b="b"/>
            <a:pathLst>
              <a:path w="21600" h="21600" extrusionOk="0">
                <a:moveTo>
                  <a:pt x="12182" y="0"/>
                </a:moveTo>
                <a:cubicBezTo>
                  <a:pt x="17382" y="41"/>
                  <a:pt x="21600" y="4377"/>
                  <a:pt x="21600" y="10278"/>
                </a:cubicBezTo>
                <a:lnTo>
                  <a:pt x="21600" y="10847"/>
                </a:lnTo>
                <a:cubicBezTo>
                  <a:pt x="21600" y="16776"/>
                  <a:pt x="17341" y="21600"/>
                  <a:pt x="12107" y="21600"/>
                </a:cubicBezTo>
                <a:cubicBezTo>
                  <a:pt x="12088" y="21600"/>
                  <a:pt x="12069" y="21598"/>
                  <a:pt x="12050" y="21598"/>
                </a:cubicBezTo>
                <a:lnTo>
                  <a:pt x="12019" y="21598"/>
                </a:lnTo>
                <a:lnTo>
                  <a:pt x="12023" y="21027"/>
                </a:lnTo>
                <a:lnTo>
                  <a:pt x="12023" y="17837"/>
                </a:lnTo>
                <a:lnTo>
                  <a:pt x="12016" y="17837"/>
                </a:lnTo>
                <a:lnTo>
                  <a:pt x="12031" y="16699"/>
                </a:lnTo>
                <a:lnTo>
                  <a:pt x="12067" y="16699"/>
                </a:lnTo>
                <a:cubicBezTo>
                  <a:pt x="12080" y="16699"/>
                  <a:pt x="12094" y="16701"/>
                  <a:pt x="12107" y="16701"/>
                </a:cubicBezTo>
                <a:cubicBezTo>
                  <a:pt x="14956" y="16701"/>
                  <a:pt x="17273" y="14075"/>
                  <a:pt x="17273" y="10847"/>
                </a:cubicBezTo>
                <a:lnTo>
                  <a:pt x="17273" y="10669"/>
                </a:lnTo>
                <a:cubicBezTo>
                  <a:pt x="17235" y="7497"/>
                  <a:pt x="14959" y="4928"/>
                  <a:pt x="12156" y="4899"/>
                </a:cubicBezTo>
                <a:lnTo>
                  <a:pt x="12061" y="4899"/>
                </a:lnTo>
                <a:cubicBezTo>
                  <a:pt x="9374" y="4925"/>
                  <a:pt x="7169" y="7288"/>
                  <a:pt x="6956" y="10278"/>
                </a:cubicBezTo>
                <a:lnTo>
                  <a:pt x="9571" y="10278"/>
                </a:lnTo>
                <a:lnTo>
                  <a:pt x="4785" y="17636"/>
                </a:lnTo>
                <a:lnTo>
                  <a:pt x="0" y="10278"/>
                </a:lnTo>
                <a:lnTo>
                  <a:pt x="2624" y="10278"/>
                </a:lnTo>
                <a:cubicBezTo>
                  <a:pt x="2844" y="4585"/>
                  <a:pt x="6988" y="27"/>
                  <a:pt x="12061" y="0"/>
                </a:cubicBezTo>
                <a:lnTo>
                  <a:pt x="12097" y="0"/>
                </a:lnTo>
                <a:cubicBezTo>
                  <a:pt x="12100" y="0"/>
                  <a:pt x="12104" y="0"/>
                  <a:pt x="12107" y="0"/>
                </a:cubicBezTo>
                <a:lnTo>
                  <a:pt x="12109" y="0"/>
                </a:lnTo>
                <a:cubicBezTo>
                  <a:pt x="12112" y="0"/>
                  <a:pt x="12115" y="0"/>
                  <a:pt x="12119" y="0"/>
                </a:cubicBezTo>
                <a:lnTo>
                  <a:pt x="12182" y="0"/>
                </a:lnTo>
                <a:close/>
              </a:path>
            </a:pathLst>
          </a:custGeom>
          <a:solidFill>
            <a:srgbClr val="9ED4BF"/>
          </a:solidFill>
          <a:ln w="12700">
            <a:solidFill>
              <a:srgbClr val="9A9A9A"/>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p>
            <a:pPr algn="ctr"/>
            <a:endParaRPr dirty="0"/>
          </a:p>
        </p:txBody>
      </p:sp>
      <p:sp>
        <p:nvSpPr>
          <p:cNvPr id="2" name="Title 1">
            <a:extLst>
              <a:ext uri="{FF2B5EF4-FFF2-40B4-BE49-F238E27FC236}">
                <a16:creationId xmlns:a16="http://schemas.microsoft.com/office/drawing/2014/main" id="{3BBCD9DF-ACC2-4CFC-9518-2463438B8A09}"/>
              </a:ext>
            </a:extLst>
          </p:cNvPr>
          <p:cNvSpPr>
            <a:spLocks noGrp="1"/>
          </p:cNvSpPr>
          <p:nvPr>
            <p:ph type="title"/>
          </p:nvPr>
        </p:nvSpPr>
        <p:spPr/>
        <p:txBody>
          <a:bodyPr/>
          <a:lstStyle/>
          <a:p>
            <a:r>
              <a:rPr lang="en-US" dirty="0" err="1">
                <a:cs typeface="Calibri Light"/>
              </a:rPr>
              <a:t>Polygeist</a:t>
            </a:r>
            <a:r>
              <a:rPr lang="en-US" baseline="30000" dirty="0">
                <a:cs typeface="Calibri Light"/>
              </a:rPr>
              <a:t>[1,2]</a:t>
            </a:r>
            <a:r>
              <a:rPr lang="en-US" dirty="0">
                <a:cs typeface="Calibri Light"/>
              </a:rPr>
              <a:t> Pipeline</a:t>
            </a:r>
            <a:endParaRPr lang="en-US" dirty="0"/>
          </a:p>
        </p:txBody>
      </p:sp>
      <p:sp>
        <p:nvSpPr>
          <p:cNvPr id="7" name="Slide Number Placeholder 6">
            <a:extLst>
              <a:ext uri="{FF2B5EF4-FFF2-40B4-BE49-F238E27FC236}">
                <a16:creationId xmlns:a16="http://schemas.microsoft.com/office/drawing/2014/main" id="{E49408FC-6D56-41E7-B6FB-AEB86B9C113B}"/>
              </a:ext>
            </a:extLst>
          </p:cNvPr>
          <p:cNvSpPr>
            <a:spLocks noGrp="1"/>
          </p:cNvSpPr>
          <p:nvPr>
            <p:ph type="sldNum" sz="quarter" idx="12"/>
          </p:nvPr>
        </p:nvSpPr>
        <p:spPr>
          <a:xfrm>
            <a:off x="8636000" y="5673242"/>
            <a:ext cx="2743200" cy="365125"/>
          </a:xfrm>
        </p:spPr>
        <p:txBody>
          <a:bodyPr/>
          <a:lstStyle/>
          <a:p>
            <a:fld id="{330EA680-D336-4FF7-8B7A-9848BB0A1C32}" type="slidenum">
              <a:rPr lang="en-US" smtClean="0"/>
              <a:t>6</a:t>
            </a:fld>
            <a:endParaRPr lang="en-US"/>
          </a:p>
        </p:txBody>
      </p:sp>
      <p:pic>
        <p:nvPicPr>
          <p:cNvPr id="8" name="Image" descr="Image">
            <a:extLst>
              <a:ext uri="{FF2B5EF4-FFF2-40B4-BE49-F238E27FC236}">
                <a16:creationId xmlns:a16="http://schemas.microsoft.com/office/drawing/2014/main" id="{C4E83E56-7641-377E-FE7D-61438ADD7068}"/>
              </a:ext>
            </a:extLst>
          </p:cNvPr>
          <p:cNvPicPr>
            <a:picLocks noChangeAspect="1"/>
          </p:cNvPicPr>
          <p:nvPr/>
        </p:nvPicPr>
        <p:blipFill>
          <a:blip r:embed="rId3"/>
          <a:stretch>
            <a:fillRect/>
          </a:stretch>
        </p:blipFill>
        <p:spPr>
          <a:xfrm>
            <a:off x="316694" y="1619069"/>
            <a:ext cx="684154" cy="769104"/>
          </a:xfrm>
          <a:prstGeom prst="rect">
            <a:avLst/>
          </a:prstGeom>
          <a:ln w="12700">
            <a:miter lim="400000"/>
          </a:ln>
        </p:spPr>
      </p:pic>
      <p:sp>
        <p:nvSpPr>
          <p:cNvPr id="10" name="Lower">
            <a:extLst>
              <a:ext uri="{FF2B5EF4-FFF2-40B4-BE49-F238E27FC236}">
                <a16:creationId xmlns:a16="http://schemas.microsoft.com/office/drawing/2014/main" id="{38E39971-B841-AE9D-3E49-20C1DA611AF0}"/>
              </a:ext>
            </a:extLst>
          </p:cNvPr>
          <p:cNvSpPr/>
          <p:nvPr/>
        </p:nvSpPr>
        <p:spPr>
          <a:xfrm>
            <a:off x="1067096" y="1571343"/>
            <a:ext cx="1571167" cy="998469"/>
          </a:xfrm>
          <a:prstGeom prst="rightArrow">
            <a:avLst>
              <a:gd name="adj1" fmla="val 53054"/>
              <a:gd name="adj2" fmla="val 45960"/>
            </a:avLst>
          </a:prstGeom>
          <a:solidFill>
            <a:srgbClr val="9ED4BF"/>
          </a:solidFill>
          <a:ln w="12700">
            <a:solidFill>
              <a:srgbClr val="9A9A9A"/>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a:defRPr sz="4200"/>
            </a:lvl1pPr>
          </a:lstStyle>
          <a:p>
            <a:pPr algn="ctr"/>
            <a:r>
              <a:rPr lang="en-US" sz="2400" dirty="0"/>
              <a:t>Parse</a:t>
            </a:r>
            <a:endParaRPr sz="2400" dirty="0"/>
          </a:p>
        </p:txBody>
      </p:sp>
      <p:pic>
        <p:nvPicPr>
          <p:cNvPr id="13" name="Group" descr="Group">
            <a:extLst>
              <a:ext uri="{FF2B5EF4-FFF2-40B4-BE49-F238E27FC236}">
                <a16:creationId xmlns:a16="http://schemas.microsoft.com/office/drawing/2014/main" id="{D987CAF2-1AB7-9246-A942-613580431895}"/>
              </a:ext>
            </a:extLst>
          </p:cNvPr>
          <p:cNvPicPr>
            <a:picLocks noChangeAspect="1"/>
          </p:cNvPicPr>
          <p:nvPr/>
        </p:nvPicPr>
        <p:blipFill>
          <a:blip r:embed="rId4"/>
          <a:srcRect b="8577"/>
          <a:stretch>
            <a:fillRect/>
          </a:stretch>
        </p:blipFill>
        <p:spPr>
          <a:xfrm>
            <a:off x="8053733" y="1556352"/>
            <a:ext cx="934964" cy="839740"/>
          </a:xfrm>
          <a:prstGeom prst="rect">
            <a:avLst/>
          </a:prstGeom>
          <a:ln w="12700">
            <a:miter lim="400000"/>
          </a:ln>
        </p:spPr>
      </p:pic>
      <p:pic>
        <p:nvPicPr>
          <p:cNvPr id="16" name="Image" descr="Image">
            <a:extLst>
              <a:ext uri="{FF2B5EF4-FFF2-40B4-BE49-F238E27FC236}">
                <a16:creationId xmlns:a16="http://schemas.microsoft.com/office/drawing/2014/main" id="{9ACB5D00-9967-4535-D19F-9E1FE8851D8F}"/>
              </a:ext>
            </a:extLst>
          </p:cNvPr>
          <p:cNvPicPr>
            <a:picLocks noChangeAspect="1"/>
          </p:cNvPicPr>
          <p:nvPr/>
        </p:nvPicPr>
        <p:blipFill>
          <a:blip r:embed="rId5"/>
          <a:srcRect l="16376" t="3737" r="12326" b="8066"/>
          <a:stretch>
            <a:fillRect/>
          </a:stretch>
        </p:blipFill>
        <p:spPr>
          <a:xfrm>
            <a:off x="11261930" y="1592825"/>
            <a:ext cx="687210" cy="86426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280"/>
                </a:lnTo>
                <a:cubicBezTo>
                  <a:pt x="32" y="21432"/>
                  <a:pt x="88" y="21486"/>
                  <a:pt x="371" y="21505"/>
                </a:cubicBezTo>
                <a:cubicBezTo>
                  <a:pt x="567" y="21518"/>
                  <a:pt x="655" y="21543"/>
                  <a:pt x="704" y="21600"/>
                </a:cubicBezTo>
                <a:lnTo>
                  <a:pt x="20757" y="21600"/>
                </a:lnTo>
                <a:cubicBezTo>
                  <a:pt x="20809" y="21524"/>
                  <a:pt x="20917" y="21490"/>
                  <a:pt x="21185" y="21490"/>
                </a:cubicBezTo>
                <a:lnTo>
                  <a:pt x="21600" y="21490"/>
                </a:lnTo>
                <a:lnTo>
                  <a:pt x="21600" y="13220"/>
                </a:lnTo>
                <a:lnTo>
                  <a:pt x="21600" y="4955"/>
                </a:lnTo>
                <a:lnTo>
                  <a:pt x="20814" y="4930"/>
                </a:lnTo>
                <a:lnTo>
                  <a:pt x="20034" y="4905"/>
                </a:lnTo>
                <a:lnTo>
                  <a:pt x="20003" y="4610"/>
                </a:lnTo>
                <a:cubicBezTo>
                  <a:pt x="19974" y="4331"/>
                  <a:pt x="19944" y="4313"/>
                  <a:pt x="19594" y="4290"/>
                </a:cubicBezTo>
                <a:cubicBezTo>
                  <a:pt x="19244" y="4267"/>
                  <a:pt x="19221" y="4249"/>
                  <a:pt x="19192" y="3970"/>
                </a:cubicBezTo>
                <a:cubicBezTo>
                  <a:pt x="19162" y="3691"/>
                  <a:pt x="19140" y="3668"/>
                  <a:pt x="18789" y="3645"/>
                </a:cubicBezTo>
                <a:cubicBezTo>
                  <a:pt x="18439" y="3622"/>
                  <a:pt x="18416" y="3604"/>
                  <a:pt x="18387" y="3325"/>
                </a:cubicBezTo>
                <a:cubicBezTo>
                  <a:pt x="18358" y="3046"/>
                  <a:pt x="18335" y="3028"/>
                  <a:pt x="17984" y="3005"/>
                </a:cubicBezTo>
                <a:cubicBezTo>
                  <a:pt x="17634" y="2982"/>
                  <a:pt x="17605" y="2964"/>
                  <a:pt x="17576" y="2685"/>
                </a:cubicBezTo>
                <a:cubicBezTo>
                  <a:pt x="17546" y="2406"/>
                  <a:pt x="17524" y="2383"/>
                  <a:pt x="17173" y="2360"/>
                </a:cubicBezTo>
                <a:cubicBezTo>
                  <a:pt x="16823" y="2337"/>
                  <a:pt x="16800" y="2319"/>
                  <a:pt x="16771" y="2040"/>
                </a:cubicBezTo>
                <a:cubicBezTo>
                  <a:pt x="16742" y="1761"/>
                  <a:pt x="16719" y="1743"/>
                  <a:pt x="16368" y="1720"/>
                </a:cubicBezTo>
                <a:cubicBezTo>
                  <a:pt x="16018" y="1697"/>
                  <a:pt x="15989" y="1679"/>
                  <a:pt x="15959" y="1400"/>
                </a:cubicBezTo>
                <a:cubicBezTo>
                  <a:pt x="15930" y="1121"/>
                  <a:pt x="15907" y="1098"/>
                  <a:pt x="15557" y="1075"/>
                </a:cubicBezTo>
                <a:cubicBezTo>
                  <a:pt x="15207" y="1052"/>
                  <a:pt x="15184" y="1034"/>
                  <a:pt x="15155" y="755"/>
                </a:cubicBezTo>
                <a:cubicBezTo>
                  <a:pt x="15125" y="476"/>
                  <a:pt x="15103" y="458"/>
                  <a:pt x="14752" y="435"/>
                </a:cubicBezTo>
                <a:cubicBezTo>
                  <a:pt x="14401" y="412"/>
                  <a:pt x="14373" y="394"/>
                  <a:pt x="14343" y="110"/>
                </a:cubicBezTo>
                <a:lnTo>
                  <a:pt x="14331" y="0"/>
                </a:lnTo>
                <a:lnTo>
                  <a:pt x="0" y="0"/>
                </a:lnTo>
                <a:close/>
                <a:moveTo>
                  <a:pt x="21166" y="5140"/>
                </a:moveTo>
                <a:cubicBezTo>
                  <a:pt x="21194" y="5145"/>
                  <a:pt x="21219" y="5159"/>
                  <a:pt x="21235" y="5180"/>
                </a:cubicBezTo>
                <a:cubicBezTo>
                  <a:pt x="21268" y="5222"/>
                  <a:pt x="21256" y="5279"/>
                  <a:pt x="21204" y="5305"/>
                </a:cubicBezTo>
                <a:cubicBezTo>
                  <a:pt x="21151" y="5331"/>
                  <a:pt x="21079" y="5317"/>
                  <a:pt x="21047" y="5275"/>
                </a:cubicBezTo>
                <a:cubicBezTo>
                  <a:pt x="21014" y="5233"/>
                  <a:pt x="21032" y="5176"/>
                  <a:pt x="21084" y="5150"/>
                </a:cubicBezTo>
                <a:cubicBezTo>
                  <a:pt x="21111" y="5137"/>
                  <a:pt x="21138" y="5135"/>
                  <a:pt x="21166" y="5140"/>
                </a:cubicBezTo>
                <a:close/>
              </a:path>
            </a:pathLst>
          </a:custGeom>
          <a:ln w="12700">
            <a:miter lim="400000"/>
          </a:ln>
        </p:spPr>
      </p:pic>
      <p:sp>
        <p:nvSpPr>
          <p:cNvPr id="3" name="TextBox 2">
            <a:extLst>
              <a:ext uri="{FF2B5EF4-FFF2-40B4-BE49-F238E27FC236}">
                <a16:creationId xmlns:a16="http://schemas.microsoft.com/office/drawing/2014/main" id="{ABEBF948-F712-8729-C6F5-AB0A4E5904C9}"/>
              </a:ext>
            </a:extLst>
          </p:cNvPr>
          <p:cNvSpPr txBox="1"/>
          <p:nvPr/>
        </p:nvSpPr>
        <p:spPr>
          <a:xfrm>
            <a:off x="2666997" y="1592825"/>
            <a:ext cx="986167" cy="954107"/>
          </a:xfrm>
          <a:prstGeom prst="rect">
            <a:avLst/>
          </a:prstGeom>
          <a:noFill/>
        </p:spPr>
        <p:txBody>
          <a:bodyPr wrap="none" rtlCol="0">
            <a:spAutoFit/>
          </a:bodyPr>
          <a:lstStyle/>
          <a:p>
            <a:pPr algn="ctr"/>
            <a:r>
              <a:rPr lang="en-US" sz="2800" dirty="0"/>
              <a:t>Clang</a:t>
            </a:r>
            <a:br>
              <a:rPr lang="en-US" sz="2800" dirty="0"/>
            </a:br>
            <a:r>
              <a:rPr lang="en-US" sz="2800" dirty="0"/>
              <a:t>AST</a:t>
            </a:r>
          </a:p>
        </p:txBody>
      </p:sp>
      <p:sp>
        <p:nvSpPr>
          <p:cNvPr id="19" name="Lower">
            <a:extLst>
              <a:ext uri="{FF2B5EF4-FFF2-40B4-BE49-F238E27FC236}">
                <a16:creationId xmlns:a16="http://schemas.microsoft.com/office/drawing/2014/main" id="{D6E867BE-B55D-5DF1-68B6-4D3AFB67F947}"/>
              </a:ext>
            </a:extLst>
          </p:cNvPr>
          <p:cNvSpPr/>
          <p:nvPr/>
        </p:nvSpPr>
        <p:spPr>
          <a:xfrm>
            <a:off x="3754381" y="1556352"/>
            <a:ext cx="1571167" cy="998469"/>
          </a:xfrm>
          <a:prstGeom prst="rightArrow">
            <a:avLst>
              <a:gd name="adj1" fmla="val 53054"/>
              <a:gd name="adj2" fmla="val 45960"/>
            </a:avLst>
          </a:prstGeom>
          <a:solidFill>
            <a:srgbClr val="9ED4BF"/>
          </a:solidFill>
          <a:ln w="12700">
            <a:solidFill>
              <a:srgbClr val="9A9A9A"/>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a:defRPr sz="4200"/>
            </a:lvl1pPr>
          </a:lstStyle>
          <a:p>
            <a:pPr algn="ctr"/>
            <a:r>
              <a:rPr lang="en-US" sz="2400" dirty="0"/>
              <a:t>Lowering</a:t>
            </a:r>
            <a:endParaRPr sz="2400" dirty="0"/>
          </a:p>
        </p:txBody>
      </p:sp>
      <p:sp>
        <p:nvSpPr>
          <p:cNvPr id="20" name="Lower">
            <a:extLst>
              <a:ext uri="{FF2B5EF4-FFF2-40B4-BE49-F238E27FC236}">
                <a16:creationId xmlns:a16="http://schemas.microsoft.com/office/drawing/2014/main" id="{02F53208-76D2-D93E-392F-EB1A8F07B9C3}"/>
              </a:ext>
            </a:extLst>
          </p:cNvPr>
          <p:cNvSpPr/>
          <p:nvPr/>
        </p:nvSpPr>
        <p:spPr>
          <a:xfrm>
            <a:off x="9399746" y="1547408"/>
            <a:ext cx="1571167" cy="998469"/>
          </a:xfrm>
          <a:prstGeom prst="rightArrow">
            <a:avLst>
              <a:gd name="adj1" fmla="val 53054"/>
              <a:gd name="adj2" fmla="val 45960"/>
            </a:avLst>
          </a:prstGeom>
          <a:solidFill>
            <a:srgbClr val="9ED4BF"/>
          </a:solidFill>
          <a:ln w="12700">
            <a:solidFill>
              <a:srgbClr val="9A9A9A"/>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a:defRPr sz="4200"/>
            </a:lvl1pPr>
          </a:lstStyle>
          <a:p>
            <a:pPr algn="ctr"/>
            <a:r>
              <a:rPr lang="en-US" sz="2400" dirty="0" err="1"/>
              <a:t>CodeGen</a:t>
            </a:r>
            <a:endParaRPr sz="2400" dirty="0"/>
          </a:p>
        </p:txBody>
      </p:sp>
      <p:sp>
        <p:nvSpPr>
          <p:cNvPr id="4" name="TextBox 3">
            <a:extLst>
              <a:ext uri="{FF2B5EF4-FFF2-40B4-BE49-F238E27FC236}">
                <a16:creationId xmlns:a16="http://schemas.microsoft.com/office/drawing/2014/main" id="{FFBD64FD-3432-A328-9B90-FFBF7D9CE146}"/>
              </a:ext>
            </a:extLst>
          </p:cNvPr>
          <p:cNvSpPr txBox="1"/>
          <p:nvPr/>
        </p:nvSpPr>
        <p:spPr>
          <a:xfrm>
            <a:off x="8886528" y="32655"/>
            <a:ext cx="1026435" cy="369332"/>
          </a:xfrm>
          <a:prstGeom prst="rect">
            <a:avLst/>
          </a:prstGeom>
          <a:noFill/>
        </p:spPr>
        <p:txBody>
          <a:bodyPr wrap="none" rtlCol="0">
            <a:spAutoFit/>
          </a:bodyPr>
          <a:lstStyle/>
          <a:p>
            <a:r>
              <a:rPr lang="en-US" dirty="0"/>
              <a:t>Optimize</a:t>
            </a:r>
          </a:p>
        </p:txBody>
      </p:sp>
      <p:pic>
        <p:nvPicPr>
          <p:cNvPr id="14" name="Picture 2" descr="https://mlir.llvm.org/mlir-logo.png">
            <a:extLst>
              <a:ext uri="{FF2B5EF4-FFF2-40B4-BE49-F238E27FC236}">
                <a16:creationId xmlns:a16="http://schemas.microsoft.com/office/drawing/2014/main" id="{A3E0C1C3-9505-A4B2-BC1F-C87663A90C6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01210" y="1620729"/>
            <a:ext cx="869713" cy="869713"/>
          </a:xfrm>
          <a:prstGeom prst="rect">
            <a:avLst/>
          </a:prstGeom>
          <a:noFill/>
          <a:extLst>
            <a:ext uri="{909E8E84-426E-40DD-AFC4-6F175D3DCCD1}">
              <a14:hiddenFill xmlns:a14="http://schemas.microsoft.com/office/drawing/2010/main">
                <a:solidFill>
                  <a:srgbClr val="FFFFFF"/>
                </a:solidFill>
              </a14:hiddenFill>
            </a:ext>
          </a:extLst>
        </p:spPr>
      </p:pic>
      <p:sp>
        <p:nvSpPr>
          <p:cNvPr id="15" name="Lower">
            <a:extLst>
              <a:ext uri="{FF2B5EF4-FFF2-40B4-BE49-F238E27FC236}">
                <a16:creationId xmlns:a16="http://schemas.microsoft.com/office/drawing/2014/main" id="{C96E84D0-994C-5582-D5AA-03049599F497}"/>
              </a:ext>
            </a:extLst>
          </p:cNvPr>
          <p:cNvSpPr/>
          <p:nvPr/>
        </p:nvSpPr>
        <p:spPr>
          <a:xfrm>
            <a:off x="6482566" y="1547407"/>
            <a:ext cx="1571167" cy="998469"/>
          </a:xfrm>
          <a:prstGeom prst="rightArrow">
            <a:avLst>
              <a:gd name="adj1" fmla="val 53054"/>
              <a:gd name="adj2" fmla="val 45960"/>
            </a:avLst>
          </a:prstGeom>
          <a:solidFill>
            <a:srgbClr val="9ED4BF"/>
          </a:solidFill>
          <a:ln w="12700">
            <a:solidFill>
              <a:srgbClr val="9A9A9A"/>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a:defRPr sz="4200"/>
            </a:lvl1pPr>
          </a:lstStyle>
          <a:p>
            <a:pPr algn="ctr"/>
            <a:r>
              <a:rPr lang="en-US" sz="2400" dirty="0"/>
              <a:t>Lowering</a:t>
            </a:r>
            <a:endParaRPr sz="2400" dirty="0"/>
          </a:p>
        </p:txBody>
      </p:sp>
      <p:sp>
        <p:nvSpPr>
          <p:cNvPr id="17" name="Optimize">
            <a:extLst>
              <a:ext uri="{FF2B5EF4-FFF2-40B4-BE49-F238E27FC236}">
                <a16:creationId xmlns:a16="http://schemas.microsoft.com/office/drawing/2014/main" id="{55F8EB35-C6DF-6317-E92A-998725F7E7A2}"/>
              </a:ext>
            </a:extLst>
          </p:cNvPr>
          <p:cNvSpPr/>
          <p:nvPr/>
        </p:nvSpPr>
        <p:spPr>
          <a:xfrm>
            <a:off x="5526354" y="376437"/>
            <a:ext cx="1716261" cy="1515126"/>
          </a:xfrm>
          <a:custGeom>
            <a:avLst/>
            <a:gdLst/>
            <a:ahLst/>
            <a:cxnLst>
              <a:cxn ang="0">
                <a:pos x="wd2" y="hd2"/>
              </a:cxn>
              <a:cxn ang="5400000">
                <a:pos x="wd2" y="hd2"/>
              </a:cxn>
              <a:cxn ang="10800000">
                <a:pos x="wd2" y="hd2"/>
              </a:cxn>
              <a:cxn ang="16200000">
                <a:pos x="wd2" y="hd2"/>
              </a:cxn>
            </a:cxnLst>
            <a:rect l="0" t="0" r="r" b="b"/>
            <a:pathLst>
              <a:path w="21600" h="21600" extrusionOk="0">
                <a:moveTo>
                  <a:pt x="12182" y="0"/>
                </a:moveTo>
                <a:cubicBezTo>
                  <a:pt x="17382" y="41"/>
                  <a:pt x="21600" y="4377"/>
                  <a:pt x="21600" y="10278"/>
                </a:cubicBezTo>
                <a:lnTo>
                  <a:pt x="21600" y="10847"/>
                </a:lnTo>
                <a:cubicBezTo>
                  <a:pt x="21600" y="16776"/>
                  <a:pt x="17341" y="21600"/>
                  <a:pt x="12107" y="21600"/>
                </a:cubicBezTo>
                <a:cubicBezTo>
                  <a:pt x="12088" y="21600"/>
                  <a:pt x="12069" y="21598"/>
                  <a:pt x="12050" y="21598"/>
                </a:cubicBezTo>
                <a:lnTo>
                  <a:pt x="12019" y="21598"/>
                </a:lnTo>
                <a:lnTo>
                  <a:pt x="12023" y="21027"/>
                </a:lnTo>
                <a:lnTo>
                  <a:pt x="12023" y="17837"/>
                </a:lnTo>
                <a:lnTo>
                  <a:pt x="12016" y="17837"/>
                </a:lnTo>
                <a:lnTo>
                  <a:pt x="12031" y="16699"/>
                </a:lnTo>
                <a:lnTo>
                  <a:pt x="12067" y="16699"/>
                </a:lnTo>
                <a:cubicBezTo>
                  <a:pt x="12080" y="16699"/>
                  <a:pt x="12094" y="16701"/>
                  <a:pt x="12107" y="16701"/>
                </a:cubicBezTo>
                <a:cubicBezTo>
                  <a:pt x="14956" y="16701"/>
                  <a:pt x="17273" y="14075"/>
                  <a:pt x="17273" y="10847"/>
                </a:cubicBezTo>
                <a:lnTo>
                  <a:pt x="17273" y="10669"/>
                </a:lnTo>
                <a:cubicBezTo>
                  <a:pt x="17235" y="7497"/>
                  <a:pt x="14959" y="4928"/>
                  <a:pt x="12156" y="4899"/>
                </a:cubicBezTo>
                <a:lnTo>
                  <a:pt x="12061" y="4899"/>
                </a:lnTo>
                <a:cubicBezTo>
                  <a:pt x="9374" y="4925"/>
                  <a:pt x="7169" y="7288"/>
                  <a:pt x="6956" y="10278"/>
                </a:cubicBezTo>
                <a:lnTo>
                  <a:pt x="9571" y="10278"/>
                </a:lnTo>
                <a:lnTo>
                  <a:pt x="4785" y="17636"/>
                </a:lnTo>
                <a:lnTo>
                  <a:pt x="0" y="10278"/>
                </a:lnTo>
                <a:lnTo>
                  <a:pt x="2624" y="10278"/>
                </a:lnTo>
                <a:cubicBezTo>
                  <a:pt x="2844" y="4585"/>
                  <a:pt x="6988" y="27"/>
                  <a:pt x="12061" y="0"/>
                </a:cubicBezTo>
                <a:lnTo>
                  <a:pt x="12097" y="0"/>
                </a:lnTo>
                <a:cubicBezTo>
                  <a:pt x="12100" y="0"/>
                  <a:pt x="12104" y="0"/>
                  <a:pt x="12107" y="0"/>
                </a:cubicBezTo>
                <a:lnTo>
                  <a:pt x="12109" y="0"/>
                </a:lnTo>
                <a:cubicBezTo>
                  <a:pt x="12112" y="0"/>
                  <a:pt x="12115" y="0"/>
                  <a:pt x="12119" y="0"/>
                </a:cubicBezTo>
                <a:lnTo>
                  <a:pt x="12182" y="0"/>
                </a:lnTo>
                <a:close/>
              </a:path>
            </a:pathLst>
          </a:custGeom>
          <a:solidFill>
            <a:srgbClr val="9ED4BF"/>
          </a:solidFill>
          <a:ln w="12700">
            <a:solidFill>
              <a:srgbClr val="9A9A9A"/>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p>
            <a:pPr algn="ctr"/>
            <a:endParaRPr dirty="0"/>
          </a:p>
        </p:txBody>
      </p:sp>
      <p:sp>
        <p:nvSpPr>
          <p:cNvPr id="18" name="TextBox 17">
            <a:extLst>
              <a:ext uri="{FF2B5EF4-FFF2-40B4-BE49-F238E27FC236}">
                <a16:creationId xmlns:a16="http://schemas.microsoft.com/office/drawing/2014/main" id="{3B7AEF3B-88C7-887E-A9A6-1D1ACB8B0B82}"/>
              </a:ext>
            </a:extLst>
          </p:cNvPr>
          <p:cNvSpPr txBox="1"/>
          <p:nvPr/>
        </p:nvSpPr>
        <p:spPr>
          <a:xfrm>
            <a:off x="5616440" y="0"/>
            <a:ext cx="1783052" cy="369332"/>
          </a:xfrm>
          <a:prstGeom prst="rect">
            <a:avLst/>
          </a:prstGeom>
          <a:noFill/>
        </p:spPr>
        <p:txBody>
          <a:bodyPr wrap="none" rtlCol="0">
            <a:spAutoFit/>
          </a:bodyPr>
          <a:lstStyle/>
          <a:p>
            <a:r>
              <a:rPr lang="en-US" dirty="0"/>
              <a:t>Raise &amp; Optimize</a:t>
            </a:r>
          </a:p>
        </p:txBody>
      </p:sp>
      <p:sp>
        <p:nvSpPr>
          <p:cNvPr id="22" name="Content Placeholder 2">
            <a:extLst>
              <a:ext uri="{FF2B5EF4-FFF2-40B4-BE49-F238E27FC236}">
                <a16:creationId xmlns:a16="http://schemas.microsoft.com/office/drawing/2014/main" id="{96B68523-7682-4947-B8C6-E6BBBA2C5703}"/>
              </a:ext>
            </a:extLst>
          </p:cNvPr>
          <p:cNvSpPr>
            <a:spLocks noGrp="1"/>
          </p:cNvSpPr>
          <p:nvPr>
            <p:ph idx="1"/>
          </p:nvPr>
        </p:nvSpPr>
        <p:spPr>
          <a:xfrm>
            <a:off x="658770" y="2745892"/>
            <a:ext cx="10949029" cy="3636963"/>
          </a:xfrm>
        </p:spPr>
        <p:txBody>
          <a:bodyPr vert="horz" lIns="91440" tIns="45720" rIns="91440" bIns="45720" rtlCol="0" anchor="t">
            <a:normAutofit lnSpcReduction="10000"/>
          </a:bodyPr>
          <a:lstStyle/>
          <a:p>
            <a:r>
              <a:rPr lang="en-US" dirty="0">
                <a:cs typeface="Calibri"/>
              </a:rPr>
              <a:t>Generic C and C++ frontend that generates "standard” and user-defined MLIR (templates, classes, unions, etc. all supported)</a:t>
            </a:r>
          </a:p>
          <a:p>
            <a:r>
              <a:rPr lang="en-US" dirty="0">
                <a:cs typeface="Calibri"/>
              </a:rPr>
              <a:t>Raising transformations for raising "standard" MLIR to high-level</a:t>
            </a:r>
          </a:p>
          <a:p>
            <a:r>
              <a:rPr lang="en-US" dirty="0">
                <a:cs typeface="Calibri"/>
              </a:rPr>
              <a:t>Collection of high-level optimization passes (general mem2reg, parallel optimizations)</a:t>
            </a:r>
          </a:p>
          <a:p>
            <a:r>
              <a:rPr lang="en-US" dirty="0">
                <a:cs typeface="Calibri"/>
              </a:rPr>
              <a:t>Polyhedral optimization via novel optimizations and integrating prior tools (Pluto, </a:t>
            </a:r>
            <a:r>
              <a:rPr lang="en-US" dirty="0" err="1">
                <a:cs typeface="Calibri"/>
              </a:rPr>
              <a:t>CLooG</a:t>
            </a:r>
            <a:r>
              <a:rPr lang="en-US" dirty="0">
                <a:cs typeface="Calibri"/>
              </a:rPr>
              <a:t>) into MLIR</a:t>
            </a:r>
          </a:p>
          <a:p>
            <a:r>
              <a:rPr lang="en-US" dirty="0">
                <a:cs typeface="Calibri"/>
              </a:rPr>
              <a:t>Parallel/GPU optimizations &amp; transformations</a:t>
            </a:r>
          </a:p>
        </p:txBody>
      </p:sp>
      <p:sp>
        <p:nvSpPr>
          <p:cNvPr id="5" name="TextBox 4">
            <a:extLst>
              <a:ext uri="{FF2B5EF4-FFF2-40B4-BE49-F238E27FC236}">
                <a16:creationId xmlns:a16="http://schemas.microsoft.com/office/drawing/2014/main" id="{CBAEF022-70C6-08C7-1340-FF833BD9D10C}"/>
              </a:ext>
            </a:extLst>
          </p:cNvPr>
          <p:cNvSpPr txBox="1"/>
          <p:nvPr/>
        </p:nvSpPr>
        <p:spPr>
          <a:xfrm>
            <a:off x="85259" y="6268973"/>
            <a:ext cx="12021481" cy="738664"/>
          </a:xfrm>
          <a:prstGeom prst="rect">
            <a:avLst/>
          </a:prstGeom>
          <a:noFill/>
        </p:spPr>
        <p:txBody>
          <a:bodyPr wrap="square" rtlCol="0">
            <a:spAutoFit/>
          </a:bodyPr>
          <a:lstStyle/>
          <a:p>
            <a:r>
              <a:rPr lang="en-US" sz="1400" dirty="0"/>
              <a:t>[1] </a:t>
            </a:r>
            <a:r>
              <a:rPr lang="en-US" sz="1400" dirty="0" err="1"/>
              <a:t>Polygeist</a:t>
            </a:r>
            <a:r>
              <a:rPr lang="en-US" sz="1400" dirty="0"/>
              <a:t>: Raising C to Polyhedral MLIR; Moses, </a:t>
            </a:r>
            <a:r>
              <a:rPr lang="en-US" sz="1400" dirty="0" err="1"/>
              <a:t>Chelini</a:t>
            </a:r>
            <a:r>
              <a:rPr lang="en-US" sz="1400" dirty="0"/>
              <a:t>, Zhao, and </a:t>
            </a:r>
            <a:r>
              <a:rPr lang="en-US" sz="1400" dirty="0" err="1"/>
              <a:t>Zinenko</a:t>
            </a:r>
            <a:r>
              <a:rPr lang="en-US" sz="1400" dirty="0"/>
              <a:t>. PACT ’21.</a:t>
            </a:r>
            <a:br>
              <a:rPr lang="en-US" sz="1400" dirty="0"/>
            </a:br>
            <a:r>
              <a:rPr lang="en-US" sz="1400" dirty="0"/>
              <a:t>[2] High-Performance GPU-to-CPU </a:t>
            </a:r>
            <a:r>
              <a:rPr lang="en-US" sz="1400" dirty="0" err="1"/>
              <a:t>Transpilation</a:t>
            </a:r>
            <a:r>
              <a:rPr lang="en-US" sz="1400" dirty="0"/>
              <a:t> and Optimization via High-Level Parallel Constructs; Moses, Ivanov, </a:t>
            </a:r>
            <a:r>
              <a:rPr lang="en-US" sz="1400" dirty="0" err="1"/>
              <a:t>Domke</a:t>
            </a:r>
            <a:r>
              <a:rPr lang="en-US" sz="1400" dirty="0"/>
              <a:t>, Endo, </a:t>
            </a:r>
            <a:r>
              <a:rPr lang="en-US" sz="1400" dirty="0" err="1"/>
              <a:t>Doerfert</a:t>
            </a:r>
            <a:r>
              <a:rPr lang="en-US" sz="1400" dirty="0"/>
              <a:t>, and </a:t>
            </a:r>
            <a:r>
              <a:rPr lang="en-US" sz="1400" dirty="0" err="1"/>
              <a:t>Zinenko</a:t>
            </a:r>
            <a:r>
              <a:rPr lang="en-US" sz="1400" dirty="0"/>
              <a:t>. </a:t>
            </a:r>
            <a:r>
              <a:rPr lang="en-US" sz="1400" dirty="0" err="1"/>
              <a:t>PPoPP</a:t>
            </a:r>
            <a:r>
              <a:rPr lang="en-US" sz="1400" dirty="0"/>
              <a:t> ‘23</a:t>
            </a:r>
          </a:p>
          <a:p>
            <a:endParaRPr lang="en-US" sz="1400" dirty="0"/>
          </a:p>
        </p:txBody>
      </p:sp>
    </p:spTree>
    <p:extLst>
      <p:ext uri="{BB962C8B-B14F-4D97-AF65-F5344CB8AC3E}">
        <p14:creationId xmlns:p14="http://schemas.microsoft.com/office/powerpoint/2010/main" val="137580152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02CFE9-8810-4755-942A-DFD7E33E0871}"/>
              </a:ext>
            </a:extLst>
          </p:cNvPr>
          <p:cNvSpPr>
            <a:spLocks noGrp="1"/>
          </p:cNvSpPr>
          <p:nvPr>
            <p:ph type="title"/>
          </p:nvPr>
        </p:nvSpPr>
        <p:spPr/>
        <p:txBody>
          <a:bodyPr/>
          <a:lstStyle/>
          <a:p>
            <a:r>
              <a:rPr lang="en-US" dirty="0">
                <a:cs typeface="Calibri Light"/>
              </a:rPr>
              <a:t>GPU Synchronization Lowering: Control Flow</a:t>
            </a:r>
            <a:endParaRPr lang="en-US" dirty="0"/>
          </a:p>
        </p:txBody>
      </p:sp>
      <p:sp>
        <p:nvSpPr>
          <p:cNvPr id="4" name="Slide Number Placeholder 3">
            <a:extLst>
              <a:ext uri="{FF2B5EF4-FFF2-40B4-BE49-F238E27FC236}">
                <a16:creationId xmlns:a16="http://schemas.microsoft.com/office/drawing/2014/main" id="{0CF6E0F4-CF88-4F6C-AC51-F7B879FECC04}"/>
              </a:ext>
            </a:extLst>
          </p:cNvPr>
          <p:cNvSpPr>
            <a:spLocks noGrp="1"/>
          </p:cNvSpPr>
          <p:nvPr>
            <p:ph type="sldNum" sz="quarter" idx="12"/>
          </p:nvPr>
        </p:nvSpPr>
        <p:spPr/>
        <p:txBody>
          <a:bodyPr/>
          <a:lstStyle/>
          <a:p>
            <a:fld id="{330EA680-D336-4FF7-8B7A-9848BB0A1C32}" type="slidenum">
              <a:rPr lang="en-US" smtClean="0"/>
              <a:t>60</a:t>
            </a:fld>
            <a:endParaRPr lang="en-US"/>
          </a:p>
        </p:txBody>
      </p:sp>
      <p:sp>
        <p:nvSpPr>
          <p:cNvPr id="9" name="Content Placeholder 2">
            <a:extLst>
              <a:ext uri="{FF2B5EF4-FFF2-40B4-BE49-F238E27FC236}">
                <a16:creationId xmlns:a16="http://schemas.microsoft.com/office/drawing/2014/main" id="{1F2F2B97-49AD-2E4E-BAD7-10F2D42C7498}"/>
              </a:ext>
            </a:extLst>
          </p:cNvPr>
          <p:cNvSpPr>
            <a:spLocks noGrp="1"/>
          </p:cNvSpPr>
          <p:nvPr>
            <p:ph idx="1"/>
          </p:nvPr>
        </p:nvSpPr>
        <p:spPr>
          <a:xfrm>
            <a:off x="838199" y="1825624"/>
            <a:ext cx="10515599" cy="1836505"/>
          </a:xfrm>
        </p:spPr>
        <p:txBody>
          <a:bodyPr vert="horz" lIns="91440" tIns="45720" rIns="91440" bIns="45720" rtlCol="0" anchor="t">
            <a:noAutofit/>
          </a:bodyPr>
          <a:lstStyle/>
          <a:p>
            <a:r>
              <a:rPr lang="en-US" dirty="0"/>
              <a:t>Synchronization within control flow (for, if, while, </a:t>
            </a:r>
            <a:r>
              <a:rPr lang="en-US" dirty="0" err="1"/>
              <a:t>etc</a:t>
            </a:r>
            <a:r>
              <a:rPr lang="en-US" dirty="0"/>
              <a:t>) can be lowered by splitting around the control flop and interchanging the parallelism.</a:t>
            </a:r>
          </a:p>
        </p:txBody>
      </p:sp>
      <p:cxnSp>
        <p:nvCxnSpPr>
          <p:cNvPr id="14" name="Straight Arrow Connector 13">
            <a:extLst>
              <a:ext uri="{FF2B5EF4-FFF2-40B4-BE49-F238E27FC236}">
                <a16:creationId xmlns:a16="http://schemas.microsoft.com/office/drawing/2014/main" id="{321718DD-383E-214B-9D9E-6099FFD213DF}"/>
              </a:ext>
            </a:extLst>
          </p:cNvPr>
          <p:cNvCxnSpPr/>
          <p:nvPr/>
        </p:nvCxnSpPr>
        <p:spPr>
          <a:xfrm>
            <a:off x="5020310" y="6858000"/>
            <a:ext cx="914400" cy="9144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492422F6-B803-AE47-AC36-9B0D74701CFF}"/>
              </a:ext>
            </a:extLst>
          </p:cNvPr>
          <p:cNvSpPr txBox="1"/>
          <p:nvPr/>
        </p:nvSpPr>
        <p:spPr>
          <a:xfrm>
            <a:off x="186054" y="2774154"/>
            <a:ext cx="3631480" cy="4113947"/>
          </a:xfrm>
          <a:prstGeom prst="rect">
            <a:avLst/>
          </a:pr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aseline="-25000" dirty="0" err="1">
                <a:solidFill>
                  <a:srgbClr val="7030A0"/>
                </a:solidFill>
                <a:latin typeface="Consolas"/>
                <a:ea typeface="+mn-lt"/>
                <a:cs typeface="Courier New"/>
              </a:rPr>
              <a:t>parallel_for</a:t>
            </a:r>
            <a:r>
              <a:rPr lang="en-US" sz="2800" baseline="-25000" dirty="0">
                <a:solidFill>
                  <a:srgbClr val="7030A0"/>
                </a:solidFill>
                <a:latin typeface="Consolas"/>
                <a:ea typeface="+mn-lt"/>
                <a:cs typeface="Courier New"/>
              </a:rPr>
              <a:t> </a:t>
            </a:r>
            <a:r>
              <a:rPr lang="en-US" sz="2800" baseline="-25000" dirty="0">
                <a:solidFill>
                  <a:srgbClr val="000000"/>
                </a:solidFill>
                <a:latin typeface="Consolas"/>
                <a:ea typeface="+mn-lt"/>
                <a:cs typeface="Courier New"/>
              </a:rPr>
              <a:t>%</a:t>
            </a:r>
            <a:r>
              <a:rPr lang="en-US" sz="2800" baseline="-25000" dirty="0" err="1">
                <a:solidFill>
                  <a:srgbClr val="000000"/>
                </a:solidFill>
                <a:latin typeface="Consolas"/>
                <a:ea typeface="+mn-lt"/>
                <a:cs typeface="Courier New"/>
              </a:rPr>
              <a:t>i</a:t>
            </a:r>
            <a:r>
              <a:rPr lang="en-US" sz="2800" baseline="-25000" dirty="0">
                <a:solidFill>
                  <a:srgbClr val="000000"/>
                </a:solidFill>
                <a:latin typeface="Consolas"/>
                <a:ea typeface="+mn-lt"/>
                <a:cs typeface="Courier New"/>
              </a:rPr>
              <a:t> = 0 to N {</a:t>
            </a:r>
            <a:endParaRPr lang="en-US" sz="2800" baseline="-25000" dirty="0">
              <a:solidFill>
                <a:srgbClr val="0070C0"/>
              </a:solidFill>
              <a:latin typeface="Consolas"/>
              <a:ea typeface="+mn-lt"/>
              <a:cs typeface="Courier New"/>
            </a:endParaRPr>
          </a:p>
          <a:p>
            <a:r>
              <a:rPr lang="en-US" sz="2800" baseline="-25000" dirty="0">
                <a:solidFill>
                  <a:srgbClr val="0070C0"/>
                </a:solidFill>
                <a:latin typeface="Consolas"/>
                <a:ea typeface="+mn-lt"/>
                <a:cs typeface="Courier New"/>
              </a:rPr>
              <a:t>  </a:t>
            </a:r>
            <a:r>
              <a:rPr lang="en-US" sz="2800" baseline="-25000" dirty="0" err="1">
                <a:solidFill>
                  <a:srgbClr val="0070C0"/>
                </a:solidFill>
                <a:latin typeface="Consolas"/>
                <a:ea typeface="+mn-lt"/>
                <a:cs typeface="Courier New"/>
              </a:rPr>
              <a:t>codeA</a:t>
            </a:r>
            <a:r>
              <a:rPr lang="en-US" sz="2800" baseline="-25000" dirty="0">
                <a:solidFill>
                  <a:srgbClr val="000000"/>
                </a:solidFill>
                <a:latin typeface="Consolas"/>
                <a:ea typeface="+mn-lt"/>
                <a:cs typeface="Courier New"/>
              </a:rPr>
              <a:t>(%</a:t>
            </a:r>
            <a:r>
              <a:rPr lang="en-US" sz="2800" baseline="-25000" dirty="0" err="1">
                <a:solidFill>
                  <a:srgbClr val="000000"/>
                </a:solidFill>
                <a:latin typeface="Consolas"/>
                <a:ea typeface="+mn-lt"/>
                <a:cs typeface="Courier New"/>
              </a:rPr>
              <a:t>i</a:t>
            </a:r>
            <a:r>
              <a:rPr lang="en-US" sz="2800" baseline="-25000" dirty="0">
                <a:solidFill>
                  <a:srgbClr val="000000"/>
                </a:solidFill>
                <a:latin typeface="Consolas"/>
                <a:ea typeface="+mn-lt"/>
                <a:cs typeface="Courier New"/>
              </a:rPr>
              <a:t>); </a:t>
            </a:r>
          </a:p>
          <a:p>
            <a:r>
              <a:rPr lang="en-US" sz="2800" baseline="-25000" dirty="0">
                <a:solidFill>
                  <a:srgbClr val="000000"/>
                </a:solidFill>
                <a:latin typeface="Consolas"/>
                <a:ea typeface="+mn-lt"/>
                <a:cs typeface="Courier New"/>
              </a:rPr>
              <a:t>}</a:t>
            </a:r>
          </a:p>
          <a:p>
            <a:r>
              <a:rPr lang="en-US" sz="2800" baseline="-25000" dirty="0" err="1">
                <a:solidFill>
                  <a:srgbClr val="7030A0"/>
                </a:solidFill>
                <a:latin typeface="Consolas"/>
                <a:ea typeface="+mn-lt"/>
                <a:cs typeface="Courier New"/>
              </a:rPr>
              <a:t>parallel_for</a:t>
            </a:r>
            <a:r>
              <a:rPr lang="en-US" sz="2800" baseline="-25000" dirty="0">
                <a:solidFill>
                  <a:srgbClr val="7030A0"/>
                </a:solidFill>
                <a:latin typeface="Consolas"/>
                <a:ea typeface="+mn-lt"/>
                <a:cs typeface="Courier New"/>
              </a:rPr>
              <a:t> </a:t>
            </a:r>
            <a:r>
              <a:rPr lang="en-US" sz="2800" baseline="-25000" dirty="0">
                <a:solidFill>
                  <a:srgbClr val="000000"/>
                </a:solidFill>
                <a:latin typeface="Consolas"/>
                <a:ea typeface="+mn-lt"/>
                <a:cs typeface="Courier New"/>
              </a:rPr>
              <a:t>%</a:t>
            </a:r>
            <a:r>
              <a:rPr lang="en-US" sz="2800" baseline="-25000" dirty="0" err="1">
                <a:solidFill>
                  <a:srgbClr val="000000"/>
                </a:solidFill>
                <a:latin typeface="Consolas"/>
                <a:ea typeface="+mn-lt"/>
                <a:cs typeface="Courier New"/>
              </a:rPr>
              <a:t>i</a:t>
            </a:r>
            <a:r>
              <a:rPr lang="en-US" sz="2800" baseline="-25000" dirty="0">
                <a:solidFill>
                  <a:srgbClr val="000000"/>
                </a:solidFill>
                <a:latin typeface="Consolas"/>
                <a:ea typeface="+mn-lt"/>
                <a:cs typeface="Courier New"/>
              </a:rPr>
              <a:t> = 0 to N {</a:t>
            </a:r>
            <a:endParaRPr lang="en-US" sz="2800" baseline="-25000" dirty="0">
              <a:solidFill>
                <a:srgbClr val="0070C0"/>
              </a:solidFill>
              <a:latin typeface="Consolas"/>
              <a:ea typeface="+mn-lt"/>
              <a:cs typeface="Courier New"/>
            </a:endParaRPr>
          </a:p>
          <a:p>
            <a:r>
              <a:rPr lang="en-US" sz="2800" baseline="-25000" dirty="0">
                <a:solidFill>
                  <a:srgbClr val="0070C0"/>
                </a:solidFill>
                <a:latin typeface="Consolas"/>
                <a:ea typeface="+mn-lt"/>
                <a:cs typeface="Courier New"/>
              </a:rPr>
              <a:t>  for</a:t>
            </a:r>
            <a:r>
              <a:rPr lang="en-US" sz="2800" baseline="-25000" dirty="0">
                <a:solidFill>
                  <a:srgbClr val="7030A0"/>
                </a:solidFill>
                <a:latin typeface="Consolas"/>
                <a:ea typeface="+mn-lt"/>
                <a:cs typeface="Courier New"/>
              </a:rPr>
              <a:t> </a:t>
            </a:r>
            <a:r>
              <a:rPr lang="en-US" sz="2800" baseline="-25000" dirty="0">
                <a:solidFill>
                  <a:srgbClr val="000000"/>
                </a:solidFill>
                <a:latin typeface="Consolas"/>
                <a:ea typeface="+mn-lt"/>
                <a:cs typeface="Courier New"/>
              </a:rPr>
              <a:t>%j = … {</a:t>
            </a:r>
            <a:br>
              <a:rPr lang="en-US" sz="2800" baseline="-25000" dirty="0">
                <a:solidFill>
                  <a:srgbClr val="000000"/>
                </a:solidFill>
                <a:latin typeface="Consolas"/>
                <a:ea typeface="+mn-lt"/>
                <a:cs typeface="Courier New"/>
              </a:rPr>
            </a:br>
            <a:r>
              <a:rPr lang="en-US" sz="2800" baseline="-25000" dirty="0">
                <a:solidFill>
                  <a:srgbClr val="000000"/>
                </a:solidFill>
                <a:latin typeface="Consolas"/>
                <a:ea typeface="+mn-lt"/>
                <a:cs typeface="Courier New"/>
              </a:rPr>
              <a:t>    </a:t>
            </a:r>
            <a:r>
              <a:rPr lang="en-US" sz="2800" baseline="-25000" dirty="0">
                <a:solidFill>
                  <a:srgbClr val="0070C0"/>
                </a:solidFill>
                <a:latin typeface="Consolas"/>
                <a:ea typeface="+mn-lt"/>
                <a:cs typeface="Courier New"/>
              </a:rPr>
              <a:t>codeB1</a:t>
            </a:r>
            <a:r>
              <a:rPr lang="en-US" sz="2800" baseline="-25000" dirty="0">
                <a:solidFill>
                  <a:srgbClr val="000000"/>
                </a:solidFill>
                <a:latin typeface="Consolas"/>
                <a:ea typeface="+mn-lt"/>
                <a:cs typeface="Courier New"/>
              </a:rPr>
              <a:t>(%</a:t>
            </a:r>
            <a:r>
              <a:rPr lang="en-US" sz="2800" baseline="-25000" dirty="0" err="1">
                <a:solidFill>
                  <a:srgbClr val="000000"/>
                </a:solidFill>
                <a:latin typeface="Consolas"/>
                <a:ea typeface="+mn-lt"/>
                <a:cs typeface="Courier New"/>
              </a:rPr>
              <a:t>i</a:t>
            </a:r>
            <a:r>
              <a:rPr lang="en-US" sz="2800" baseline="-25000" dirty="0">
                <a:solidFill>
                  <a:srgbClr val="000000"/>
                </a:solidFill>
                <a:latin typeface="Consolas"/>
                <a:ea typeface="+mn-lt"/>
                <a:cs typeface="Courier New"/>
              </a:rPr>
              <a:t>, %j);</a:t>
            </a:r>
            <a:br>
              <a:rPr lang="en-US" sz="2800" baseline="-25000" dirty="0">
                <a:solidFill>
                  <a:srgbClr val="000000"/>
                </a:solidFill>
                <a:latin typeface="Consolas"/>
                <a:ea typeface="+mn-lt"/>
                <a:cs typeface="Courier New"/>
              </a:rPr>
            </a:br>
            <a:r>
              <a:rPr lang="en-US" sz="2800" baseline="-25000" dirty="0">
                <a:solidFill>
                  <a:srgbClr val="000000"/>
                </a:solidFill>
                <a:latin typeface="Consolas"/>
                <a:ea typeface="+mn-lt"/>
                <a:cs typeface="Courier New"/>
              </a:rPr>
              <a:t>    </a:t>
            </a:r>
            <a:r>
              <a:rPr lang="en-US" sz="2800" baseline="-25000" dirty="0" err="1">
                <a:solidFill>
                  <a:srgbClr val="7030A0"/>
                </a:solidFill>
                <a:latin typeface="Consolas"/>
                <a:ea typeface="+mn-lt"/>
                <a:cs typeface="Courier New"/>
              </a:rPr>
              <a:t>sync_threads</a:t>
            </a:r>
            <a:r>
              <a:rPr lang="en-US" sz="2800" baseline="-25000" dirty="0">
                <a:solidFill>
                  <a:srgbClr val="000000"/>
                </a:solidFill>
                <a:latin typeface="Consolas"/>
                <a:ea typeface="+mn-lt"/>
                <a:cs typeface="Courier New"/>
              </a:rPr>
              <a:t>; </a:t>
            </a:r>
            <a:br>
              <a:rPr lang="en-US" sz="2800" baseline="-25000" dirty="0">
                <a:solidFill>
                  <a:srgbClr val="000000"/>
                </a:solidFill>
                <a:latin typeface="Consolas"/>
                <a:ea typeface="+mn-lt"/>
                <a:cs typeface="Courier New"/>
              </a:rPr>
            </a:br>
            <a:r>
              <a:rPr lang="en-US" sz="2800" baseline="-25000" dirty="0">
                <a:solidFill>
                  <a:srgbClr val="000000"/>
                </a:solidFill>
                <a:latin typeface="Consolas"/>
                <a:ea typeface="+mn-lt"/>
                <a:cs typeface="Courier New"/>
              </a:rPr>
              <a:t>    </a:t>
            </a:r>
            <a:r>
              <a:rPr lang="en-US" sz="2800" baseline="-25000" dirty="0">
                <a:solidFill>
                  <a:srgbClr val="0070C0"/>
                </a:solidFill>
                <a:latin typeface="Consolas"/>
                <a:ea typeface="+mn-lt"/>
                <a:cs typeface="Courier New"/>
              </a:rPr>
              <a:t>codeB2</a:t>
            </a:r>
            <a:r>
              <a:rPr lang="en-US" sz="2800" baseline="-25000" dirty="0">
                <a:solidFill>
                  <a:srgbClr val="000000"/>
                </a:solidFill>
                <a:latin typeface="Consolas"/>
                <a:ea typeface="+mn-lt"/>
                <a:cs typeface="Courier New"/>
              </a:rPr>
              <a:t>(%</a:t>
            </a:r>
            <a:r>
              <a:rPr lang="en-US" sz="2800" baseline="-25000" dirty="0" err="1">
                <a:solidFill>
                  <a:srgbClr val="000000"/>
                </a:solidFill>
                <a:latin typeface="Consolas"/>
                <a:ea typeface="+mn-lt"/>
                <a:cs typeface="Courier New"/>
              </a:rPr>
              <a:t>i</a:t>
            </a:r>
            <a:r>
              <a:rPr lang="en-US" sz="2800" baseline="-25000" dirty="0">
                <a:solidFill>
                  <a:srgbClr val="000000"/>
                </a:solidFill>
                <a:latin typeface="Consolas"/>
                <a:ea typeface="+mn-lt"/>
                <a:cs typeface="Courier New"/>
              </a:rPr>
              <a:t>, %j);</a:t>
            </a:r>
          </a:p>
          <a:p>
            <a:r>
              <a:rPr lang="en-US" sz="2800" baseline="-25000" dirty="0">
                <a:solidFill>
                  <a:srgbClr val="000000"/>
                </a:solidFill>
                <a:latin typeface="Consolas"/>
                <a:ea typeface="+mn-lt"/>
                <a:cs typeface="Courier New"/>
              </a:rPr>
              <a:t>  }</a:t>
            </a:r>
          </a:p>
          <a:p>
            <a:r>
              <a:rPr lang="en-US" sz="2800" baseline="-25000" dirty="0">
                <a:solidFill>
                  <a:srgbClr val="000000"/>
                </a:solidFill>
                <a:latin typeface="Consolas"/>
                <a:ea typeface="+mn-lt"/>
                <a:cs typeface="Courier New"/>
              </a:rPr>
              <a:t>}</a:t>
            </a:r>
          </a:p>
          <a:p>
            <a:r>
              <a:rPr lang="en-US" sz="2800" baseline="-25000" dirty="0" err="1">
                <a:solidFill>
                  <a:srgbClr val="7030A0"/>
                </a:solidFill>
                <a:latin typeface="Consolas"/>
                <a:ea typeface="+mn-lt"/>
                <a:cs typeface="Courier New"/>
              </a:rPr>
              <a:t>parallel_for</a:t>
            </a:r>
            <a:r>
              <a:rPr lang="en-US" sz="2800" baseline="-25000" dirty="0">
                <a:solidFill>
                  <a:srgbClr val="7030A0"/>
                </a:solidFill>
                <a:latin typeface="Consolas"/>
                <a:ea typeface="+mn-lt"/>
                <a:cs typeface="Courier New"/>
              </a:rPr>
              <a:t> </a:t>
            </a:r>
            <a:r>
              <a:rPr lang="en-US" sz="2800" baseline="-25000" dirty="0">
                <a:solidFill>
                  <a:srgbClr val="000000"/>
                </a:solidFill>
                <a:latin typeface="Consolas"/>
                <a:ea typeface="+mn-lt"/>
                <a:cs typeface="Courier New"/>
              </a:rPr>
              <a:t>%</a:t>
            </a:r>
            <a:r>
              <a:rPr lang="en-US" sz="2800" baseline="-25000" dirty="0" err="1">
                <a:solidFill>
                  <a:srgbClr val="000000"/>
                </a:solidFill>
                <a:latin typeface="Consolas"/>
                <a:ea typeface="+mn-lt"/>
                <a:cs typeface="Courier New"/>
              </a:rPr>
              <a:t>i</a:t>
            </a:r>
            <a:r>
              <a:rPr lang="en-US" sz="2800" baseline="-25000" dirty="0">
                <a:solidFill>
                  <a:srgbClr val="000000"/>
                </a:solidFill>
                <a:latin typeface="Consolas"/>
                <a:ea typeface="+mn-lt"/>
                <a:cs typeface="Courier New"/>
              </a:rPr>
              <a:t> = 0 to N {</a:t>
            </a:r>
            <a:br>
              <a:rPr lang="en-US" sz="2800" baseline="-25000" dirty="0">
                <a:solidFill>
                  <a:srgbClr val="000000"/>
                </a:solidFill>
                <a:latin typeface="Consolas"/>
                <a:ea typeface="+mn-lt"/>
                <a:cs typeface="Courier New"/>
              </a:rPr>
            </a:br>
            <a:r>
              <a:rPr lang="en-US" sz="2800" baseline="-25000" dirty="0">
                <a:solidFill>
                  <a:srgbClr val="000000"/>
                </a:solidFill>
                <a:latin typeface="Consolas"/>
                <a:ea typeface="+mn-lt"/>
                <a:cs typeface="Courier New"/>
              </a:rPr>
              <a:t>  </a:t>
            </a:r>
            <a:r>
              <a:rPr lang="en-US" sz="2800" baseline="-25000" dirty="0" err="1">
                <a:solidFill>
                  <a:srgbClr val="0070C0"/>
                </a:solidFill>
                <a:latin typeface="Consolas"/>
                <a:ea typeface="+mn-lt"/>
                <a:cs typeface="Courier New"/>
              </a:rPr>
              <a:t>codeC</a:t>
            </a:r>
            <a:r>
              <a:rPr lang="en-US" sz="2800" baseline="-25000" dirty="0">
                <a:solidFill>
                  <a:srgbClr val="000000"/>
                </a:solidFill>
                <a:latin typeface="Consolas"/>
                <a:ea typeface="+mn-lt"/>
                <a:cs typeface="Courier New"/>
              </a:rPr>
              <a:t>(%</a:t>
            </a:r>
            <a:r>
              <a:rPr lang="en-US" sz="2800" baseline="-25000" dirty="0" err="1">
                <a:solidFill>
                  <a:srgbClr val="000000"/>
                </a:solidFill>
                <a:latin typeface="Consolas"/>
                <a:ea typeface="+mn-lt"/>
                <a:cs typeface="Courier New"/>
              </a:rPr>
              <a:t>i</a:t>
            </a:r>
            <a:r>
              <a:rPr lang="en-US" sz="2800" baseline="-25000" dirty="0">
                <a:solidFill>
                  <a:srgbClr val="000000"/>
                </a:solidFill>
                <a:latin typeface="Consolas"/>
                <a:ea typeface="+mn-lt"/>
                <a:cs typeface="Courier New"/>
              </a:rPr>
              <a:t>);</a:t>
            </a:r>
          </a:p>
          <a:p>
            <a:r>
              <a:rPr lang="en-US" sz="2800" baseline="-25000" dirty="0">
                <a:solidFill>
                  <a:srgbClr val="000000"/>
                </a:solidFill>
                <a:latin typeface="Consolas"/>
                <a:ea typeface="+mn-lt"/>
                <a:cs typeface="Courier New"/>
              </a:rPr>
              <a:t>}</a:t>
            </a:r>
          </a:p>
          <a:p>
            <a:endParaRPr lang="en-US" sz="2800" baseline="-25000" dirty="0">
              <a:solidFill>
                <a:srgbClr val="000000"/>
              </a:solidFill>
              <a:latin typeface="Consolas"/>
              <a:ea typeface="+mn-lt"/>
              <a:cs typeface="Courier New"/>
            </a:endParaRPr>
          </a:p>
        </p:txBody>
      </p:sp>
      <p:sp>
        <p:nvSpPr>
          <p:cNvPr id="10" name="TextBox 9">
            <a:extLst>
              <a:ext uri="{FF2B5EF4-FFF2-40B4-BE49-F238E27FC236}">
                <a16:creationId xmlns:a16="http://schemas.microsoft.com/office/drawing/2014/main" id="{55B3EA83-2598-9147-8E95-E63602831C7E}"/>
              </a:ext>
            </a:extLst>
          </p:cNvPr>
          <p:cNvSpPr txBox="1"/>
          <p:nvPr/>
        </p:nvSpPr>
        <p:spPr>
          <a:xfrm>
            <a:off x="4057812" y="2774154"/>
            <a:ext cx="3932916" cy="4113947"/>
          </a:xfrm>
          <a:prstGeom prst="rect">
            <a:avLst/>
          </a:pr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aseline="-25000" dirty="0" err="1">
                <a:solidFill>
                  <a:srgbClr val="7030A0"/>
                </a:solidFill>
                <a:latin typeface="Consolas"/>
                <a:ea typeface="+mn-lt"/>
                <a:cs typeface="Courier New"/>
              </a:rPr>
              <a:t>parallel_for</a:t>
            </a:r>
            <a:r>
              <a:rPr lang="en-US" sz="2800" baseline="-25000" dirty="0">
                <a:solidFill>
                  <a:srgbClr val="7030A0"/>
                </a:solidFill>
                <a:latin typeface="Consolas"/>
                <a:ea typeface="+mn-lt"/>
                <a:cs typeface="Courier New"/>
              </a:rPr>
              <a:t> </a:t>
            </a:r>
            <a:r>
              <a:rPr lang="en-US" sz="2800" baseline="-25000" dirty="0">
                <a:solidFill>
                  <a:srgbClr val="000000"/>
                </a:solidFill>
                <a:latin typeface="Consolas"/>
                <a:ea typeface="+mn-lt"/>
                <a:cs typeface="Courier New"/>
              </a:rPr>
              <a:t>%</a:t>
            </a:r>
            <a:r>
              <a:rPr lang="en-US" sz="2800" baseline="-25000" dirty="0" err="1">
                <a:solidFill>
                  <a:srgbClr val="000000"/>
                </a:solidFill>
                <a:latin typeface="Consolas"/>
                <a:ea typeface="+mn-lt"/>
                <a:cs typeface="Courier New"/>
              </a:rPr>
              <a:t>i</a:t>
            </a:r>
            <a:r>
              <a:rPr lang="en-US" sz="2800" baseline="-25000" dirty="0">
                <a:solidFill>
                  <a:srgbClr val="000000"/>
                </a:solidFill>
                <a:latin typeface="Consolas"/>
                <a:ea typeface="+mn-lt"/>
                <a:cs typeface="Courier New"/>
              </a:rPr>
              <a:t> = 0 to N {</a:t>
            </a:r>
            <a:endParaRPr lang="en-US" sz="2800" baseline="-25000" dirty="0">
              <a:solidFill>
                <a:srgbClr val="0070C0"/>
              </a:solidFill>
              <a:latin typeface="Consolas"/>
              <a:ea typeface="+mn-lt"/>
              <a:cs typeface="Courier New"/>
            </a:endParaRPr>
          </a:p>
          <a:p>
            <a:r>
              <a:rPr lang="en-US" sz="2800" baseline="-25000" dirty="0">
                <a:solidFill>
                  <a:srgbClr val="0070C0"/>
                </a:solidFill>
                <a:latin typeface="Consolas"/>
                <a:ea typeface="+mn-lt"/>
                <a:cs typeface="Courier New"/>
              </a:rPr>
              <a:t>  </a:t>
            </a:r>
            <a:r>
              <a:rPr lang="en-US" sz="2800" baseline="-25000" dirty="0" err="1">
                <a:solidFill>
                  <a:srgbClr val="0070C0"/>
                </a:solidFill>
                <a:latin typeface="Consolas"/>
                <a:ea typeface="+mn-lt"/>
                <a:cs typeface="Courier New"/>
              </a:rPr>
              <a:t>codeA</a:t>
            </a:r>
            <a:r>
              <a:rPr lang="en-US" sz="2800" baseline="-25000" dirty="0">
                <a:solidFill>
                  <a:srgbClr val="000000"/>
                </a:solidFill>
                <a:latin typeface="Consolas"/>
                <a:ea typeface="+mn-lt"/>
                <a:cs typeface="Courier New"/>
              </a:rPr>
              <a:t>(%</a:t>
            </a:r>
            <a:r>
              <a:rPr lang="en-US" sz="2800" baseline="-25000" dirty="0" err="1">
                <a:solidFill>
                  <a:srgbClr val="000000"/>
                </a:solidFill>
                <a:latin typeface="Consolas"/>
                <a:ea typeface="+mn-lt"/>
                <a:cs typeface="Courier New"/>
              </a:rPr>
              <a:t>i</a:t>
            </a:r>
            <a:r>
              <a:rPr lang="en-US" sz="2800" baseline="-25000" dirty="0">
                <a:solidFill>
                  <a:srgbClr val="000000"/>
                </a:solidFill>
                <a:latin typeface="Consolas"/>
                <a:ea typeface="+mn-lt"/>
                <a:cs typeface="Courier New"/>
              </a:rPr>
              <a:t>); </a:t>
            </a:r>
          </a:p>
          <a:p>
            <a:r>
              <a:rPr lang="en-US" sz="2800" baseline="-25000" dirty="0">
                <a:solidFill>
                  <a:srgbClr val="000000"/>
                </a:solidFill>
                <a:latin typeface="Consolas"/>
                <a:ea typeface="+mn-lt"/>
                <a:cs typeface="Courier New"/>
              </a:rPr>
              <a:t>}</a:t>
            </a:r>
          </a:p>
          <a:p>
            <a:r>
              <a:rPr lang="en-US" sz="2800" baseline="-25000" dirty="0">
                <a:solidFill>
                  <a:srgbClr val="0070C0"/>
                </a:solidFill>
                <a:latin typeface="Consolas"/>
                <a:ea typeface="+mn-lt"/>
                <a:cs typeface="Courier New"/>
              </a:rPr>
              <a:t>for</a:t>
            </a:r>
            <a:r>
              <a:rPr lang="en-US" sz="2800" baseline="-25000" dirty="0">
                <a:solidFill>
                  <a:srgbClr val="7030A0"/>
                </a:solidFill>
                <a:latin typeface="Consolas"/>
                <a:ea typeface="+mn-lt"/>
                <a:cs typeface="Courier New"/>
              </a:rPr>
              <a:t> </a:t>
            </a:r>
            <a:r>
              <a:rPr lang="en-US" sz="2800" baseline="-25000" dirty="0">
                <a:solidFill>
                  <a:srgbClr val="000000"/>
                </a:solidFill>
                <a:latin typeface="Consolas"/>
                <a:ea typeface="+mn-lt"/>
                <a:cs typeface="Courier New"/>
              </a:rPr>
              <a:t>%j = … {</a:t>
            </a:r>
            <a:br>
              <a:rPr lang="en-US" sz="2800" baseline="-25000" dirty="0">
                <a:solidFill>
                  <a:srgbClr val="000000"/>
                </a:solidFill>
                <a:latin typeface="Consolas"/>
                <a:ea typeface="+mn-lt"/>
                <a:cs typeface="Courier New"/>
              </a:rPr>
            </a:br>
            <a:r>
              <a:rPr lang="en-US" sz="2800" baseline="-25000" dirty="0">
                <a:solidFill>
                  <a:srgbClr val="000000"/>
                </a:solidFill>
                <a:latin typeface="Consolas"/>
                <a:ea typeface="+mn-lt"/>
                <a:cs typeface="Courier New"/>
              </a:rPr>
              <a:t>  </a:t>
            </a:r>
            <a:r>
              <a:rPr lang="en-US" sz="2800" baseline="-25000" dirty="0" err="1">
                <a:solidFill>
                  <a:srgbClr val="7030A0"/>
                </a:solidFill>
                <a:latin typeface="Consolas"/>
                <a:ea typeface="+mn-lt"/>
                <a:cs typeface="Courier New"/>
              </a:rPr>
              <a:t>parallel_for</a:t>
            </a:r>
            <a:r>
              <a:rPr lang="en-US" sz="2800" baseline="-25000" dirty="0">
                <a:solidFill>
                  <a:srgbClr val="7030A0"/>
                </a:solidFill>
                <a:latin typeface="Consolas"/>
                <a:ea typeface="+mn-lt"/>
                <a:cs typeface="Courier New"/>
              </a:rPr>
              <a:t> </a:t>
            </a:r>
            <a:r>
              <a:rPr lang="en-US" sz="2800" baseline="-25000" dirty="0">
                <a:solidFill>
                  <a:srgbClr val="000000"/>
                </a:solidFill>
                <a:latin typeface="Consolas"/>
                <a:ea typeface="+mn-lt"/>
                <a:cs typeface="Courier New"/>
              </a:rPr>
              <a:t>%</a:t>
            </a:r>
            <a:r>
              <a:rPr lang="en-US" sz="2800" baseline="-25000" dirty="0" err="1">
                <a:solidFill>
                  <a:srgbClr val="000000"/>
                </a:solidFill>
                <a:latin typeface="Consolas"/>
                <a:ea typeface="+mn-lt"/>
                <a:cs typeface="Courier New"/>
              </a:rPr>
              <a:t>i</a:t>
            </a:r>
            <a:r>
              <a:rPr lang="en-US" sz="2800" baseline="-25000" dirty="0">
                <a:solidFill>
                  <a:srgbClr val="000000"/>
                </a:solidFill>
                <a:latin typeface="Consolas"/>
                <a:ea typeface="+mn-lt"/>
                <a:cs typeface="Courier New"/>
              </a:rPr>
              <a:t> = 0 to N {</a:t>
            </a:r>
            <a:endParaRPr lang="en-US" sz="2800" baseline="-25000" dirty="0">
              <a:solidFill>
                <a:srgbClr val="0070C0"/>
              </a:solidFill>
              <a:latin typeface="Consolas"/>
              <a:ea typeface="+mn-lt"/>
              <a:cs typeface="Courier New"/>
            </a:endParaRPr>
          </a:p>
          <a:p>
            <a:r>
              <a:rPr lang="en-US" sz="2800" baseline="-25000" dirty="0">
                <a:solidFill>
                  <a:srgbClr val="0070C0"/>
                </a:solidFill>
                <a:latin typeface="Consolas"/>
                <a:ea typeface="+mn-lt"/>
                <a:cs typeface="Courier New"/>
              </a:rPr>
              <a:t>    codeB1</a:t>
            </a:r>
            <a:r>
              <a:rPr lang="en-US" sz="2800" baseline="-25000" dirty="0">
                <a:solidFill>
                  <a:srgbClr val="000000"/>
                </a:solidFill>
                <a:latin typeface="Consolas"/>
                <a:ea typeface="+mn-lt"/>
                <a:cs typeface="Courier New"/>
              </a:rPr>
              <a:t>(%</a:t>
            </a:r>
            <a:r>
              <a:rPr lang="en-US" sz="2800" baseline="-25000" dirty="0" err="1">
                <a:solidFill>
                  <a:srgbClr val="000000"/>
                </a:solidFill>
                <a:latin typeface="Consolas"/>
                <a:ea typeface="+mn-lt"/>
                <a:cs typeface="Courier New"/>
              </a:rPr>
              <a:t>i</a:t>
            </a:r>
            <a:r>
              <a:rPr lang="en-US" sz="2800" baseline="-25000" dirty="0">
                <a:solidFill>
                  <a:srgbClr val="000000"/>
                </a:solidFill>
                <a:latin typeface="Consolas"/>
                <a:ea typeface="+mn-lt"/>
                <a:cs typeface="Courier New"/>
              </a:rPr>
              <a:t>, %j);</a:t>
            </a:r>
            <a:br>
              <a:rPr lang="en-US" sz="2800" baseline="-25000" dirty="0">
                <a:solidFill>
                  <a:srgbClr val="000000"/>
                </a:solidFill>
                <a:latin typeface="Consolas"/>
                <a:ea typeface="+mn-lt"/>
                <a:cs typeface="Courier New"/>
              </a:rPr>
            </a:br>
            <a:r>
              <a:rPr lang="en-US" sz="2800" baseline="-25000" dirty="0">
                <a:solidFill>
                  <a:srgbClr val="000000"/>
                </a:solidFill>
                <a:latin typeface="Consolas"/>
                <a:ea typeface="+mn-lt"/>
                <a:cs typeface="Courier New"/>
              </a:rPr>
              <a:t>    </a:t>
            </a:r>
            <a:r>
              <a:rPr lang="en-US" sz="2800" baseline="-25000" dirty="0" err="1">
                <a:solidFill>
                  <a:srgbClr val="7030A0"/>
                </a:solidFill>
                <a:latin typeface="Consolas"/>
                <a:ea typeface="+mn-lt"/>
                <a:cs typeface="Courier New"/>
              </a:rPr>
              <a:t>sync_threads</a:t>
            </a:r>
            <a:r>
              <a:rPr lang="en-US" sz="2800" baseline="-25000" dirty="0">
                <a:solidFill>
                  <a:srgbClr val="000000"/>
                </a:solidFill>
                <a:latin typeface="Consolas"/>
                <a:ea typeface="+mn-lt"/>
                <a:cs typeface="Courier New"/>
              </a:rPr>
              <a:t>; </a:t>
            </a:r>
            <a:br>
              <a:rPr lang="en-US" sz="2800" baseline="-25000" dirty="0">
                <a:solidFill>
                  <a:srgbClr val="000000"/>
                </a:solidFill>
                <a:latin typeface="Consolas"/>
                <a:ea typeface="+mn-lt"/>
                <a:cs typeface="Courier New"/>
              </a:rPr>
            </a:br>
            <a:r>
              <a:rPr lang="en-US" sz="2800" baseline="-25000" dirty="0">
                <a:solidFill>
                  <a:srgbClr val="000000"/>
                </a:solidFill>
                <a:latin typeface="Consolas"/>
                <a:ea typeface="+mn-lt"/>
                <a:cs typeface="Courier New"/>
              </a:rPr>
              <a:t>    </a:t>
            </a:r>
            <a:r>
              <a:rPr lang="en-US" sz="2800" baseline="-25000" dirty="0">
                <a:solidFill>
                  <a:srgbClr val="0070C0"/>
                </a:solidFill>
                <a:latin typeface="Consolas"/>
                <a:ea typeface="+mn-lt"/>
                <a:cs typeface="Courier New"/>
              </a:rPr>
              <a:t>codeB2</a:t>
            </a:r>
            <a:r>
              <a:rPr lang="en-US" sz="2800" baseline="-25000" dirty="0">
                <a:solidFill>
                  <a:srgbClr val="000000"/>
                </a:solidFill>
                <a:latin typeface="Consolas"/>
                <a:ea typeface="+mn-lt"/>
                <a:cs typeface="Courier New"/>
              </a:rPr>
              <a:t>(%</a:t>
            </a:r>
            <a:r>
              <a:rPr lang="en-US" sz="2800" baseline="-25000" dirty="0" err="1">
                <a:solidFill>
                  <a:srgbClr val="000000"/>
                </a:solidFill>
                <a:latin typeface="Consolas"/>
                <a:ea typeface="+mn-lt"/>
                <a:cs typeface="Courier New"/>
              </a:rPr>
              <a:t>i</a:t>
            </a:r>
            <a:r>
              <a:rPr lang="en-US" sz="2800" baseline="-25000" dirty="0">
                <a:solidFill>
                  <a:srgbClr val="000000"/>
                </a:solidFill>
                <a:latin typeface="Consolas"/>
                <a:ea typeface="+mn-lt"/>
                <a:cs typeface="Courier New"/>
              </a:rPr>
              <a:t>, %j);</a:t>
            </a:r>
          </a:p>
          <a:p>
            <a:r>
              <a:rPr lang="en-US" sz="2800" baseline="-25000" dirty="0">
                <a:solidFill>
                  <a:srgbClr val="000000"/>
                </a:solidFill>
                <a:latin typeface="Consolas"/>
                <a:ea typeface="+mn-lt"/>
                <a:cs typeface="Courier New"/>
              </a:rPr>
              <a:t>  }</a:t>
            </a:r>
          </a:p>
          <a:p>
            <a:r>
              <a:rPr lang="en-US" sz="2800" baseline="-25000" dirty="0">
                <a:solidFill>
                  <a:srgbClr val="000000"/>
                </a:solidFill>
                <a:latin typeface="Consolas"/>
                <a:ea typeface="+mn-lt"/>
                <a:cs typeface="Courier New"/>
              </a:rPr>
              <a:t>}</a:t>
            </a:r>
          </a:p>
          <a:p>
            <a:r>
              <a:rPr lang="en-US" sz="2800" baseline="-25000" dirty="0" err="1">
                <a:solidFill>
                  <a:srgbClr val="7030A0"/>
                </a:solidFill>
                <a:latin typeface="Consolas"/>
                <a:ea typeface="+mn-lt"/>
                <a:cs typeface="Courier New"/>
              </a:rPr>
              <a:t>parallel_for</a:t>
            </a:r>
            <a:r>
              <a:rPr lang="en-US" sz="2800" baseline="-25000" dirty="0">
                <a:solidFill>
                  <a:srgbClr val="7030A0"/>
                </a:solidFill>
                <a:latin typeface="Consolas"/>
                <a:ea typeface="+mn-lt"/>
                <a:cs typeface="Courier New"/>
              </a:rPr>
              <a:t> </a:t>
            </a:r>
            <a:r>
              <a:rPr lang="en-US" sz="2800" baseline="-25000" dirty="0">
                <a:solidFill>
                  <a:srgbClr val="000000"/>
                </a:solidFill>
                <a:latin typeface="Consolas"/>
                <a:ea typeface="+mn-lt"/>
                <a:cs typeface="Courier New"/>
              </a:rPr>
              <a:t>%</a:t>
            </a:r>
            <a:r>
              <a:rPr lang="en-US" sz="2800" baseline="-25000" dirty="0" err="1">
                <a:solidFill>
                  <a:srgbClr val="000000"/>
                </a:solidFill>
                <a:latin typeface="Consolas"/>
                <a:ea typeface="+mn-lt"/>
                <a:cs typeface="Courier New"/>
              </a:rPr>
              <a:t>i</a:t>
            </a:r>
            <a:r>
              <a:rPr lang="en-US" sz="2800" baseline="-25000" dirty="0">
                <a:solidFill>
                  <a:srgbClr val="000000"/>
                </a:solidFill>
                <a:latin typeface="Consolas"/>
                <a:ea typeface="+mn-lt"/>
                <a:cs typeface="Courier New"/>
              </a:rPr>
              <a:t> = 0 to N {</a:t>
            </a:r>
            <a:br>
              <a:rPr lang="en-US" sz="2800" baseline="-25000" dirty="0">
                <a:solidFill>
                  <a:srgbClr val="000000"/>
                </a:solidFill>
                <a:latin typeface="Consolas"/>
                <a:ea typeface="+mn-lt"/>
                <a:cs typeface="Courier New"/>
              </a:rPr>
            </a:br>
            <a:r>
              <a:rPr lang="en-US" sz="2800" baseline="-25000" dirty="0">
                <a:solidFill>
                  <a:srgbClr val="000000"/>
                </a:solidFill>
                <a:latin typeface="Consolas"/>
                <a:ea typeface="+mn-lt"/>
                <a:cs typeface="Courier New"/>
              </a:rPr>
              <a:t>  </a:t>
            </a:r>
            <a:r>
              <a:rPr lang="en-US" sz="2800" baseline="-25000" dirty="0" err="1">
                <a:solidFill>
                  <a:srgbClr val="0070C0"/>
                </a:solidFill>
                <a:latin typeface="Consolas"/>
                <a:ea typeface="+mn-lt"/>
                <a:cs typeface="Courier New"/>
              </a:rPr>
              <a:t>codeC</a:t>
            </a:r>
            <a:r>
              <a:rPr lang="en-US" sz="2800" baseline="-25000" dirty="0">
                <a:solidFill>
                  <a:srgbClr val="000000"/>
                </a:solidFill>
                <a:latin typeface="Consolas"/>
                <a:ea typeface="+mn-lt"/>
                <a:cs typeface="Courier New"/>
              </a:rPr>
              <a:t>(%</a:t>
            </a:r>
            <a:r>
              <a:rPr lang="en-US" sz="2800" baseline="-25000" dirty="0" err="1">
                <a:solidFill>
                  <a:srgbClr val="000000"/>
                </a:solidFill>
                <a:latin typeface="Consolas"/>
                <a:ea typeface="+mn-lt"/>
                <a:cs typeface="Courier New"/>
              </a:rPr>
              <a:t>i</a:t>
            </a:r>
            <a:r>
              <a:rPr lang="en-US" sz="2800" baseline="-25000" dirty="0">
                <a:solidFill>
                  <a:srgbClr val="000000"/>
                </a:solidFill>
                <a:latin typeface="Consolas"/>
                <a:ea typeface="+mn-lt"/>
                <a:cs typeface="Courier New"/>
              </a:rPr>
              <a:t>);</a:t>
            </a:r>
          </a:p>
          <a:p>
            <a:r>
              <a:rPr lang="en-US" sz="2800" baseline="-25000" dirty="0">
                <a:solidFill>
                  <a:srgbClr val="000000"/>
                </a:solidFill>
                <a:latin typeface="Consolas"/>
                <a:ea typeface="+mn-lt"/>
                <a:cs typeface="Courier New"/>
              </a:rPr>
              <a:t>}</a:t>
            </a:r>
          </a:p>
          <a:p>
            <a:endParaRPr lang="en-US" sz="2800" baseline="-25000" dirty="0">
              <a:solidFill>
                <a:srgbClr val="000000"/>
              </a:solidFill>
              <a:latin typeface="Consolas"/>
              <a:ea typeface="+mn-lt"/>
              <a:cs typeface="Courier New"/>
            </a:endParaRPr>
          </a:p>
        </p:txBody>
      </p:sp>
      <p:sp>
        <p:nvSpPr>
          <p:cNvPr id="12" name="TextBox 11">
            <a:extLst>
              <a:ext uri="{FF2B5EF4-FFF2-40B4-BE49-F238E27FC236}">
                <a16:creationId xmlns:a16="http://schemas.microsoft.com/office/drawing/2014/main" id="{50637098-0593-3349-BA3A-451BF7CCB721}"/>
              </a:ext>
            </a:extLst>
          </p:cNvPr>
          <p:cNvSpPr txBox="1"/>
          <p:nvPr/>
        </p:nvSpPr>
        <p:spPr>
          <a:xfrm>
            <a:off x="8231006" y="2774155"/>
            <a:ext cx="3932916" cy="4113947"/>
          </a:xfrm>
          <a:prstGeom prst="rect">
            <a:avLst/>
          </a:pr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aseline="-25000" dirty="0" err="1">
                <a:solidFill>
                  <a:srgbClr val="7030A0"/>
                </a:solidFill>
                <a:latin typeface="Consolas"/>
                <a:ea typeface="+mn-lt"/>
                <a:cs typeface="Courier New"/>
              </a:rPr>
              <a:t>parallel_for</a:t>
            </a:r>
            <a:r>
              <a:rPr lang="en-US" sz="2800" baseline="-25000" dirty="0">
                <a:solidFill>
                  <a:srgbClr val="7030A0"/>
                </a:solidFill>
                <a:latin typeface="Consolas"/>
                <a:ea typeface="+mn-lt"/>
                <a:cs typeface="Courier New"/>
              </a:rPr>
              <a:t> </a:t>
            </a:r>
            <a:r>
              <a:rPr lang="en-US" sz="2800" baseline="-25000" dirty="0">
                <a:solidFill>
                  <a:srgbClr val="000000"/>
                </a:solidFill>
                <a:latin typeface="Consolas"/>
                <a:ea typeface="+mn-lt"/>
                <a:cs typeface="Courier New"/>
              </a:rPr>
              <a:t>%</a:t>
            </a:r>
            <a:r>
              <a:rPr lang="en-US" sz="2800" baseline="-25000" dirty="0" err="1">
                <a:solidFill>
                  <a:srgbClr val="000000"/>
                </a:solidFill>
                <a:latin typeface="Consolas"/>
                <a:ea typeface="+mn-lt"/>
                <a:cs typeface="Courier New"/>
              </a:rPr>
              <a:t>i</a:t>
            </a:r>
            <a:r>
              <a:rPr lang="en-US" sz="2800" baseline="-25000" dirty="0">
                <a:solidFill>
                  <a:srgbClr val="000000"/>
                </a:solidFill>
                <a:latin typeface="Consolas"/>
                <a:ea typeface="+mn-lt"/>
                <a:cs typeface="Courier New"/>
              </a:rPr>
              <a:t> = 0 to N {</a:t>
            </a:r>
            <a:endParaRPr lang="en-US" sz="2800" baseline="-25000" dirty="0">
              <a:solidFill>
                <a:srgbClr val="0070C0"/>
              </a:solidFill>
              <a:latin typeface="Consolas"/>
              <a:ea typeface="+mn-lt"/>
              <a:cs typeface="Courier New"/>
            </a:endParaRPr>
          </a:p>
          <a:p>
            <a:r>
              <a:rPr lang="en-US" sz="2800" baseline="-25000" dirty="0">
                <a:solidFill>
                  <a:srgbClr val="0070C0"/>
                </a:solidFill>
                <a:latin typeface="Consolas"/>
                <a:ea typeface="+mn-lt"/>
                <a:cs typeface="Courier New"/>
              </a:rPr>
              <a:t>  </a:t>
            </a:r>
            <a:r>
              <a:rPr lang="en-US" sz="2800" baseline="-25000" dirty="0" err="1">
                <a:solidFill>
                  <a:srgbClr val="0070C0"/>
                </a:solidFill>
                <a:latin typeface="Consolas"/>
                <a:ea typeface="+mn-lt"/>
                <a:cs typeface="Courier New"/>
              </a:rPr>
              <a:t>codeA</a:t>
            </a:r>
            <a:r>
              <a:rPr lang="en-US" sz="2800" baseline="-25000" dirty="0">
                <a:solidFill>
                  <a:srgbClr val="000000"/>
                </a:solidFill>
                <a:latin typeface="Consolas"/>
                <a:ea typeface="+mn-lt"/>
                <a:cs typeface="Courier New"/>
              </a:rPr>
              <a:t>(%</a:t>
            </a:r>
            <a:r>
              <a:rPr lang="en-US" sz="2800" baseline="-25000" dirty="0" err="1">
                <a:solidFill>
                  <a:srgbClr val="000000"/>
                </a:solidFill>
                <a:latin typeface="Consolas"/>
                <a:ea typeface="+mn-lt"/>
                <a:cs typeface="Courier New"/>
              </a:rPr>
              <a:t>i</a:t>
            </a:r>
            <a:r>
              <a:rPr lang="en-US" sz="2800" baseline="-25000" dirty="0">
                <a:solidFill>
                  <a:srgbClr val="000000"/>
                </a:solidFill>
                <a:latin typeface="Consolas"/>
                <a:ea typeface="+mn-lt"/>
                <a:cs typeface="Courier New"/>
              </a:rPr>
              <a:t>); </a:t>
            </a:r>
          </a:p>
          <a:p>
            <a:r>
              <a:rPr lang="en-US" sz="2800" baseline="-25000" dirty="0">
                <a:solidFill>
                  <a:srgbClr val="000000"/>
                </a:solidFill>
                <a:latin typeface="Consolas"/>
                <a:ea typeface="+mn-lt"/>
                <a:cs typeface="Courier New"/>
              </a:rPr>
              <a:t>}</a:t>
            </a:r>
          </a:p>
          <a:p>
            <a:r>
              <a:rPr lang="en-US" sz="2800" baseline="-25000" dirty="0">
                <a:solidFill>
                  <a:srgbClr val="0070C0"/>
                </a:solidFill>
                <a:latin typeface="Consolas"/>
                <a:ea typeface="+mn-lt"/>
                <a:cs typeface="Courier New"/>
              </a:rPr>
              <a:t>for</a:t>
            </a:r>
            <a:r>
              <a:rPr lang="en-US" sz="2800" baseline="-25000" dirty="0">
                <a:solidFill>
                  <a:srgbClr val="7030A0"/>
                </a:solidFill>
                <a:latin typeface="Consolas"/>
                <a:ea typeface="+mn-lt"/>
                <a:cs typeface="Courier New"/>
              </a:rPr>
              <a:t> </a:t>
            </a:r>
            <a:r>
              <a:rPr lang="en-US" sz="2800" baseline="-25000" dirty="0">
                <a:solidFill>
                  <a:srgbClr val="000000"/>
                </a:solidFill>
                <a:latin typeface="Consolas"/>
                <a:ea typeface="+mn-lt"/>
                <a:cs typeface="Courier New"/>
              </a:rPr>
              <a:t>%j = … {</a:t>
            </a:r>
            <a:br>
              <a:rPr lang="en-US" sz="2800" baseline="-25000" dirty="0">
                <a:solidFill>
                  <a:srgbClr val="000000"/>
                </a:solidFill>
                <a:latin typeface="Consolas"/>
                <a:ea typeface="+mn-lt"/>
                <a:cs typeface="Courier New"/>
              </a:rPr>
            </a:br>
            <a:r>
              <a:rPr lang="en-US" sz="2800" baseline="-25000" dirty="0">
                <a:solidFill>
                  <a:srgbClr val="000000"/>
                </a:solidFill>
                <a:latin typeface="Consolas"/>
                <a:ea typeface="+mn-lt"/>
                <a:cs typeface="Courier New"/>
              </a:rPr>
              <a:t>  </a:t>
            </a:r>
            <a:r>
              <a:rPr lang="en-US" sz="2800" baseline="-25000" dirty="0" err="1">
                <a:solidFill>
                  <a:srgbClr val="7030A0"/>
                </a:solidFill>
                <a:latin typeface="Consolas"/>
                <a:ea typeface="+mn-lt"/>
                <a:cs typeface="Courier New"/>
              </a:rPr>
              <a:t>parallel_for</a:t>
            </a:r>
            <a:r>
              <a:rPr lang="en-US" sz="2800" baseline="-25000" dirty="0">
                <a:solidFill>
                  <a:srgbClr val="7030A0"/>
                </a:solidFill>
                <a:latin typeface="Consolas"/>
                <a:ea typeface="+mn-lt"/>
                <a:cs typeface="Courier New"/>
              </a:rPr>
              <a:t> </a:t>
            </a:r>
            <a:r>
              <a:rPr lang="en-US" sz="2800" baseline="-25000" dirty="0">
                <a:solidFill>
                  <a:srgbClr val="000000"/>
                </a:solidFill>
                <a:latin typeface="Consolas"/>
                <a:ea typeface="+mn-lt"/>
                <a:cs typeface="Courier New"/>
              </a:rPr>
              <a:t>%</a:t>
            </a:r>
            <a:r>
              <a:rPr lang="en-US" sz="2800" baseline="-25000" dirty="0" err="1">
                <a:solidFill>
                  <a:srgbClr val="000000"/>
                </a:solidFill>
                <a:latin typeface="Consolas"/>
                <a:ea typeface="+mn-lt"/>
                <a:cs typeface="Courier New"/>
              </a:rPr>
              <a:t>i</a:t>
            </a:r>
            <a:r>
              <a:rPr lang="en-US" sz="2800" baseline="-25000" dirty="0">
                <a:solidFill>
                  <a:srgbClr val="000000"/>
                </a:solidFill>
                <a:latin typeface="Consolas"/>
                <a:ea typeface="+mn-lt"/>
                <a:cs typeface="Courier New"/>
              </a:rPr>
              <a:t> = 0 to N {</a:t>
            </a:r>
            <a:endParaRPr lang="en-US" sz="2800" baseline="-25000" dirty="0">
              <a:solidFill>
                <a:srgbClr val="0070C0"/>
              </a:solidFill>
              <a:latin typeface="Consolas"/>
              <a:ea typeface="+mn-lt"/>
              <a:cs typeface="Courier New"/>
            </a:endParaRPr>
          </a:p>
          <a:p>
            <a:r>
              <a:rPr lang="en-US" sz="2800" baseline="-25000" dirty="0">
                <a:solidFill>
                  <a:srgbClr val="0070C0"/>
                </a:solidFill>
                <a:latin typeface="Consolas"/>
                <a:ea typeface="+mn-lt"/>
                <a:cs typeface="Courier New"/>
              </a:rPr>
              <a:t>    codeB1</a:t>
            </a:r>
            <a:r>
              <a:rPr lang="en-US" sz="2800" baseline="-25000" dirty="0">
                <a:solidFill>
                  <a:srgbClr val="000000"/>
                </a:solidFill>
                <a:latin typeface="Consolas"/>
                <a:ea typeface="+mn-lt"/>
                <a:cs typeface="Courier New"/>
              </a:rPr>
              <a:t>(%</a:t>
            </a:r>
            <a:r>
              <a:rPr lang="en-US" sz="2800" baseline="-25000" dirty="0" err="1">
                <a:solidFill>
                  <a:srgbClr val="000000"/>
                </a:solidFill>
                <a:latin typeface="Consolas"/>
                <a:ea typeface="+mn-lt"/>
                <a:cs typeface="Courier New"/>
              </a:rPr>
              <a:t>i</a:t>
            </a:r>
            <a:r>
              <a:rPr lang="en-US" sz="2800" baseline="-25000" dirty="0">
                <a:solidFill>
                  <a:srgbClr val="000000"/>
                </a:solidFill>
                <a:latin typeface="Consolas"/>
                <a:ea typeface="+mn-lt"/>
                <a:cs typeface="Courier New"/>
              </a:rPr>
              <a:t>, %j);</a:t>
            </a:r>
          </a:p>
          <a:p>
            <a:r>
              <a:rPr lang="en-US" sz="2800" baseline="-25000" dirty="0">
                <a:solidFill>
                  <a:srgbClr val="000000"/>
                </a:solidFill>
                <a:latin typeface="Consolas"/>
                <a:ea typeface="+mn-lt"/>
                <a:cs typeface="Courier New"/>
              </a:rPr>
              <a:t>  }</a:t>
            </a:r>
            <a:br>
              <a:rPr lang="en-US" sz="2800" baseline="-25000" dirty="0">
                <a:solidFill>
                  <a:srgbClr val="000000"/>
                </a:solidFill>
                <a:latin typeface="Consolas"/>
                <a:ea typeface="+mn-lt"/>
                <a:cs typeface="Courier New"/>
              </a:rPr>
            </a:br>
            <a:r>
              <a:rPr lang="en-US" sz="2800" baseline="-25000" dirty="0">
                <a:solidFill>
                  <a:srgbClr val="000000"/>
                </a:solidFill>
                <a:latin typeface="Consolas"/>
                <a:ea typeface="+mn-lt"/>
                <a:cs typeface="Courier New"/>
              </a:rPr>
              <a:t>  </a:t>
            </a:r>
            <a:r>
              <a:rPr lang="en-US" sz="2800" baseline="-25000" dirty="0" err="1">
                <a:solidFill>
                  <a:srgbClr val="7030A0"/>
                </a:solidFill>
                <a:latin typeface="Consolas"/>
                <a:ea typeface="+mn-lt"/>
                <a:cs typeface="Courier New"/>
              </a:rPr>
              <a:t>parallel_for</a:t>
            </a:r>
            <a:r>
              <a:rPr lang="en-US" sz="2800" baseline="-25000" dirty="0">
                <a:solidFill>
                  <a:srgbClr val="7030A0"/>
                </a:solidFill>
                <a:latin typeface="Consolas"/>
                <a:ea typeface="+mn-lt"/>
                <a:cs typeface="Courier New"/>
              </a:rPr>
              <a:t> </a:t>
            </a:r>
            <a:r>
              <a:rPr lang="en-US" sz="2800" baseline="-25000" dirty="0">
                <a:solidFill>
                  <a:srgbClr val="000000"/>
                </a:solidFill>
                <a:latin typeface="Consolas"/>
                <a:ea typeface="+mn-lt"/>
                <a:cs typeface="Courier New"/>
              </a:rPr>
              <a:t>%</a:t>
            </a:r>
            <a:r>
              <a:rPr lang="en-US" sz="2800" baseline="-25000" dirty="0" err="1">
                <a:solidFill>
                  <a:srgbClr val="000000"/>
                </a:solidFill>
                <a:latin typeface="Consolas"/>
                <a:ea typeface="+mn-lt"/>
                <a:cs typeface="Courier New"/>
              </a:rPr>
              <a:t>i</a:t>
            </a:r>
            <a:r>
              <a:rPr lang="en-US" sz="2800" baseline="-25000" dirty="0">
                <a:solidFill>
                  <a:srgbClr val="000000"/>
                </a:solidFill>
                <a:latin typeface="Consolas"/>
                <a:ea typeface="+mn-lt"/>
                <a:cs typeface="Courier New"/>
              </a:rPr>
              <a:t> = 0 to N { </a:t>
            </a:r>
          </a:p>
          <a:p>
            <a:r>
              <a:rPr lang="en-US" sz="2800" baseline="-25000" dirty="0">
                <a:solidFill>
                  <a:srgbClr val="000000"/>
                </a:solidFill>
                <a:latin typeface="Consolas"/>
                <a:ea typeface="+mn-lt"/>
                <a:cs typeface="Courier New"/>
              </a:rPr>
              <a:t>    </a:t>
            </a:r>
            <a:r>
              <a:rPr lang="en-US" sz="2800" baseline="-25000" dirty="0">
                <a:solidFill>
                  <a:srgbClr val="0070C0"/>
                </a:solidFill>
                <a:latin typeface="Consolas"/>
                <a:ea typeface="+mn-lt"/>
                <a:cs typeface="Courier New"/>
              </a:rPr>
              <a:t>codeB2</a:t>
            </a:r>
            <a:r>
              <a:rPr lang="en-US" sz="2800" baseline="-25000" dirty="0">
                <a:solidFill>
                  <a:srgbClr val="000000"/>
                </a:solidFill>
                <a:latin typeface="Consolas"/>
                <a:ea typeface="+mn-lt"/>
                <a:cs typeface="Courier New"/>
              </a:rPr>
              <a:t>(%</a:t>
            </a:r>
            <a:r>
              <a:rPr lang="en-US" sz="2800" baseline="-25000" dirty="0" err="1">
                <a:solidFill>
                  <a:srgbClr val="000000"/>
                </a:solidFill>
                <a:latin typeface="Consolas"/>
                <a:ea typeface="+mn-lt"/>
                <a:cs typeface="Courier New"/>
              </a:rPr>
              <a:t>i</a:t>
            </a:r>
            <a:r>
              <a:rPr lang="en-US" sz="2800" baseline="-25000" dirty="0">
                <a:solidFill>
                  <a:srgbClr val="000000"/>
                </a:solidFill>
                <a:latin typeface="Consolas"/>
                <a:ea typeface="+mn-lt"/>
                <a:cs typeface="Courier New"/>
              </a:rPr>
              <a:t>, %j);</a:t>
            </a:r>
          </a:p>
          <a:p>
            <a:r>
              <a:rPr lang="en-US" sz="2800" baseline="-25000" dirty="0">
                <a:solidFill>
                  <a:srgbClr val="000000"/>
                </a:solidFill>
                <a:latin typeface="Consolas"/>
                <a:ea typeface="+mn-lt"/>
                <a:cs typeface="Courier New"/>
              </a:rPr>
              <a:t>  }</a:t>
            </a:r>
          </a:p>
          <a:p>
            <a:r>
              <a:rPr lang="en-US" sz="2800" baseline="-25000" dirty="0">
                <a:solidFill>
                  <a:srgbClr val="000000"/>
                </a:solidFill>
                <a:latin typeface="Consolas"/>
                <a:ea typeface="+mn-lt"/>
                <a:cs typeface="Courier New"/>
              </a:rPr>
              <a:t>}</a:t>
            </a:r>
          </a:p>
          <a:p>
            <a:r>
              <a:rPr lang="en-US" sz="2800" baseline="-25000" dirty="0" err="1">
                <a:solidFill>
                  <a:srgbClr val="7030A0"/>
                </a:solidFill>
                <a:latin typeface="Consolas"/>
                <a:ea typeface="+mn-lt"/>
                <a:cs typeface="Courier New"/>
              </a:rPr>
              <a:t>parallel_for</a:t>
            </a:r>
            <a:r>
              <a:rPr lang="en-US" sz="2800" baseline="-25000" dirty="0">
                <a:solidFill>
                  <a:srgbClr val="7030A0"/>
                </a:solidFill>
                <a:latin typeface="Consolas"/>
                <a:ea typeface="+mn-lt"/>
                <a:cs typeface="Courier New"/>
              </a:rPr>
              <a:t> </a:t>
            </a:r>
            <a:r>
              <a:rPr lang="en-US" sz="2800" baseline="-25000" dirty="0">
                <a:solidFill>
                  <a:srgbClr val="000000"/>
                </a:solidFill>
                <a:latin typeface="Consolas"/>
                <a:ea typeface="+mn-lt"/>
                <a:cs typeface="Courier New"/>
              </a:rPr>
              <a:t>%</a:t>
            </a:r>
            <a:r>
              <a:rPr lang="en-US" sz="2800" baseline="-25000" dirty="0" err="1">
                <a:solidFill>
                  <a:srgbClr val="000000"/>
                </a:solidFill>
                <a:latin typeface="Consolas"/>
                <a:ea typeface="+mn-lt"/>
                <a:cs typeface="Courier New"/>
              </a:rPr>
              <a:t>i</a:t>
            </a:r>
            <a:r>
              <a:rPr lang="en-US" sz="2800" baseline="-25000" dirty="0">
                <a:solidFill>
                  <a:srgbClr val="000000"/>
                </a:solidFill>
                <a:latin typeface="Consolas"/>
                <a:ea typeface="+mn-lt"/>
                <a:cs typeface="Courier New"/>
              </a:rPr>
              <a:t> = 0 to N {</a:t>
            </a:r>
            <a:br>
              <a:rPr lang="en-US" sz="2800" baseline="-25000" dirty="0">
                <a:solidFill>
                  <a:srgbClr val="000000"/>
                </a:solidFill>
                <a:latin typeface="Consolas"/>
                <a:ea typeface="+mn-lt"/>
                <a:cs typeface="Courier New"/>
              </a:rPr>
            </a:br>
            <a:r>
              <a:rPr lang="en-US" sz="2800" baseline="-25000" dirty="0">
                <a:solidFill>
                  <a:srgbClr val="000000"/>
                </a:solidFill>
                <a:latin typeface="Consolas"/>
                <a:ea typeface="+mn-lt"/>
                <a:cs typeface="Courier New"/>
              </a:rPr>
              <a:t>  </a:t>
            </a:r>
            <a:r>
              <a:rPr lang="en-US" sz="2800" baseline="-25000" dirty="0" err="1">
                <a:solidFill>
                  <a:srgbClr val="0070C0"/>
                </a:solidFill>
                <a:latin typeface="Consolas"/>
                <a:ea typeface="+mn-lt"/>
                <a:cs typeface="Courier New"/>
              </a:rPr>
              <a:t>codeC</a:t>
            </a:r>
            <a:r>
              <a:rPr lang="en-US" sz="2800" baseline="-25000" dirty="0">
                <a:solidFill>
                  <a:srgbClr val="000000"/>
                </a:solidFill>
                <a:latin typeface="Consolas"/>
                <a:ea typeface="+mn-lt"/>
                <a:cs typeface="Courier New"/>
              </a:rPr>
              <a:t>(%</a:t>
            </a:r>
            <a:r>
              <a:rPr lang="en-US" sz="2800" baseline="-25000" dirty="0" err="1">
                <a:solidFill>
                  <a:srgbClr val="000000"/>
                </a:solidFill>
                <a:latin typeface="Consolas"/>
                <a:ea typeface="+mn-lt"/>
                <a:cs typeface="Courier New"/>
              </a:rPr>
              <a:t>i</a:t>
            </a:r>
            <a:r>
              <a:rPr lang="en-US" sz="2800" baseline="-25000" dirty="0">
                <a:solidFill>
                  <a:srgbClr val="000000"/>
                </a:solidFill>
                <a:latin typeface="Consolas"/>
                <a:ea typeface="+mn-lt"/>
                <a:cs typeface="Courier New"/>
              </a:rPr>
              <a:t>);</a:t>
            </a:r>
          </a:p>
          <a:p>
            <a:r>
              <a:rPr lang="en-US" sz="2800" baseline="-25000" dirty="0">
                <a:solidFill>
                  <a:srgbClr val="000000"/>
                </a:solidFill>
                <a:latin typeface="Consolas"/>
                <a:ea typeface="+mn-lt"/>
                <a:cs typeface="Courier New"/>
              </a:rPr>
              <a:t>}</a:t>
            </a:r>
          </a:p>
        </p:txBody>
      </p:sp>
    </p:spTree>
    <p:extLst>
      <p:ext uri="{BB962C8B-B14F-4D97-AF65-F5344CB8AC3E}">
        <p14:creationId xmlns:p14="http://schemas.microsoft.com/office/powerpoint/2010/main" val="80493165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7C29F5-187A-6C0B-BB8F-8F4447514656}"/>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B0469E73-D8D2-AF04-B014-BF82C5D1163E}"/>
              </a:ext>
            </a:extLst>
          </p:cNvPr>
          <p:cNvSpPr>
            <a:spLocks noGrp="1"/>
          </p:cNvSpPr>
          <p:nvPr>
            <p:ph idx="1"/>
          </p:nvPr>
        </p:nvSpPr>
        <p:spPr>
          <a:xfrm>
            <a:off x="838200" y="1825625"/>
            <a:ext cx="10515600" cy="561975"/>
          </a:xfrm>
        </p:spPr>
        <p:txBody>
          <a:bodyPr/>
          <a:lstStyle/>
          <a:p>
            <a:r>
              <a:rPr lang="en-US" dirty="0"/>
              <a:t>Text</a:t>
            </a:r>
          </a:p>
        </p:txBody>
      </p:sp>
      <p:sp>
        <p:nvSpPr>
          <p:cNvPr id="4" name="Slide Number Placeholder 3">
            <a:extLst>
              <a:ext uri="{FF2B5EF4-FFF2-40B4-BE49-F238E27FC236}">
                <a16:creationId xmlns:a16="http://schemas.microsoft.com/office/drawing/2014/main" id="{77D97AA6-30D8-D8FD-94C6-18C8913A5BA3}"/>
              </a:ext>
            </a:extLst>
          </p:cNvPr>
          <p:cNvSpPr>
            <a:spLocks noGrp="1"/>
          </p:cNvSpPr>
          <p:nvPr>
            <p:ph type="sldNum" sz="quarter" idx="12"/>
          </p:nvPr>
        </p:nvSpPr>
        <p:spPr/>
        <p:txBody>
          <a:bodyPr/>
          <a:lstStyle/>
          <a:p>
            <a:fld id="{330EA680-D336-4FF7-8B7A-9848BB0A1C32}" type="slidenum">
              <a:rPr lang="en-US" smtClean="0"/>
              <a:t>61</a:t>
            </a:fld>
            <a:endParaRPr lang="en-US"/>
          </a:p>
        </p:txBody>
      </p:sp>
      <p:pic>
        <p:nvPicPr>
          <p:cNvPr id="6" name="Picture 5">
            <a:extLst>
              <a:ext uri="{FF2B5EF4-FFF2-40B4-BE49-F238E27FC236}">
                <a16:creationId xmlns:a16="http://schemas.microsoft.com/office/drawing/2014/main" id="{3241E6E5-1588-84C6-EC23-9C5E26CE9D96}"/>
              </a:ext>
            </a:extLst>
          </p:cNvPr>
          <p:cNvPicPr>
            <a:picLocks noChangeAspect="1"/>
          </p:cNvPicPr>
          <p:nvPr/>
        </p:nvPicPr>
        <p:blipFill rotWithShape="1">
          <a:blip r:embed="rId2">
            <a:extLst>
              <a:ext uri="{28A0092B-C50C-407E-A947-70E740481C1C}">
                <a14:useLocalDpi xmlns:a14="http://schemas.microsoft.com/office/drawing/2010/main" val="0"/>
              </a:ext>
            </a:extLst>
          </a:blip>
          <a:srcRect l="-1" r="35626"/>
          <a:stretch/>
        </p:blipFill>
        <p:spPr>
          <a:xfrm>
            <a:off x="2794000" y="2295483"/>
            <a:ext cx="7848600" cy="3542270"/>
          </a:xfrm>
          <a:prstGeom prst="rect">
            <a:avLst/>
          </a:prstGeom>
        </p:spPr>
      </p:pic>
    </p:spTree>
    <p:extLst>
      <p:ext uri="{BB962C8B-B14F-4D97-AF65-F5344CB8AC3E}">
        <p14:creationId xmlns:p14="http://schemas.microsoft.com/office/powerpoint/2010/main" val="341350528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7C29F5-187A-6C0B-BB8F-8F4447514656}"/>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B0469E73-D8D2-AF04-B014-BF82C5D1163E}"/>
              </a:ext>
            </a:extLst>
          </p:cNvPr>
          <p:cNvSpPr>
            <a:spLocks noGrp="1"/>
          </p:cNvSpPr>
          <p:nvPr>
            <p:ph idx="1"/>
          </p:nvPr>
        </p:nvSpPr>
        <p:spPr>
          <a:xfrm>
            <a:off x="838200" y="1825625"/>
            <a:ext cx="10515600" cy="561975"/>
          </a:xfrm>
        </p:spPr>
        <p:txBody>
          <a:bodyPr/>
          <a:lstStyle/>
          <a:p>
            <a:r>
              <a:rPr lang="en-US" dirty="0"/>
              <a:t>Text</a:t>
            </a:r>
          </a:p>
        </p:txBody>
      </p:sp>
      <p:sp>
        <p:nvSpPr>
          <p:cNvPr id="4" name="Slide Number Placeholder 3">
            <a:extLst>
              <a:ext uri="{FF2B5EF4-FFF2-40B4-BE49-F238E27FC236}">
                <a16:creationId xmlns:a16="http://schemas.microsoft.com/office/drawing/2014/main" id="{77D97AA6-30D8-D8FD-94C6-18C8913A5BA3}"/>
              </a:ext>
            </a:extLst>
          </p:cNvPr>
          <p:cNvSpPr>
            <a:spLocks noGrp="1"/>
          </p:cNvSpPr>
          <p:nvPr>
            <p:ph type="sldNum" sz="quarter" idx="12"/>
          </p:nvPr>
        </p:nvSpPr>
        <p:spPr/>
        <p:txBody>
          <a:bodyPr/>
          <a:lstStyle/>
          <a:p>
            <a:fld id="{330EA680-D336-4FF7-8B7A-9848BB0A1C32}" type="slidenum">
              <a:rPr lang="en-US" smtClean="0"/>
              <a:t>62</a:t>
            </a:fld>
            <a:endParaRPr lang="en-US"/>
          </a:p>
        </p:txBody>
      </p:sp>
      <p:pic>
        <p:nvPicPr>
          <p:cNvPr id="6" name="Picture 5">
            <a:extLst>
              <a:ext uri="{FF2B5EF4-FFF2-40B4-BE49-F238E27FC236}">
                <a16:creationId xmlns:a16="http://schemas.microsoft.com/office/drawing/2014/main" id="{14405058-84EB-BD65-879C-FB35B6DD4B6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6100" y="0"/>
            <a:ext cx="8890000" cy="6858000"/>
          </a:xfrm>
          <a:prstGeom prst="rect">
            <a:avLst/>
          </a:prstGeom>
        </p:spPr>
      </p:pic>
    </p:spTree>
    <p:extLst>
      <p:ext uri="{BB962C8B-B14F-4D97-AF65-F5344CB8AC3E}">
        <p14:creationId xmlns:p14="http://schemas.microsoft.com/office/powerpoint/2010/main" val="302445014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02CFE9-8810-4755-942A-DFD7E33E0871}"/>
              </a:ext>
            </a:extLst>
          </p:cNvPr>
          <p:cNvSpPr>
            <a:spLocks noGrp="1"/>
          </p:cNvSpPr>
          <p:nvPr>
            <p:ph type="title"/>
          </p:nvPr>
        </p:nvSpPr>
        <p:spPr/>
        <p:txBody>
          <a:bodyPr/>
          <a:lstStyle/>
          <a:p>
            <a:r>
              <a:rPr lang="en-US" dirty="0">
                <a:cs typeface="Calibri Light"/>
              </a:rPr>
              <a:t>Open Research Directions</a:t>
            </a:r>
            <a:endParaRPr lang="en-US" dirty="0"/>
          </a:p>
        </p:txBody>
      </p:sp>
      <p:sp>
        <p:nvSpPr>
          <p:cNvPr id="4" name="Slide Number Placeholder 3">
            <a:extLst>
              <a:ext uri="{FF2B5EF4-FFF2-40B4-BE49-F238E27FC236}">
                <a16:creationId xmlns:a16="http://schemas.microsoft.com/office/drawing/2014/main" id="{0CF6E0F4-CF88-4F6C-AC51-F7B879FECC04}"/>
              </a:ext>
            </a:extLst>
          </p:cNvPr>
          <p:cNvSpPr>
            <a:spLocks noGrp="1"/>
          </p:cNvSpPr>
          <p:nvPr>
            <p:ph type="sldNum" sz="quarter" idx="12"/>
          </p:nvPr>
        </p:nvSpPr>
        <p:spPr/>
        <p:txBody>
          <a:bodyPr/>
          <a:lstStyle/>
          <a:p>
            <a:fld id="{330EA680-D336-4FF7-8B7A-9848BB0A1C32}" type="slidenum">
              <a:rPr lang="en-US" smtClean="0"/>
              <a:t>63</a:t>
            </a:fld>
            <a:endParaRPr lang="en-US"/>
          </a:p>
        </p:txBody>
      </p:sp>
      <p:cxnSp>
        <p:nvCxnSpPr>
          <p:cNvPr id="14" name="Straight Arrow Connector 13">
            <a:extLst>
              <a:ext uri="{FF2B5EF4-FFF2-40B4-BE49-F238E27FC236}">
                <a16:creationId xmlns:a16="http://schemas.microsoft.com/office/drawing/2014/main" id="{321718DD-383E-214B-9D9E-6099FFD213DF}"/>
              </a:ext>
            </a:extLst>
          </p:cNvPr>
          <p:cNvCxnSpPr/>
          <p:nvPr/>
        </p:nvCxnSpPr>
        <p:spPr>
          <a:xfrm>
            <a:off x="5020310" y="6858000"/>
            <a:ext cx="914400" cy="9144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0" name="Content Placeholder 2">
            <a:extLst>
              <a:ext uri="{FF2B5EF4-FFF2-40B4-BE49-F238E27FC236}">
                <a16:creationId xmlns:a16="http://schemas.microsoft.com/office/drawing/2014/main" id="{2AF961EE-CD4B-504C-ADDE-50C0967BECC2}"/>
              </a:ext>
            </a:extLst>
          </p:cNvPr>
          <p:cNvSpPr>
            <a:spLocks noGrp="1"/>
          </p:cNvSpPr>
          <p:nvPr>
            <p:ph idx="1"/>
          </p:nvPr>
        </p:nvSpPr>
        <p:spPr>
          <a:xfrm>
            <a:off x="838199" y="1825624"/>
            <a:ext cx="9862751" cy="4530725"/>
          </a:xfrm>
        </p:spPr>
        <p:txBody>
          <a:bodyPr vert="horz" lIns="91440" tIns="45720" rIns="91440" bIns="45720" rtlCol="0" anchor="t">
            <a:noAutofit/>
          </a:bodyPr>
          <a:lstStyle/>
          <a:p>
            <a:r>
              <a:rPr lang="en-US" dirty="0"/>
              <a:t>How can we optimize GPU programs?</a:t>
            </a:r>
          </a:p>
          <a:p>
            <a:r>
              <a:rPr lang="en-US" dirty="0"/>
              <a:t>Can we convert GPU to CPU (and vice versa)?</a:t>
            </a:r>
          </a:p>
          <a:p>
            <a:pPr lvl="1"/>
            <a:r>
              <a:rPr lang="en-US" sz="2800" dirty="0"/>
              <a:t>Working with Riken/Tokyo Tech to port GPU to </a:t>
            </a:r>
            <a:r>
              <a:rPr lang="en-US" sz="2800" dirty="0" err="1"/>
              <a:t>Fugaku</a:t>
            </a:r>
            <a:r>
              <a:rPr lang="en-US" sz="2800" dirty="0"/>
              <a:t> supercomputer</a:t>
            </a:r>
          </a:p>
          <a:p>
            <a:r>
              <a:rPr lang="en-US" dirty="0"/>
              <a:t>What advantages can we gain</a:t>
            </a:r>
            <a:br>
              <a:rPr lang="en-US" dirty="0"/>
            </a:br>
            <a:r>
              <a:rPr lang="en-US" dirty="0"/>
              <a:t>from compiler representations?</a:t>
            </a:r>
          </a:p>
          <a:p>
            <a:endParaRPr lang="en-US" dirty="0"/>
          </a:p>
        </p:txBody>
      </p:sp>
      <p:pic>
        <p:nvPicPr>
          <p:cNvPr id="7" name="Content Placeholder 5" descr="A picture containing diagram&#10;&#10;Description automatically generated">
            <a:extLst>
              <a:ext uri="{FF2B5EF4-FFF2-40B4-BE49-F238E27FC236}">
                <a16:creationId xmlns:a16="http://schemas.microsoft.com/office/drawing/2014/main" id="{0CB702F5-D14F-6143-AB74-5B10BE1CD8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3439431"/>
            <a:ext cx="5791029" cy="3167743"/>
          </a:xfrm>
          <a:prstGeom prst="rect">
            <a:avLst/>
          </a:prstGeom>
        </p:spPr>
      </p:pic>
    </p:spTree>
    <p:extLst>
      <p:ext uri="{BB962C8B-B14F-4D97-AF65-F5344CB8AC3E}">
        <p14:creationId xmlns:p14="http://schemas.microsoft.com/office/powerpoint/2010/main" val="339372654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02CFE9-8810-4755-942A-DFD7E33E0871}"/>
              </a:ext>
            </a:extLst>
          </p:cNvPr>
          <p:cNvSpPr>
            <a:spLocks noGrp="1"/>
          </p:cNvSpPr>
          <p:nvPr>
            <p:ph type="title"/>
          </p:nvPr>
        </p:nvSpPr>
        <p:spPr/>
        <p:txBody>
          <a:bodyPr/>
          <a:lstStyle/>
          <a:p>
            <a:r>
              <a:rPr lang="en-US" dirty="0">
                <a:cs typeface="Calibri Light"/>
              </a:rPr>
              <a:t>Introduction GPU Programming</a:t>
            </a:r>
            <a:endParaRPr lang="en-US" dirty="0"/>
          </a:p>
        </p:txBody>
      </p:sp>
      <p:sp>
        <p:nvSpPr>
          <p:cNvPr id="4" name="Slide Number Placeholder 3">
            <a:extLst>
              <a:ext uri="{FF2B5EF4-FFF2-40B4-BE49-F238E27FC236}">
                <a16:creationId xmlns:a16="http://schemas.microsoft.com/office/drawing/2014/main" id="{0CF6E0F4-CF88-4F6C-AC51-F7B879FECC04}"/>
              </a:ext>
            </a:extLst>
          </p:cNvPr>
          <p:cNvSpPr>
            <a:spLocks noGrp="1"/>
          </p:cNvSpPr>
          <p:nvPr>
            <p:ph type="sldNum" sz="quarter" idx="12"/>
          </p:nvPr>
        </p:nvSpPr>
        <p:spPr/>
        <p:txBody>
          <a:bodyPr/>
          <a:lstStyle/>
          <a:p>
            <a:fld id="{330EA680-D336-4FF7-8B7A-9848BB0A1C32}" type="slidenum">
              <a:rPr lang="en-US" smtClean="0"/>
              <a:t>64</a:t>
            </a:fld>
            <a:endParaRPr lang="en-US"/>
          </a:p>
        </p:txBody>
      </p:sp>
      <p:cxnSp>
        <p:nvCxnSpPr>
          <p:cNvPr id="14" name="Straight Arrow Connector 13">
            <a:extLst>
              <a:ext uri="{FF2B5EF4-FFF2-40B4-BE49-F238E27FC236}">
                <a16:creationId xmlns:a16="http://schemas.microsoft.com/office/drawing/2014/main" id="{321718DD-383E-214B-9D9E-6099FFD213DF}"/>
              </a:ext>
            </a:extLst>
          </p:cNvPr>
          <p:cNvCxnSpPr/>
          <p:nvPr/>
        </p:nvCxnSpPr>
        <p:spPr>
          <a:xfrm>
            <a:off x="5020310" y="6858000"/>
            <a:ext cx="914400" cy="9144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2052" name="Picture 4">
            <a:extLst>
              <a:ext uri="{FF2B5EF4-FFF2-40B4-BE49-F238E27FC236}">
                <a16:creationId xmlns:a16="http://schemas.microsoft.com/office/drawing/2014/main" id="{EDFBDD1D-7E11-9346-90C5-7097FBA72C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51081" y="1201512"/>
            <a:ext cx="4604430" cy="5778948"/>
          </a:xfrm>
          <a:prstGeom prst="rect">
            <a:avLst/>
          </a:prstGeom>
          <a:noFill/>
          <a:extLst>
            <a:ext uri="{909E8E84-426E-40DD-AFC4-6F175D3DCCD1}">
              <a14:hiddenFill xmlns:a14="http://schemas.microsoft.com/office/drawing/2010/main">
                <a:solidFill>
                  <a:srgbClr val="FFFFFF"/>
                </a:solidFill>
              </a14:hiddenFill>
            </a:ext>
          </a:extLst>
        </p:spPr>
      </p:pic>
      <p:sp>
        <p:nvSpPr>
          <p:cNvPr id="20" name="Content Placeholder 2">
            <a:extLst>
              <a:ext uri="{FF2B5EF4-FFF2-40B4-BE49-F238E27FC236}">
                <a16:creationId xmlns:a16="http://schemas.microsoft.com/office/drawing/2014/main" id="{2AF961EE-CD4B-504C-ADDE-50C0967BECC2}"/>
              </a:ext>
            </a:extLst>
          </p:cNvPr>
          <p:cNvSpPr>
            <a:spLocks noGrp="1"/>
          </p:cNvSpPr>
          <p:nvPr>
            <p:ph idx="1"/>
          </p:nvPr>
        </p:nvSpPr>
        <p:spPr>
          <a:xfrm>
            <a:off x="838200" y="1825624"/>
            <a:ext cx="7168978" cy="4530725"/>
          </a:xfrm>
        </p:spPr>
        <p:txBody>
          <a:bodyPr vert="horz" lIns="91440" tIns="45720" rIns="91440" bIns="45720" rtlCol="0" anchor="t">
            <a:noAutofit/>
          </a:bodyPr>
          <a:lstStyle/>
          <a:p>
            <a:r>
              <a:rPr lang="en-US" dirty="0"/>
              <a:t>GPU threads are like CPU threads in which they can run in parallel.</a:t>
            </a:r>
          </a:p>
          <a:p>
            <a:r>
              <a:rPr lang="en-US" dirty="0"/>
              <a:t>A group of threads (up to 32) are combined</a:t>
            </a:r>
            <a:br>
              <a:rPr lang="en-US" dirty="0"/>
            </a:br>
            <a:r>
              <a:rPr lang="en-US" dirty="0"/>
              <a:t>in a block</a:t>
            </a:r>
          </a:p>
          <a:p>
            <a:r>
              <a:rPr lang="en-US" dirty="0"/>
              <a:t>Threads can share data and/or sync</a:t>
            </a:r>
            <a:br>
              <a:rPr lang="en-US" dirty="0"/>
            </a:br>
            <a:r>
              <a:rPr lang="en-US" dirty="0"/>
              <a:t>within a block but not between blocks</a:t>
            </a:r>
          </a:p>
          <a:p>
            <a:r>
              <a:rPr lang="en-US" dirty="0"/>
              <a:t>All threads in a block are guaranteed</a:t>
            </a:r>
            <a:br>
              <a:rPr lang="en-US" dirty="0"/>
            </a:br>
            <a:r>
              <a:rPr lang="en-US" dirty="0"/>
              <a:t>to execute at the same time (and may</a:t>
            </a:r>
            <a:br>
              <a:rPr lang="en-US" dirty="0"/>
            </a:br>
            <a:r>
              <a:rPr lang="en-US" dirty="0"/>
              <a:t>run in lockstep)</a:t>
            </a:r>
          </a:p>
          <a:p>
            <a:r>
              <a:rPr lang="en-US" dirty="0"/>
              <a:t>Blocks are not</a:t>
            </a:r>
          </a:p>
          <a:p>
            <a:endParaRPr lang="en-US" dirty="0"/>
          </a:p>
        </p:txBody>
      </p:sp>
    </p:spTree>
    <p:extLst>
      <p:ext uri="{BB962C8B-B14F-4D97-AF65-F5344CB8AC3E}">
        <p14:creationId xmlns:p14="http://schemas.microsoft.com/office/powerpoint/2010/main" val="54855907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descr="Diagram&#10;&#10;Description automatically generated">
            <a:extLst>
              <a:ext uri="{FF2B5EF4-FFF2-40B4-BE49-F238E27FC236}">
                <a16:creationId xmlns:a16="http://schemas.microsoft.com/office/drawing/2014/main" id="{7DB3E636-751B-4B49-AA32-759C75F480AF}"/>
              </a:ext>
            </a:extLst>
          </p:cNvPr>
          <p:cNvPicPr>
            <a:picLocks noChangeAspect="1"/>
          </p:cNvPicPr>
          <p:nvPr/>
        </p:nvPicPr>
        <p:blipFill>
          <a:blip r:embed="rId3"/>
          <a:stretch>
            <a:fillRect/>
          </a:stretch>
        </p:blipFill>
        <p:spPr>
          <a:xfrm>
            <a:off x="838200" y="1091027"/>
            <a:ext cx="10639777" cy="2338352"/>
          </a:xfrm>
          <a:prstGeom prst="rect">
            <a:avLst/>
          </a:prstGeom>
        </p:spPr>
      </p:pic>
      <p:sp>
        <p:nvSpPr>
          <p:cNvPr id="2" name="Title 1">
            <a:extLst>
              <a:ext uri="{FF2B5EF4-FFF2-40B4-BE49-F238E27FC236}">
                <a16:creationId xmlns:a16="http://schemas.microsoft.com/office/drawing/2014/main" id="{B01DCBCE-62EB-4DB8-84A1-4152D860770E}"/>
              </a:ext>
            </a:extLst>
          </p:cNvPr>
          <p:cNvSpPr>
            <a:spLocks noGrp="1"/>
          </p:cNvSpPr>
          <p:nvPr>
            <p:ph type="title"/>
          </p:nvPr>
        </p:nvSpPr>
        <p:spPr/>
        <p:txBody>
          <a:bodyPr/>
          <a:lstStyle/>
          <a:p>
            <a:r>
              <a:rPr lang="en-US" dirty="0">
                <a:cs typeface="Calibri Light"/>
              </a:rPr>
              <a:t>The </a:t>
            </a:r>
            <a:r>
              <a:rPr lang="en-US" dirty="0" err="1">
                <a:cs typeface="Calibri Light"/>
              </a:rPr>
              <a:t>Polygeist</a:t>
            </a:r>
            <a:r>
              <a:rPr lang="en-US" dirty="0">
                <a:cs typeface="Calibri Light"/>
              </a:rPr>
              <a:t> Compilation Flow</a:t>
            </a:r>
          </a:p>
        </p:txBody>
      </p:sp>
      <p:sp>
        <p:nvSpPr>
          <p:cNvPr id="4" name="Slide Number Placeholder 3">
            <a:extLst>
              <a:ext uri="{FF2B5EF4-FFF2-40B4-BE49-F238E27FC236}">
                <a16:creationId xmlns:a16="http://schemas.microsoft.com/office/drawing/2014/main" id="{9315977E-5045-45F2-AEBF-71D34BBD21BE}"/>
              </a:ext>
            </a:extLst>
          </p:cNvPr>
          <p:cNvSpPr>
            <a:spLocks noGrp="1"/>
          </p:cNvSpPr>
          <p:nvPr>
            <p:ph type="sldNum" sz="quarter" idx="12"/>
          </p:nvPr>
        </p:nvSpPr>
        <p:spPr/>
        <p:txBody>
          <a:bodyPr/>
          <a:lstStyle/>
          <a:p>
            <a:fld id="{330EA680-D336-4FF7-8B7A-9848BB0A1C32}" type="slidenum">
              <a:rPr lang="en-US" smtClean="0"/>
              <a:t>65</a:t>
            </a:fld>
            <a:endParaRPr lang="en-US"/>
          </a:p>
        </p:txBody>
      </p:sp>
      <p:sp>
        <p:nvSpPr>
          <p:cNvPr id="3" name="Content Placeholder 2">
            <a:extLst>
              <a:ext uri="{FF2B5EF4-FFF2-40B4-BE49-F238E27FC236}">
                <a16:creationId xmlns:a16="http://schemas.microsoft.com/office/drawing/2014/main" id="{F2B00F1C-CB61-43D7-A529-4069B23662C3}"/>
              </a:ext>
            </a:extLst>
          </p:cNvPr>
          <p:cNvSpPr>
            <a:spLocks noGrp="1"/>
          </p:cNvSpPr>
          <p:nvPr>
            <p:ph idx="1"/>
          </p:nvPr>
        </p:nvSpPr>
        <p:spPr>
          <a:xfrm>
            <a:off x="838200" y="3429000"/>
            <a:ext cx="10515600" cy="3636963"/>
          </a:xfrm>
        </p:spPr>
        <p:txBody>
          <a:bodyPr vert="horz" lIns="91440" tIns="45720" rIns="91440" bIns="45720" rtlCol="0" anchor="t">
            <a:normAutofit lnSpcReduction="10000"/>
          </a:bodyPr>
          <a:lstStyle/>
          <a:p>
            <a:r>
              <a:rPr lang="en-US" dirty="0">
                <a:cs typeface="Calibri"/>
              </a:rPr>
              <a:t>Generic C or C++ frontend that generates "standard" MLIR</a:t>
            </a:r>
          </a:p>
          <a:p>
            <a:r>
              <a:rPr lang="en-US" dirty="0">
                <a:cs typeface="Calibri"/>
              </a:rPr>
              <a:t>Raising transformations for transforming "standard" MLIR to polyhedral MLIR (Affine)</a:t>
            </a:r>
          </a:p>
          <a:p>
            <a:r>
              <a:rPr lang="en-US" dirty="0">
                <a:cs typeface="Calibri"/>
              </a:rPr>
              <a:t>Embedding of existing polyhedral tools (Pluto, </a:t>
            </a:r>
            <a:r>
              <a:rPr lang="en-US" dirty="0" err="1">
                <a:cs typeface="Calibri"/>
              </a:rPr>
              <a:t>CLooG</a:t>
            </a:r>
            <a:r>
              <a:rPr lang="en-US" dirty="0">
                <a:cs typeface="Calibri"/>
              </a:rPr>
              <a:t>) into MLIR</a:t>
            </a:r>
          </a:p>
          <a:p>
            <a:r>
              <a:rPr lang="en-US" dirty="0">
                <a:cs typeface="Calibri"/>
              </a:rPr>
              <a:t>Novel transformations (statement splitting, reduction detection) that rely on high-level compiler representation</a:t>
            </a:r>
          </a:p>
          <a:p>
            <a:r>
              <a:rPr lang="en-US" dirty="0">
                <a:cs typeface="Calibri"/>
              </a:rPr>
              <a:t>End-to-end evaluation of standard polyhedral benchmarks (</a:t>
            </a:r>
            <a:r>
              <a:rPr lang="en-US" dirty="0" err="1">
                <a:cs typeface="Calibri"/>
              </a:rPr>
              <a:t>Polybench</a:t>
            </a:r>
            <a:r>
              <a:rPr lang="en-US" dirty="0">
                <a:cs typeface="Calibri"/>
              </a:rPr>
              <a:t>)</a:t>
            </a:r>
          </a:p>
        </p:txBody>
      </p:sp>
    </p:spTree>
    <p:extLst>
      <p:ext uri="{BB962C8B-B14F-4D97-AF65-F5344CB8AC3E}">
        <p14:creationId xmlns:p14="http://schemas.microsoft.com/office/powerpoint/2010/main" val="253271874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1DCBCE-62EB-4DB8-84A1-4152D860770E}"/>
              </a:ext>
            </a:extLst>
          </p:cNvPr>
          <p:cNvSpPr>
            <a:spLocks noGrp="1"/>
          </p:cNvSpPr>
          <p:nvPr>
            <p:ph type="title"/>
          </p:nvPr>
        </p:nvSpPr>
        <p:spPr/>
        <p:txBody>
          <a:bodyPr/>
          <a:lstStyle/>
          <a:p>
            <a:r>
              <a:rPr lang="en-US" dirty="0" err="1">
                <a:cs typeface="Calibri Light"/>
              </a:rPr>
              <a:t>Polygeist</a:t>
            </a:r>
            <a:r>
              <a:rPr lang="en-US" dirty="0">
                <a:cs typeface="Calibri Light"/>
              </a:rPr>
              <a:t> on Polyhedral</a:t>
            </a:r>
          </a:p>
        </p:txBody>
      </p:sp>
      <p:sp>
        <p:nvSpPr>
          <p:cNvPr id="4" name="Slide Number Placeholder 3">
            <a:extLst>
              <a:ext uri="{FF2B5EF4-FFF2-40B4-BE49-F238E27FC236}">
                <a16:creationId xmlns:a16="http://schemas.microsoft.com/office/drawing/2014/main" id="{9315977E-5045-45F2-AEBF-71D34BBD21BE}"/>
              </a:ext>
            </a:extLst>
          </p:cNvPr>
          <p:cNvSpPr>
            <a:spLocks noGrp="1"/>
          </p:cNvSpPr>
          <p:nvPr>
            <p:ph type="sldNum" sz="quarter" idx="12"/>
          </p:nvPr>
        </p:nvSpPr>
        <p:spPr/>
        <p:txBody>
          <a:bodyPr/>
          <a:lstStyle/>
          <a:p>
            <a:fld id="{330EA680-D336-4FF7-8B7A-9848BB0A1C32}" type="slidenum">
              <a:rPr lang="en-US" smtClean="0"/>
              <a:t>66</a:t>
            </a:fld>
            <a:endParaRPr lang="en-US"/>
          </a:p>
        </p:txBody>
      </p:sp>
      <p:sp>
        <p:nvSpPr>
          <p:cNvPr id="3" name="Content Placeholder 2">
            <a:extLst>
              <a:ext uri="{FF2B5EF4-FFF2-40B4-BE49-F238E27FC236}">
                <a16:creationId xmlns:a16="http://schemas.microsoft.com/office/drawing/2014/main" id="{F2B00F1C-CB61-43D7-A529-4069B23662C3}"/>
              </a:ext>
            </a:extLst>
          </p:cNvPr>
          <p:cNvSpPr>
            <a:spLocks noGrp="1"/>
          </p:cNvSpPr>
          <p:nvPr>
            <p:ph idx="1"/>
          </p:nvPr>
        </p:nvSpPr>
        <p:spPr>
          <a:xfrm>
            <a:off x="714633" y="1690688"/>
            <a:ext cx="10515600" cy="4665662"/>
          </a:xfrm>
        </p:spPr>
        <p:txBody>
          <a:bodyPr vert="horz" lIns="91440" tIns="45720" rIns="91440" bIns="45720" rtlCol="0" anchor="t">
            <a:normAutofit/>
          </a:bodyPr>
          <a:lstStyle/>
          <a:p>
            <a:r>
              <a:rPr lang="en-US" dirty="0">
                <a:cs typeface="Calibri"/>
              </a:rPr>
              <a:t>An MLIR-based end-to-end polyhedral compilation flow</a:t>
            </a:r>
          </a:p>
          <a:p>
            <a:r>
              <a:rPr lang="en-US" dirty="0">
                <a:cs typeface="Calibri"/>
              </a:rPr>
              <a:t>Keeps the best parts of high-level abstractions and low-level optimizations by directly lowering to and optimizing MLIR.</a:t>
            </a:r>
          </a:p>
          <a:p>
            <a:r>
              <a:rPr lang="en-US" dirty="0">
                <a:cs typeface="Calibri"/>
              </a:rPr>
              <a:t>Multiple abstraction levels allows new polyhedral optimization opportunities and simplifies the implementation of others</a:t>
            </a:r>
          </a:p>
          <a:p>
            <a:r>
              <a:rPr lang="en-US" dirty="0">
                <a:cs typeface="Calibri"/>
              </a:rPr>
              <a:t>State-of-the-art performance when compared with existing source and compiler-based tools.</a:t>
            </a:r>
          </a:p>
        </p:txBody>
      </p:sp>
    </p:spTree>
    <p:extLst>
      <p:ext uri="{BB962C8B-B14F-4D97-AF65-F5344CB8AC3E}">
        <p14:creationId xmlns:p14="http://schemas.microsoft.com/office/powerpoint/2010/main" val="31600714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9CA0D6-89CF-42D8-B1FF-D744A9E9C5CC}"/>
              </a:ext>
            </a:extLst>
          </p:cNvPr>
          <p:cNvSpPr>
            <a:spLocks noGrp="1"/>
          </p:cNvSpPr>
          <p:nvPr>
            <p:ph type="title"/>
          </p:nvPr>
        </p:nvSpPr>
        <p:spPr/>
        <p:txBody>
          <a:bodyPr/>
          <a:lstStyle/>
          <a:p>
            <a:r>
              <a:rPr lang="en-US" dirty="0"/>
              <a:t>Connecting MLIR to Polyhedral Tools</a:t>
            </a:r>
            <a:endParaRPr lang="en-GB" dirty="0"/>
          </a:p>
        </p:txBody>
      </p:sp>
      <p:sp>
        <p:nvSpPr>
          <p:cNvPr id="3" name="Content Placeholder 2">
            <a:extLst>
              <a:ext uri="{FF2B5EF4-FFF2-40B4-BE49-F238E27FC236}">
                <a16:creationId xmlns:a16="http://schemas.microsoft.com/office/drawing/2014/main" id="{423CB904-E8E6-403A-A002-B47447DF2315}"/>
              </a:ext>
            </a:extLst>
          </p:cNvPr>
          <p:cNvSpPr>
            <a:spLocks noGrp="1"/>
          </p:cNvSpPr>
          <p:nvPr>
            <p:ph idx="1"/>
          </p:nvPr>
        </p:nvSpPr>
        <p:spPr>
          <a:xfrm>
            <a:off x="838200" y="1825625"/>
            <a:ext cx="5738200" cy="4351338"/>
          </a:xfrm>
        </p:spPr>
        <p:txBody>
          <a:bodyPr vert="horz" lIns="91440" tIns="45720" rIns="91440" bIns="45720" rtlCol="0" anchor="t">
            <a:normAutofit/>
          </a:bodyPr>
          <a:lstStyle/>
          <a:p>
            <a:r>
              <a:rPr lang="en-US" dirty="0" err="1">
                <a:cs typeface="Calibri"/>
              </a:rPr>
              <a:t>Polygeist</a:t>
            </a:r>
            <a:r>
              <a:rPr lang="en-US" dirty="0">
                <a:cs typeface="Calibri"/>
              </a:rPr>
              <a:t> produces MLIR </a:t>
            </a:r>
            <a:r>
              <a:rPr lang="en-US" b="1" dirty="0">
                <a:solidFill>
                  <a:schemeClr val="accent1"/>
                </a:solidFill>
                <a:cs typeface="Calibri"/>
              </a:rPr>
              <a:t>Affine</a:t>
            </a:r>
          </a:p>
          <a:p>
            <a:r>
              <a:rPr lang="en-US" dirty="0">
                <a:cs typeface="Calibri"/>
              </a:rPr>
              <a:t>MLIR </a:t>
            </a:r>
            <a:r>
              <a:rPr lang="en-US" b="1" dirty="0">
                <a:solidFill>
                  <a:schemeClr val="accent1"/>
                </a:solidFill>
                <a:cs typeface="Calibri"/>
              </a:rPr>
              <a:t>Affine </a:t>
            </a:r>
            <a:r>
              <a:rPr lang="en-US" dirty="0">
                <a:cs typeface="Calibri"/>
              </a:rPr>
              <a:t>&lt;-&gt;  polyhedral model</a:t>
            </a:r>
          </a:p>
          <a:p>
            <a:r>
              <a:rPr lang="en-US" dirty="0"/>
              <a:t>Existing</a:t>
            </a:r>
            <a:r>
              <a:rPr lang="en-US" dirty="0">
                <a:cs typeface="Calibri"/>
              </a:rPr>
              <a:t> tools don't take </a:t>
            </a:r>
            <a:r>
              <a:rPr lang="en-US" b="1" dirty="0">
                <a:solidFill>
                  <a:schemeClr val="accent1"/>
                </a:solidFill>
                <a:cs typeface="Calibri"/>
              </a:rPr>
              <a:t>Affine</a:t>
            </a:r>
          </a:p>
          <a:p>
            <a:r>
              <a:rPr lang="en-US" b="1" dirty="0" err="1">
                <a:solidFill>
                  <a:schemeClr val="accent2">
                    <a:lumMod val="75000"/>
                  </a:schemeClr>
                </a:solidFill>
                <a:cs typeface="Calibri"/>
              </a:rPr>
              <a:t>OpenScop</a:t>
            </a:r>
            <a:r>
              <a:rPr lang="en-US" dirty="0">
                <a:cs typeface="Calibri"/>
              </a:rPr>
              <a:t> is a target representation</a:t>
            </a:r>
            <a:endParaRPr lang="en-US" dirty="0"/>
          </a:p>
          <a:p>
            <a:r>
              <a:rPr lang="en-US" dirty="0">
                <a:cs typeface="Calibri"/>
              </a:rPr>
              <a:t>How to translate</a:t>
            </a:r>
            <a:br>
              <a:rPr lang="en-US" dirty="0">
                <a:cs typeface="Calibri"/>
              </a:rPr>
            </a:br>
            <a:r>
              <a:rPr lang="en-US" dirty="0">
                <a:cs typeface="Calibri"/>
              </a:rPr>
              <a:t>      </a:t>
            </a:r>
            <a:r>
              <a:rPr lang="en-US" b="1" dirty="0">
                <a:solidFill>
                  <a:schemeClr val="accent1"/>
                </a:solidFill>
                <a:cs typeface="Calibri"/>
              </a:rPr>
              <a:t>Affine </a:t>
            </a:r>
            <a:r>
              <a:rPr lang="en-US" dirty="0">
                <a:cs typeface="Calibri"/>
              </a:rPr>
              <a:t>&lt;-&gt; </a:t>
            </a:r>
            <a:r>
              <a:rPr lang="en-US" b="1" dirty="0" err="1">
                <a:solidFill>
                  <a:schemeClr val="accent2">
                    <a:lumMod val="75000"/>
                  </a:schemeClr>
                </a:solidFill>
                <a:cs typeface="Calibri"/>
              </a:rPr>
              <a:t>OpenScop</a:t>
            </a:r>
            <a:r>
              <a:rPr lang="en-US" dirty="0">
                <a:cs typeface="Calibri"/>
              </a:rPr>
              <a:t>?</a:t>
            </a:r>
            <a:endParaRPr lang="en-US" dirty="0" err="1">
              <a:cs typeface="Calibri" panose="020F0502020204030204"/>
            </a:endParaRPr>
          </a:p>
        </p:txBody>
      </p:sp>
      <p:sp>
        <p:nvSpPr>
          <p:cNvPr id="4" name="Slide Number Placeholder 3">
            <a:extLst>
              <a:ext uri="{FF2B5EF4-FFF2-40B4-BE49-F238E27FC236}">
                <a16:creationId xmlns:a16="http://schemas.microsoft.com/office/drawing/2014/main" id="{871F435D-8F04-4552-96CA-73F4EE09BB26}"/>
              </a:ext>
            </a:extLst>
          </p:cNvPr>
          <p:cNvSpPr>
            <a:spLocks noGrp="1"/>
          </p:cNvSpPr>
          <p:nvPr>
            <p:ph type="sldNum" sz="quarter" idx="12"/>
          </p:nvPr>
        </p:nvSpPr>
        <p:spPr/>
        <p:txBody>
          <a:bodyPr/>
          <a:lstStyle/>
          <a:p>
            <a:fld id="{330EA680-D336-4FF7-8B7A-9848BB0A1C32}" type="slidenum">
              <a:rPr lang="en-US" smtClean="0"/>
              <a:t>67</a:t>
            </a:fld>
            <a:endParaRPr lang="en-US"/>
          </a:p>
        </p:txBody>
      </p:sp>
      <p:pic>
        <p:nvPicPr>
          <p:cNvPr id="10" name="Picture 9" descr="Diagram&#10;&#10;Description automatically generated">
            <a:extLst>
              <a:ext uri="{FF2B5EF4-FFF2-40B4-BE49-F238E27FC236}">
                <a16:creationId xmlns:a16="http://schemas.microsoft.com/office/drawing/2014/main" id="{2EBF2FA4-9255-4C03-BD69-29B6D3F039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76400" y="2096202"/>
            <a:ext cx="4777400" cy="3109480"/>
          </a:xfrm>
          <a:prstGeom prst="rect">
            <a:avLst/>
          </a:prstGeom>
        </p:spPr>
      </p:pic>
    </p:spTree>
    <p:extLst>
      <p:ext uri="{BB962C8B-B14F-4D97-AF65-F5344CB8AC3E}">
        <p14:creationId xmlns:p14="http://schemas.microsoft.com/office/powerpoint/2010/main" val="204311611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8F230E-D633-47C2-801E-94B623DFABF0}"/>
              </a:ext>
            </a:extLst>
          </p:cNvPr>
          <p:cNvSpPr>
            <a:spLocks noGrp="1"/>
          </p:cNvSpPr>
          <p:nvPr>
            <p:ph type="title"/>
          </p:nvPr>
        </p:nvSpPr>
        <p:spPr/>
        <p:txBody>
          <a:bodyPr/>
          <a:lstStyle/>
          <a:p>
            <a:r>
              <a:rPr lang="en-US" dirty="0"/>
              <a:t>Polyhedral Optimization Pipeline</a:t>
            </a:r>
            <a:endParaRPr lang="en-GB" dirty="0"/>
          </a:p>
        </p:txBody>
      </p:sp>
      <p:sp>
        <p:nvSpPr>
          <p:cNvPr id="4" name="Slide Number Placeholder 3">
            <a:extLst>
              <a:ext uri="{FF2B5EF4-FFF2-40B4-BE49-F238E27FC236}">
                <a16:creationId xmlns:a16="http://schemas.microsoft.com/office/drawing/2014/main" id="{13DDF3C1-BE51-4AC5-AA55-25B68B555B0D}"/>
              </a:ext>
            </a:extLst>
          </p:cNvPr>
          <p:cNvSpPr>
            <a:spLocks noGrp="1"/>
          </p:cNvSpPr>
          <p:nvPr>
            <p:ph type="sldNum" sz="quarter" idx="12"/>
          </p:nvPr>
        </p:nvSpPr>
        <p:spPr/>
        <p:txBody>
          <a:bodyPr/>
          <a:lstStyle/>
          <a:p>
            <a:fld id="{330EA680-D336-4FF7-8B7A-9848BB0A1C32}" type="slidenum">
              <a:rPr lang="en-US" smtClean="0"/>
              <a:t>68</a:t>
            </a:fld>
            <a:endParaRPr lang="en-US"/>
          </a:p>
        </p:txBody>
      </p:sp>
      <p:sp>
        <p:nvSpPr>
          <p:cNvPr id="6" name="TextBox 5">
            <a:extLst>
              <a:ext uri="{FF2B5EF4-FFF2-40B4-BE49-F238E27FC236}">
                <a16:creationId xmlns:a16="http://schemas.microsoft.com/office/drawing/2014/main" id="{C9784779-19D3-4851-B0BA-301636628ADD}"/>
              </a:ext>
            </a:extLst>
          </p:cNvPr>
          <p:cNvSpPr txBox="1"/>
          <p:nvPr/>
        </p:nvSpPr>
        <p:spPr>
          <a:xfrm>
            <a:off x="1835150" y="4614408"/>
            <a:ext cx="2006600" cy="923330"/>
          </a:xfrm>
          <a:prstGeom prst="rect">
            <a:avLst/>
          </a:prstGeom>
          <a:noFill/>
        </p:spPr>
        <p:txBody>
          <a:bodyPr wrap="square" rtlCol="0">
            <a:spAutoFit/>
          </a:bodyPr>
          <a:lstStyle/>
          <a:p>
            <a:pPr algn="ctr"/>
            <a:r>
              <a:rPr lang="en-US" dirty="0"/>
              <a:t>-reg2mem</a:t>
            </a:r>
          </a:p>
          <a:p>
            <a:pPr algn="ctr"/>
            <a:r>
              <a:rPr lang="en-US" dirty="0"/>
              <a:t>-resolve-hazards</a:t>
            </a:r>
          </a:p>
          <a:p>
            <a:pPr algn="ctr"/>
            <a:r>
              <a:rPr lang="en-US" dirty="0"/>
              <a:t>-extract-</a:t>
            </a:r>
            <a:r>
              <a:rPr lang="en-US" dirty="0" err="1"/>
              <a:t>polystmt</a:t>
            </a:r>
            <a:endParaRPr lang="en-US" dirty="0"/>
          </a:p>
        </p:txBody>
      </p:sp>
      <p:sp>
        <p:nvSpPr>
          <p:cNvPr id="14" name="TextBox 13">
            <a:extLst>
              <a:ext uri="{FF2B5EF4-FFF2-40B4-BE49-F238E27FC236}">
                <a16:creationId xmlns:a16="http://schemas.microsoft.com/office/drawing/2014/main" id="{E8B1FE76-5DE2-46D1-981A-6953D831343F}"/>
              </a:ext>
            </a:extLst>
          </p:cNvPr>
          <p:cNvSpPr txBox="1"/>
          <p:nvPr/>
        </p:nvSpPr>
        <p:spPr>
          <a:xfrm>
            <a:off x="4984750" y="4637551"/>
            <a:ext cx="2006600" cy="369332"/>
          </a:xfrm>
          <a:prstGeom prst="rect">
            <a:avLst/>
          </a:prstGeom>
          <a:noFill/>
        </p:spPr>
        <p:txBody>
          <a:bodyPr wrap="square" rtlCol="0">
            <a:spAutoFit/>
          </a:bodyPr>
          <a:lstStyle/>
          <a:p>
            <a:pPr algn="ctr"/>
            <a:r>
              <a:rPr lang="en-US" dirty="0"/>
              <a:t>-</a:t>
            </a:r>
            <a:r>
              <a:rPr lang="en-US" dirty="0" err="1"/>
              <a:t>pluto</a:t>
            </a:r>
            <a:r>
              <a:rPr lang="en-US" dirty="0"/>
              <a:t>-opt</a:t>
            </a:r>
          </a:p>
        </p:txBody>
      </p:sp>
      <p:grpSp>
        <p:nvGrpSpPr>
          <p:cNvPr id="25" name="Group 24">
            <a:extLst>
              <a:ext uri="{FF2B5EF4-FFF2-40B4-BE49-F238E27FC236}">
                <a16:creationId xmlns:a16="http://schemas.microsoft.com/office/drawing/2014/main" id="{99F68868-3E0B-4E23-B2CB-BA6F0722F380}"/>
              </a:ext>
            </a:extLst>
          </p:cNvPr>
          <p:cNvGrpSpPr/>
          <p:nvPr/>
        </p:nvGrpSpPr>
        <p:grpSpPr>
          <a:xfrm>
            <a:off x="355600" y="2502893"/>
            <a:ext cx="11480800" cy="1147716"/>
            <a:chOff x="584200" y="2452093"/>
            <a:chExt cx="11480800" cy="1147716"/>
          </a:xfrm>
        </p:grpSpPr>
        <p:sp>
          <p:nvSpPr>
            <p:cNvPr id="3" name="TextBox 2">
              <a:extLst>
                <a:ext uri="{FF2B5EF4-FFF2-40B4-BE49-F238E27FC236}">
                  <a16:creationId xmlns:a16="http://schemas.microsoft.com/office/drawing/2014/main" id="{2D46582D-0FB1-4948-A978-18967A0A2010}"/>
                </a:ext>
              </a:extLst>
            </p:cNvPr>
            <p:cNvSpPr txBox="1"/>
            <p:nvPr/>
          </p:nvSpPr>
          <p:spPr>
            <a:xfrm>
              <a:off x="609600" y="2468816"/>
              <a:ext cx="1739900" cy="646331"/>
            </a:xfrm>
            <a:prstGeom prst="rect">
              <a:avLst/>
            </a:prstGeom>
            <a:noFill/>
          </p:spPr>
          <p:txBody>
            <a:bodyPr wrap="square" rtlCol="0">
              <a:spAutoFit/>
            </a:bodyPr>
            <a:lstStyle/>
            <a:p>
              <a:pPr algn="ctr"/>
              <a:r>
                <a:rPr lang="en-US" dirty="0" err="1"/>
                <a:t>Polygeist</a:t>
              </a:r>
              <a:endParaRPr lang="en-US" dirty="0"/>
            </a:p>
            <a:p>
              <a:pPr algn="ctr"/>
              <a:r>
                <a:rPr lang="en-US" dirty="0"/>
                <a:t>-raise-affine</a:t>
              </a:r>
            </a:p>
          </p:txBody>
        </p:sp>
        <p:sp>
          <p:nvSpPr>
            <p:cNvPr id="7" name="TextBox 6">
              <a:extLst>
                <a:ext uri="{FF2B5EF4-FFF2-40B4-BE49-F238E27FC236}">
                  <a16:creationId xmlns:a16="http://schemas.microsoft.com/office/drawing/2014/main" id="{BBF51B2B-DE59-4CF5-BBC0-E1A89AD18C3A}"/>
                </a:ext>
              </a:extLst>
            </p:cNvPr>
            <p:cNvSpPr txBox="1"/>
            <p:nvPr/>
          </p:nvSpPr>
          <p:spPr>
            <a:xfrm>
              <a:off x="3619500" y="2452094"/>
              <a:ext cx="2006600" cy="646331"/>
            </a:xfrm>
            <a:prstGeom prst="rect">
              <a:avLst/>
            </a:prstGeom>
            <a:noFill/>
          </p:spPr>
          <p:txBody>
            <a:bodyPr wrap="square" rtlCol="0">
              <a:spAutoFit/>
            </a:bodyPr>
            <a:lstStyle/>
            <a:p>
              <a:pPr algn="ctr"/>
              <a:r>
                <a:rPr lang="en-US" dirty="0"/>
                <a:t>Translate to</a:t>
              </a:r>
            </a:p>
            <a:p>
              <a:pPr algn="ctr"/>
              <a:r>
                <a:rPr lang="en-US" dirty="0" err="1"/>
                <a:t>OpenScop</a:t>
              </a:r>
              <a:endParaRPr lang="en-US" dirty="0"/>
            </a:p>
          </p:txBody>
        </p:sp>
        <p:sp>
          <p:nvSpPr>
            <p:cNvPr id="9" name="TextBox 8">
              <a:extLst>
                <a:ext uri="{FF2B5EF4-FFF2-40B4-BE49-F238E27FC236}">
                  <a16:creationId xmlns:a16="http://schemas.microsoft.com/office/drawing/2014/main" id="{C91802D6-D19C-4007-B129-DF627A14EDB8}"/>
                </a:ext>
              </a:extLst>
            </p:cNvPr>
            <p:cNvSpPr txBox="1"/>
            <p:nvPr/>
          </p:nvSpPr>
          <p:spPr>
            <a:xfrm>
              <a:off x="6858000" y="2452093"/>
              <a:ext cx="2006600" cy="646331"/>
            </a:xfrm>
            <a:prstGeom prst="rect">
              <a:avLst/>
            </a:prstGeom>
            <a:noFill/>
          </p:spPr>
          <p:txBody>
            <a:bodyPr wrap="square" rtlCol="0">
              <a:spAutoFit/>
            </a:bodyPr>
            <a:lstStyle/>
            <a:p>
              <a:pPr algn="ctr"/>
              <a:r>
                <a:rPr lang="en-US" dirty="0"/>
                <a:t>Translate</a:t>
              </a:r>
            </a:p>
            <a:p>
              <a:pPr algn="ctr"/>
              <a:r>
                <a:rPr lang="en-US" dirty="0"/>
                <a:t>to MLIR</a:t>
              </a:r>
            </a:p>
          </p:txBody>
        </p:sp>
        <p:sp>
          <p:nvSpPr>
            <p:cNvPr id="10" name="TextBox 9">
              <a:extLst>
                <a:ext uri="{FF2B5EF4-FFF2-40B4-BE49-F238E27FC236}">
                  <a16:creationId xmlns:a16="http://schemas.microsoft.com/office/drawing/2014/main" id="{64A3E0E2-0990-498E-830C-13C3A6D7FD4E}"/>
                </a:ext>
              </a:extLst>
            </p:cNvPr>
            <p:cNvSpPr txBox="1"/>
            <p:nvPr/>
          </p:nvSpPr>
          <p:spPr>
            <a:xfrm>
              <a:off x="10058400" y="2508934"/>
              <a:ext cx="2006600" cy="646331"/>
            </a:xfrm>
            <a:prstGeom prst="rect">
              <a:avLst/>
            </a:prstGeom>
            <a:noFill/>
          </p:spPr>
          <p:txBody>
            <a:bodyPr wrap="square" rtlCol="0">
              <a:spAutoFit/>
            </a:bodyPr>
            <a:lstStyle/>
            <a:p>
              <a:pPr algn="ctr"/>
              <a:r>
                <a:rPr lang="en-US" dirty="0"/>
                <a:t>MLIR</a:t>
              </a:r>
            </a:p>
            <a:p>
              <a:pPr algn="ctr"/>
              <a:r>
                <a:rPr lang="en-US" dirty="0"/>
                <a:t>-lower-affine</a:t>
              </a:r>
            </a:p>
          </p:txBody>
        </p:sp>
        <p:sp>
          <p:nvSpPr>
            <p:cNvPr id="5" name="Rectangle: Rounded Corners 4">
              <a:extLst>
                <a:ext uri="{FF2B5EF4-FFF2-40B4-BE49-F238E27FC236}">
                  <a16:creationId xmlns:a16="http://schemas.microsoft.com/office/drawing/2014/main" id="{EF07E15D-D52D-4CFF-AB98-40BF435DCC38}"/>
                </a:ext>
              </a:extLst>
            </p:cNvPr>
            <p:cNvSpPr/>
            <p:nvPr/>
          </p:nvSpPr>
          <p:spPr>
            <a:xfrm>
              <a:off x="2501900" y="2832100"/>
              <a:ext cx="1117600" cy="767709"/>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a:t>MLIR Affine</a:t>
              </a:r>
            </a:p>
          </p:txBody>
        </p:sp>
        <p:sp>
          <p:nvSpPr>
            <p:cNvPr id="12" name="Rectangle: Rounded Corners 11">
              <a:extLst>
                <a:ext uri="{FF2B5EF4-FFF2-40B4-BE49-F238E27FC236}">
                  <a16:creationId xmlns:a16="http://schemas.microsoft.com/office/drawing/2014/main" id="{C514F22E-5275-463F-BAB6-2257285E2F46}"/>
                </a:ext>
              </a:extLst>
            </p:cNvPr>
            <p:cNvSpPr/>
            <p:nvPr/>
          </p:nvSpPr>
          <p:spPr>
            <a:xfrm>
              <a:off x="8940800" y="2775258"/>
              <a:ext cx="1117600" cy="767709"/>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a:t>MLIR Affine</a:t>
              </a:r>
            </a:p>
          </p:txBody>
        </p:sp>
        <p:sp>
          <p:nvSpPr>
            <p:cNvPr id="13" name="Rectangle: Rounded Corners 12">
              <a:extLst>
                <a:ext uri="{FF2B5EF4-FFF2-40B4-BE49-F238E27FC236}">
                  <a16:creationId xmlns:a16="http://schemas.microsoft.com/office/drawing/2014/main" id="{358526CC-F231-46E6-9AAB-7294B9A6AF1E}"/>
                </a:ext>
              </a:extLst>
            </p:cNvPr>
            <p:cNvSpPr/>
            <p:nvPr/>
          </p:nvSpPr>
          <p:spPr>
            <a:xfrm>
              <a:off x="5549900" y="2794791"/>
              <a:ext cx="1333500" cy="767709"/>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dirty="0" err="1"/>
                <a:t>OpenScop</a:t>
              </a:r>
              <a:endParaRPr lang="en-US" dirty="0"/>
            </a:p>
          </p:txBody>
        </p:sp>
        <p:cxnSp>
          <p:nvCxnSpPr>
            <p:cNvPr id="18" name="Straight Arrow Connector 17">
              <a:extLst>
                <a:ext uri="{FF2B5EF4-FFF2-40B4-BE49-F238E27FC236}">
                  <a16:creationId xmlns:a16="http://schemas.microsoft.com/office/drawing/2014/main" id="{079D56C4-E64B-4EC6-A0EF-9209FC1E780A}"/>
                </a:ext>
              </a:extLst>
            </p:cNvPr>
            <p:cNvCxnSpPr>
              <a:cxnSpLocks/>
            </p:cNvCxnSpPr>
            <p:nvPr/>
          </p:nvCxnSpPr>
          <p:spPr>
            <a:xfrm>
              <a:off x="584200" y="3215954"/>
              <a:ext cx="1790700" cy="0"/>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D39A5833-B9D5-4097-83FE-4049112A6063}"/>
                </a:ext>
              </a:extLst>
            </p:cNvPr>
            <p:cNvCxnSpPr>
              <a:cxnSpLocks/>
            </p:cNvCxnSpPr>
            <p:nvPr/>
          </p:nvCxnSpPr>
          <p:spPr>
            <a:xfrm>
              <a:off x="3733800" y="3215954"/>
              <a:ext cx="1790700" cy="0"/>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A8DE8D41-6AEF-470A-A503-02C2AC3E6604}"/>
                </a:ext>
              </a:extLst>
            </p:cNvPr>
            <p:cNvCxnSpPr>
              <a:cxnSpLocks/>
            </p:cNvCxnSpPr>
            <p:nvPr/>
          </p:nvCxnSpPr>
          <p:spPr>
            <a:xfrm>
              <a:off x="7016750" y="3215954"/>
              <a:ext cx="1790700" cy="0"/>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FC37A57C-0789-459F-9D39-A81ACD487E7B}"/>
                </a:ext>
              </a:extLst>
            </p:cNvPr>
            <p:cNvCxnSpPr>
              <a:cxnSpLocks/>
            </p:cNvCxnSpPr>
            <p:nvPr/>
          </p:nvCxnSpPr>
          <p:spPr>
            <a:xfrm>
              <a:off x="10179050" y="3218808"/>
              <a:ext cx="1790700" cy="0"/>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cxnSp>
        <p:nvCxnSpPr>
          <p:cNvPr id="27" name="Straight Arrow Connector 26">
            <a:extLst>
              <a:ext uri="{FF2B5EF4-FFF2-40B4-BE49-F238E27FC236}">
                <a16:creationId xmlns:a16="http://schemas.microsoft.com/office/drawing/2014/main" id="{224490E8-DF7C-49C4-B0D2-A4C44C0FA87E}"/>
              </a:ext>
            </a:extLst>
          </p:cNvPr>
          <p:cNvCxnSpPr/>
          <p:nvPr/>
        </p:nvCxnSpPr>
        <p:spPr>
          <a:xfrm>
            <a:off x="5988050" y="3700111"/>
            <a:ext cx="0" cy="864795"/>
          </a:xfrm>
          <a:prstGeom prst="straightConnector1">
            <a:avLst/>
          </a:prstGeom>
          <a:ln w="508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3C14AF4A-49EC-41BD-BCA1-E09A104B95D7}"/>
              </a:ext>
            </a:extLst>
          </p:cNvPr>
          <p:cNvCxnSpPr/>
          <p:nvPr/>
        </p:nvCxnSpPr>
        <p:spPr>
          <a:xfrm>
            <a:off x="2838450" y="3700111"/>
            <a:ext cx="0" cy="864795"/>
          </a:xfrm>
          <a:prstGeom prst="straightConnector1">
            <a:avLst/>
          </a:prstGeom>
          <a:ln w="508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3605002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F2B8C87-A06A-4C9B-98A5-5518B89C2381}"/>
              </a:ext>
            </a:extLst>
          </p:cNvPr>
          <p:cNvSpPr/>
          <p:nvPr/>
        </p:nvSpPr>
        <p:spPr>
          <a:xfrm>
            <a:off x="1584663" y="2402148"/>
            <a:ext cx="4172504" cy="762000"/>
          </a:xfrm>
          <a:prstGeom prst="rect">
            <a:avLst/>
          </a:prstGeom>
          <a:solidFill>
            <a:schemeClr val="bg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9E7A5308-9B7F-4F88-9F26-507831C0EDAD}"/>
              </a:ext>
            </a:extLst>
          </p:cNvPr>
          <p:cNvSpPr>
            <a:spLocks noGrp="1"/>
          </p:cNvSpPr>
          <p:nvPr>
            <p:ph type="title"/>
          </p:nvPr>
        </p:nvSpPr>
        <p:spPr/>
        <p:txBody>
          <a:bodyPr/>
          <a:lstStyle/>
          <a:p>
            <a:r>
              <a:rPr lang="en-US" dirty="0"/>
              <a:t>Polyhedral Statement</a:t>
            </a:r>
            <a:endParaRPr lang="en-GB" dirty="0"/>
          </a:p>
        </p:txBody>
      </p:sp>
      <p:sp>
        <p:nvSpPr>
          <p:cNvPr id="3" name="Content Placeholder 2">
            <a:extLst>
              <a:ext uri="{FF2B5EF4-FFF2-40B4-BE49-F238E27FC236}">
                <a16:creationId xmlns:a16="http://schemas.microsoft.com/office/drawing/2014/main" id="{05D35D28-4538-4090-8B50-7896B523739D}"/>
              </a:ext>
            </a:extLst>
          </p:cNvPr>
          <p:cNvSpPr>
            <a:spLocks noGrp="1"/>
          </p:cNvSpPr>
          <p:nvPr>
            <p:ph idx="1"/>
          </p:nvPr>
        </p:nvSpPr>
        <p:spPr>
          <a:xfrm>
            <a:off x="838200" y="1825625"/>
            <a:ext cx="5895109" cy="3926336"/>
          </a:xfrm>
        </p:spPr>
        <p:txBody>
          <a:bodyPr vert="horz" lIns="91440" tIns="45720" rIns="91440" bIns="45720" rtlCol="0" anchor="t">
            <a:normAutofit/>
          </a:bodyPr>
          <a:lstStyle/>
          <a:p>
            <a:r>
              <a:rPr lang="en-US" b="1" dirty="0">
                <a:solidFill>
                  <a:schemeClr val="accent2">
                    <a:lumMod val="75000"/>
                  </a:schemeClr>
                </a:solidFill>
              </a:rPr>
              <a:t>OpenScop </a:t>
            </a:r>
            <a:r>
              <a:rPr lang="en-US" dirty="0"/>
              <a:t>expects</a:t>
            </a:r>
            <a:r>
              <a:rPr lang="en-US" b="1" dirty="0"/>
              <a:t> C-like</a:t>
            </a:r>
            <a:r>
              <a:rPr lang="en-US" dirty="0"/>
              <a:t> statements: </a:t>
            </a:r>
          </a:p>
          <a:p>
            <a:endParaRPr lang="en-US" dirty="0">
              <a:cs typeface="Calibri"/>
            </a:endParaRPr>
          </a:p>
          <a:p>
            <a:endParaRPr lang="en-US" dirty="0"/>
          </a:p>
          <a:p>
            <a:r>
              <a:rPr lang="en-US" dirty="0"/>
              <a:t>MLIR </a:t>
            </a:r>
            <a:r>
              <a:rPr lang="en-US" b="1" dirty="0">
                <a:solidFill>
                  <a:schemeClr val="accent1"/>
                </a:solidFill>
              </a:rPr>
              <a:t>Affine </a:t>
            </a:r>
            <a:r>
              <a:rPr lang="en-US" dirty="0"/>
              <a:t>is at a lower level.</a:t>
            </a:r>
            <a:endParaRPr lang="en-US">
              <a:cs typeface="Calibri"/>
            </a:endParaRPr>
          </a:p>
          <a:p>
            <a:r>
              <a:rPr lang="en-GB" dirty="0"/>
              <a:t>To match C-like statements:</a:t>
            </a:r>
            <a:endParaRPr lang="en-GB" dirty="0">
              <a:cs typeface="Calibri"/>
            </a:endParaRPr>
          </a:p>
          <a:p>
            <a:pPr lvl="1"/>
            <a:r>
              <a:rPr lang="en-GB" b="1" dirty="0"/>
              <a:t>Extract </a:t>
            </a:r>
            <a:r>
              <a:rPr lang="en-GB" dirty="0"/>
              <a:t>1 MLIR memory write </a:t>
            </a:r>
            <a:endParaRPr lang="en-GB" dirty="0">
              <a:cs typeface="Calibri"/>
            </a:endParaRPr>
          </a:p>
          <a:p>
            <a:pPr lvl="1"/>
            <a:r>
              <a:rPr lang="en-GB" b="1" dirty="0"/>
              <a:t>Traverse </a:t>
            </a:r>
            <a:r>
              <a:rPr lang="en-GB" dirty="0"/>
              <a:t>SSA use-def chains</a:t>
            </a:r>
            <a:endParaRPr lang="en-GB" dirty="0">
              <a:cs typeface="Calibri"/>
            </a:endParaRPr>
          </a:p>
          <a:p>
            <a:pPr lvl="1"/>
            <a:r>
              <a:rPr lang="en-GB" b="1" dirty="0"/>
              <a:t>Gather </a:t>
            </a:r>
            <a:r>
              <a:rPr lang="en-GB" dirty="0"/>
              <a:t>until loads or symbols</a:t>
            </a:r>
            <a:endParaRPr lang="en-GB" dirty="0">
              <a:cs typeface="Calibri"/>
            </a:endParaRPr>
          </a:p>
        </p:txBody>
      </p:sp>
      <p:sp>
        <p:nvSpPr>
          <p:cNvPr id="4" name="Slide Number Placeholder 3">
            <a:extLst>
              <a:ext uri="{FF2B5EF4-FFF2-40B4-BE49-F238E27FC236}">
                <a16:creationId xmlns:a16="http://schemas.microsoft.com/office/drawing/2014/main" id="{1B519C5C-1976-4B79-B75F-5F2AABA0DD95}"/>
              </a:ext>
            </a:extLst>
          </p:cNvPr>
          <p:cNvSpPr>
            <a:spLocks noGrp="1"/>
          </p:cNvSpPr>
          <p:nvPr>
            <p:ph type="sldNum" sz="quarter" idx="12"/>
          </p:nvPr>
        </p:nvSpPr>
        <p:spPr/>
        <p:txBody>
          <a:bodyPr/>
          <a:lstStyle/>
          <a:p>
            <a:fld id="{330EA680-D336-4FF7-8B7A-9848BB0A1C32}" type="slidenum">
              <a:rPr lang="en-US" smtClean="0"/>
              <a:t>69</a:t>
            </a:fld>
            <a:endParaRPr lang="en-US"/>
          </a:p>
        </p:txBody>
      </p:sp>
      <p:pic>
        <p:nvPicPr>
          <p:cNvPr id="8" name="Picture 7" descr="Diagram&#10;&#10;Description automatically generated">
            <a:extLst>
              <a:ext uri="{FF2B5EF4-FFF2-40B4-BE49-F238E27FC236}">
                <a16:creationId xmlns:a16="http://schemas.microsoft.com/office/drawing/2014/main" id="{44E02CC0-6910-4FE5-9809-C9E564FF0F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33309" y="1397145"/>
            <a:ext cx="4899015" cy="4779818"/>
          </a:xfrm>
          <a:prstGeom prst="rect">
            <a:avLst/>
          </a:prstGeom>
        </p:spPr>
      </p:pic>
      <p:sp>
        <p:nvSpPr>
          <p:cNvPr id="6" name="TextBox 5">
            <a:extLst>
              <a:ext uri="{FF2B5EF4-FFF2-40B4-BE49-F238E27FC236}">
                <a16:creationId xmlns:a16="http://schemas.microsoft.com/office/drawing/2014/main" id="{C8D43650-DA69-4EC9-8215-47DD885AEE5B}"/>
              </a:ext>
            </a:extLst>
          </p:cNvPr>
          <p:cNvSpPr txBox="1"/>
          <p:nvPr/>
        </p:nvSpPr>
        <p:spPr>
          <a:xfrm>
            <a:off x="1802168" y="2593759"/>
            <a:ext cx="413403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Consolas"/>
              </a:rPr>
              <a:t>C[i][j] += A[i][k] * B[k][j]</a:t>
            </a:r>
            <a:r>
              <a:rPr lang="en-GB">
                <a:latin typeface="Consolas"/>
              </a:rPr>
              <a:t>​</a:t>
            </a:r>
            <a:endParaRPr lang="en-GB"/>
          </a:p>
        </p:txBody>
      </p:sp>
    </p:spTree>
    <p:extLst>
      <p:ext uri="{BB962C8B-B14F-4D97-AF65-F5344CB8AC3E}">
        <p14:creationId xmlns:p14="http://schemas.microsoft.com/office/powerpoint/2010/main" val="8988103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1DCBCE-62EB-4DB8-84A1-4152D860770E}"/>
              </a:ext>
            </a:extLst>
          </p:cNvPr>
          <p:cNvSpPr>
            <a:spLocks noGrp="1"/>
          </p:cNvSpPr>
          <p:nvPr>
            <p:ph type="title"/>
          </p:nvPr>
        </p:nvSpPr>
        <p:spPr/>
        <p:txBody>
          <a:bodyPr/>
          <a:lstStyle/>
          <a:p>
            <a:r>
              <a:rPr lang="en-US" dirty="0" err="1">
                <a:cs typeface="Calibri Light"/>
              </a:rPr>
              <a:t>Polygeist</a:t>
            </a:r>
            <a:r>
              <a:rPr lang="en-US" dirty="0">
                <a:cs typeface="Calibri Light"/>
              </a:rPr>
              <a:t> Frontend Example</a:t>
            </a:r>
            <a:endParaRPr lang="en-US" dirty="0"/>
          </a:p>
        </p:txBody>
      </p:sp>
      <p:sp>
        <p:nvSpPr>
          <p:cNvPr id="4" name="Slide Number Placeholder 3">
            <a:extLst>
              <a:ext uri="{FF2B5EF4-FFF2-40B4-BE49-F238E27FC236}">
                <a16:creationId xmlns:a16="http://schemas.microsoft.com/office/drawing/2014/main" id="{9315977E-5045-45F2-AEBF-71D34BBD21BE}"/>
              </a:ext>
            </a:extLst>
          </p:cNvPr>
          <p:cNvSpPr>
            <a:spLocks noGrp="1"/>
          </p:cNvSpPr>
          <p:nvPr>
            <p:ph type="sldNum" sz="quarter" idx="12"/>
          </p:nvPr>
        </p:nvSpPr>
        <p:spPr/>
        <p:txBody>
          <a:bodyPr/>
          <a:lstStyle/>
          <a:p>
            <a:fld id="{330EA680-D336-4FF7-8B7A-9848BB0A1C32}" type="slidenum">
              <a:rPr lang="en-US" smtClean="0"/>
              <a:t>7</a:t>
            </a:fld>
            <a:endParaRPr lang="en-US"/>
          </a:p>
        </p:txBody>
      </p:sp>
      <p:sp>
        <p:nvSpPr>
          <p:cNvPr id="12" name="TextBox 11">
            <a:extLst>
              <a:ext uri="{FF2B5EF4-FFF2-40B4-BE49-F238E27FC236}">
                <a16:creationId xmlns:a16="http://schemas.microsoft.com/office/drawing/2014/main" id="{595E0CFD-960F-4462-8BCB-E2F6BEF268C1}"/>
              </a:ext>
            </a:extLst>
          </p:cNvPr>
          <p:cNvSpPr txBox="1"/>
          <p:nvPr/>
        </p:nvSpPr>
        <p:spPr>
          <a:xfrm>
            <a:off x="840280" y="2968914"/>
            <a:ext cx="4030779" cy="1169551"/>
          </a:xfrm>
          <a:prstGeom prst="rect">
            <a:avLst/>
          </a:pr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rgbClr val="00979D"/>
                </a:solidFill>
                <a:latin typeface="Consolas"/>
              </a:rPr>
              <a:t>void</a:t>
            </a:r>
            <a:r>
              <a:rPr lang="en-US" sz="1400" dirty="0">
                <a:solidFill>
                  <a:srgbClr val="728E00"/>
                </a:solidFill>
                <a:latin typeface="Consolas"/>
              </a:rPr>
              <a:t> </a:t>
            </a:r>
            <a:r>
              <a:rPr lang="en-US" sz="1400" b="1" dirty="0">
                <a:solidFill>
                  <a:srgbClr val="880000"/>
                </a:solidFill>
                <a:latin typeface="Consolas"/>
              </a:rPr>
              <a:t>set</a:t>
            </a:r>
            <a:r>
              <a:rPr lang="en-US" sz="1400" dirty="0">
                <a:solidFill>
                  <a:srgbClr val="728E00"/>
                </a:solidFill>
                <a:latin typeface="Consolas"/>
              </a:rPr>
              <a:t>(</a:t>
            </a:r>
            <a:r>
              <a:rPr lang="en-US" sz="1400" dirty="0">
                <a:solidFill>
                  <a:srgbClr val="00979D"/>
                </a:solidFill>
                <a:latin typeface="Consolas"/>
              </a:rPr>
              <a:t>int</a:t>
            </a:r>
            <a:r>
              <a:rPr lang="en-US" sz="1400" dirty="0">
                <a:solidFill>
                  <a:srgbClr val="728E00"/>
                </a:solidFill>
                <a:latin typeface="Consolas"/>
              </a:rPr>
              <a:t> *</a:t>
            </a:r>
            <a:r>
              <a:rPr lang="en-US" sz="1400" dirty="0" err="1">
                <a:solidFill>
                  <a:srgbClr val="728E00"/>
                </a:solidFill>
                <a:latin typeface="Consolas"/>
              </a:rPr>
              <a:t>arr</a:t>
            </a:r>
            <a:r>
              <a:rPr lang="en-US" sz="1400" dirty="0">
                <a:solidFill>
                  <a:srgbClr val="728E00"/>
                </a:solidFill>
                <a:latin typeface="Consolas"/>
              </a:rPr>
              <a:t>, </a:t>
            </a:r>
            <a:r>
              <a:rPr lang="en-US" sz="1400" dirty="0">
                <a:solidFill>
                  <a:srgbClr val="00979D"/>
                </a:solidFill>
                <a:latin typeface="Consolas"/>
              </a:rPr>
              <a:t>int</a:t>
            </a:r>
            <a:r>
              <a:rPr lang="en-US" sz="1400" dirty="0">
                <a:solidFill>
                  <a:srgbClr val="728E00"/>
                </a:solidFill>
                <a:latin typeface="Consolas"/>
              </a:rPr>
              <a:t> </a:t>
            </a:r>
            <a:r>
              <a:rPr lang="en-US" sz="1400" dirty="0" err="1">
                <a:solidFill>
                  <a:srgbClr val="728E00"/>
                </a:solidFill>
                <a:latin typeface="Consolas"/>
              </a:rPr>
              <a:t>val</a:t>
            </a:r>
            <a:r>
              <a:rPr lang="en-US" sz="1400" dirty="0">
                <a:solidFill>
                  <a:srgbClr val="728E00"/>
                </a:solidFill>
                <a:latin typeface="Consolas"/>
              </a:rPr>
              <a:t>) </a:t>
            </a:r>
            <a:r>
              <a:rPr lang="en-US" sz="1400" dirty="0">
                <a:solidFill>
                  <a:srgbClr val="434F54"/>
                </a:solidFill>
                <a:latin typeface="Consolas"/>
              </a:rPr>
              <a:t>{</a:t>
            </a:r>
            <a:br>
              <a:rPr lang="en-US" sz="1400" dirty="0">
                <a:solidFill>
                  <a:srgbClr val="434F54"/>
                </a:solidFill>
                <a:latin typeface="Consolas"/>
              </a:rPr>
            </a:br>
            <a:r>
              <a:rPr lang="en-US" sz="1400" dirty="0">
                <a:solidFill>
                  <a:srgbClr val="00979D"/>
                </a:solidFill>
                <a:latin typeface="Consolas"/>
              </a:rPr>
              <a:t>  for</a:t>
            </a:r>
            <a:r>
              <a:rPr lang="en-US" sz="1400" dirty="0">
                <a:solidFill>
                  <a:srgbClr val="434F54"/>
                </a:solidFill>
                <a:latin typeface="Consolas"/>
              </a:rPr>
              <a:t>(</a:t>
            </a:r>
            <a:r>
              <a:rPr lang="en-US" sz="1400" dirty="0">
                <a:solidFill>
                  <a:srgbClr val="00979D"/>
                </a:solidFill>
                <a:latin typeface="Consolas"/>
              </a:rPr>
              <a:t>int</a:t>
            </a:r>
            <a:r>
              <a:rPr lang="en-US" sz="1400" dirty="0">
                <a:solidFill>
                  <a:srgbClr val="434F54"/>
                </a:solidFill>
                <a:latin typeface="Consolas"/>
              </a:rPr>
              <a:t> </a:t>
            </a:r>
            <a:r>
              <a:rPr lang="en-US" sz="1400" dirty="0" err="1">
                <a:solidFill>
                  <a:srgbClr val="434F54"/>
                </a:solidFill>
                <a:latin typeface="Consolas"/>
              </a:rPr>
              <a:t>i</a:t>
            </a:r>
            <a:r>
              <a:rPr lang="en-US" sz="1400" dirty="0">
                <a:solidFill>
                  <a:srgbClr val="434F54"/>
                </a:solidFill>
                <a:latin typeface="Consolas"/>
              </a:rPr>
              <a:t>=</a:t>
            </a:r>
            <a:r>
              <a:rPr lang="en-US" sz="1400" dirty="0">
                <a:solidFill>
                  <a:srgbClr val="8A7B52"/>
                </a:solidFill>
                <a:latin typeface="Consolas"/>
              </a:rPr>
              <a:t>0</a:t>
            </a:r>
            <a:r>
              <a:rPr lang="en-US" sz="1400" dirty="0">
                <a:solidFill>
                  <a:srgbClr val="434F54"/>
                </a:solidFill>
                <a:latin typeface="Consolas"/>
              </a:rPr>
              <a:t>; </a:t>
            </a:r>
            <a:r>
              <a:rPr lang="en-US" sz="1400" dirty="0" err="1">
                <a:solidFill>
                  <a:srgbClr val="434F54"/>
                </a:solidFill>
                <a:latin typeface="Consolas"/>
              </a:rPr>
              <a:t>i</a:t>
            </a:r>
            <a:r>
              <a:rPr lang="en-US" sz="1400" dirty="0">
                <a:solidFill>
                  <a:srgbClr val="434F54"/>
                </a:solidFill>
                <a:latin typeface="Consolas"/>
              </a:rPr>
              <a:t>&lt;</a:t>
            </a:r>
            <a:r>
              <a:rPr lang="en-US" sz="1400" dirty="0">
                <a:solidFill>
                  <a:srgbClr val="8A7B52"/>
                </a:solidFill>
                <a:latin typeface="Consolas"/>
              </a:rPr>
              <a:t>10</a:t>
            </a:r>
            <a:r>
              <a:rPr lang="en-US" sz="1400" dirty="0">
                <a:solidFill>
                  <a:srgbClr val="434F54"/>
                </a:solidFill>
                <a:latin typeface="Consolas"/>
              </a:rPr>
              <a:t>; </a:t>
            </a:r>
            <a:r>
              <a:rPr lang="en-US" sz="1400" dirty="0" err="1">
                <a:solidFill>
                  <a:srgbClr val="434F54"/>
                </a:solidFill>
                <a:latin typeface="Consolas"/>
              </a:rPr>
              <a:t>i</a:t>
            </a:r>
            <a:r>
              <a:rPr lang="en-US" sz="1400" dirty="0">
                <a:solidFill>
                  <a:srgbClr val="434F54"/>
                </a:solidFill>
                <a:latin typeface="Consolas"/>
              </a:rPr>
              <a:t>++){</a:t>
            </a:r>
            <a:br>
              <a:rPr lang="en-US" sz="1400" dirty="0">
                <a:latin typeface="Consolas"/>
              </a:rPr>
            </a:br>
            <a:r>
              <a:rPr lang="en-US" sz="1400" dirty="0">
                <a:solidFill>
                  <a:srgbClr val="434F54"/>
                </a:solidFill>
                <a:latin typeface="Consolas"/>
              </a:rPr>
              <a:t>    </a:t>
            </a:r>
            <a:r>
              <a:rPr lang="en-US" sz="1400" dirty="0" err="1">
                <a:solidFill>
                  <a:srgbClr val="434F54"/>
                </a:solidFill>
                <a:latin typeface="Consolas"/>
              </a:rPr>
              <a:t>arr</a:t>
            </a:r>
            <a:r>
              <a:rPr lang="en-US" sz="1400" dirty="0">
                <a:solidFill>
                  <a:srgbClr val="434F54"/>
                </a:solidFill>
                <a:latin typeface="Consolas"/>
                <a:ea typeface="+mn-lt"/>
                <a:cs typeface="+mn-lt"/>
              </a:rPr>
              <a:t>[</a:t>
            </a:r>
            <a:r>
              <a:rPr lang="en-US" sz="1400" dirty="0">
                <a:solidFill>
                  <a:srgbClr val="8A7B52"/>
                </a:solidFill>
                <a:latin typeface="Consolas"/>
                <a:ea typeface="+mn-lt"/>
                <a:cs typeface="+mn-lt"/>
              </a:rPr>
              <a:t>2</a:t>
            </a:r>
            <a:r>
              <a:rPr lang="en-US" sz="1400" dirty="0">
                <a:solidFill>
                  <a:srgbClr val="434F54"/>
                </a:solidFill>
                <a:latin typeface="Consolas"/>
                <a:ea typeface="+mn-lt"/>
                <a:cs typeface="+mn-lt"/>
              </a:rPr>
              <a:t>*</a:t>
            </a:r>
            <a:r>
              <a:rPr lang="en-US" sz="1400" dirty="0" err="1">
                <a:solidFill>
                  <a:srgbClr val="434F54"/>
                </a:solidFill>
                <a:latin typeface="Consolas"/>
                <a:ea typeface="+mn-lt"/>
                <a:cs typeface="+mn-lt"/>
              </a:rPr>
              <a:t>i</a:t>
            </a:r>
            <a:r>
              <a:rPr lang="en-US" sz="1400" dirty="0">
                <a:solidFill>
                  <a:srgbClr val="434F54"/>
                </a:solidFill>
                <a:latin typeface="Consolas"/>
                <a:ea typeface="+mn-lt"/>
                <a:cs typeface="+mn-lt"/>
              </a:rPr>
              <a:t>]</a:t>
            </a:r>
            <a:r>
              <a:rPr lang="en-US" sz="1400" dirty="0">
                <a:solidFill>
                  <a:srgbClr val="434F54"/>
                </a:solidFill>
                <a:latin typeface="Consolas"/>
              </a:rPr>
              <a:t> = </a:t>
            </a:r>
            <a:r>
              <a:rPr lang="en-US" sz="1400" dirty="0" err="1">
                <a:solidFill>
                  <a:srgbClr val="434F54"/>
                </a:solidFill>
                <a:latin typeface="Consolas"/>
              </a:rPr>
              <a:t>val</a:t>
            </a:r>
            <a:r>
              <a:rPr lang="en-US" sz="1400" dirty="0">
                <a:solidFill>
                  <a:srgbClr val="434F54"/>
                </a:solidFill>
                <a:latin typeface="Consolas"/>
              </a:rPr>
              <a:t>;</a:t>
            </a:r>
            <a:br>
              <a:rPr lang="en-US" sz="1400" dirty="0">
                <a:latin typeface="Consolas"/>
              </a:rPr>
            </a:br>
            <a:r>
              <a:rPr lang="en-US" sz="1400" dirty="0">
                <a:solidFill>
                  <a:srgbClr val="434F54"/>
                </a:solidFill>
                <a:latin typeface="Consolas"/>
              </a:rPr>
              <a:t>  }</a:t>
            </a:r>
            <a:br>
              <a:rPr lang="en-US" sz="1400" dirty="0">
                <a:latin typeface="Consolas"/>
              </a:rPr>
            </a:br>
            <a:r>
              <a:rPr lang="en-US" sz="1400" dirty="0">
                <a:solidFill>
                  <a:srgbClr val="434F54"/>
                </a:solidFill>
                <a:latin typeface="Consolas"/>
              </a:rPr>
              <a:t>}</a:t>
            </a:r>
          </a:p>
        </p:txBody>
      </p:sp>
      <p:sp>
        <p:nvSpPr>
          <p:cNvPr id="14" name="TextBox 13">
            <a:extLst>
              <a:ext uri="{FF2B5EF4-FFF2-40B4-BE49-F238E27FC236}">
                <a16:creationId xmlns:a16="http://schemas.microsoft.com/office/drawing/2014/main" id="{0065F76D-CBF2-4A59-8B82-9BC8A116F514}"/>
              </a:ext>
            </a:extLst>
          </p:cNvPr>
          <p:cNvSpPr txBox="1"/>
          <p:nvPr/>
        </p:nvSpPr>
        <p:spPr>
          <a:xfrm>
            <a:off x="5278943" y="1530552"/>
            <a:ext cx="5733686" cy="5047536"/>
          </a:xfrm>
          <a:prstGeom prst="rect">
            <a:avLst/>
          </a:pr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chemeClr val="bg1">
                    <a:lumMod val="65000"/>
                  </a:schemeClr>
                </a:solidFill>
                <a:latin typeface="Consolas"/>
                <a:cs typeface="Courier New"/>
              </a:rPr>
              <a:t> </a:t>
            </a:r>
            <a:r>
              <a:rPr lang="en-US" sz="1400" dirty="0" err="1">
                <a:solidFill>
                  <a:schemeClr val="bg1">
                    <a:lumMod val="65000"/>
                  </a:schemeClr>
                </a:solidFill>
                <a:latin typeface="Consolas"/>
                <a:cs typeface="Courier New"/>
              </a:rPr>
              <a:t>func</a:t>
            </a:r>
            <a:r>
              <a:rPr lang="en-US" sz="1400" dirty="0">
                <a:solidFill>
                  <a:schemeClr val="bg1">
                    <a:lumMod val="65000"/>
                  </a:schemeClr>
                </a:solidFill>
                <a:latin typeface="Consolas"/>
                <a:cs typeface="Courier New"/>
              </a:rPr>
              <a:t> @set(%arg0: </a:t>
            </a:r>
            <a:r>
              <a:rPr lang="en-US" sz="1400" dirty="0" err="1">
                <a:solidFill>
                  <a:schemeClr val="bg1">
                    <a:lumMod val="65000"/>
                  </a:schemeClr>
                </a:solidFill>
                <a:latin typeface="Consolas"/>
                <a:cs typeface="Courier New"/>
              </a:rPr>
              <a:t>memref</a:t>
            </a:r>
            <a:r>
              <a:rPr lang="en-US" sz="1400" dirty="0">
                <a:solidFill>
                  <a:schemeClr val="bg1">
                    <a:lumMod val="65000"/>
                  </a:schemeClr>
                </a:solidFill>
                <a:latin typeface="Consolas"/>
                <a:cs typeface="Courier New"/>
              </a:rPr>
              <a:t>&lt;?xi32&gt;, %arg1: i32) {</a:t>
            </a:r>
            <a:endParaRPr lang="en-US" sz="1400" dirty="0">
              <a:solidFill>
                <a:schemeClr val="bg1">
                  <a:lumMod val="65000"/>
                </a:schemeClr>
              </a:solidFill>
              <a:latin typeface="Consolas"/>
              <a:ea typeface="+mn-lt"/>
              <a:cs typeface="Courier New"/>
            </a:endParaRPr>
          </a:p>
          <a:p>
            <a:r>
              <a:rPr lang="en-US" sz="1400" dirty="0">
                <a:solidFill>
                  <a:schemeClr val="bg1">
                    <a:lumMod val="65000"/>
                  </a:schemeClr>
                </a:solidFill>
                <a:latin typeface="Consolas"/>
                <a:cs typeface="Courier New"/>
              </a:rPr>
              <a:t>    %c0 = constant 0 : index</a:t>
            </a:r>
            <a:endParaRPr lang="en-US" sz="1400" dirty="0">
              <a:solidFill>
                <a:schemeClr val="bg1">
                  <a:lumMod val="65000"/>
                </a:schemeClr>
              </a:solidFill>
              <a:latin typeface="Consolas"/>
              <a:ea typeface="+mn-lt"/>
              <a:cs typeface="Courier New"/>
            </a:endParaRPr>
          </a:p>
          <a:p>
            <a:r>
              <a:rPr lang="en-US" sz="1400" dirty="0">
                <a:latin typeface="Consolas"/>
                <a:cs typeface="Courier New"/>
              </a:rPr>
              <a:t>    </a:t>
            </a:r>
            <a:r>
              <a:rPr lang="en-US" sz="1400" dirty="0">
                <a:solidFill>
                  <a:srgbClr val="2EAEBB"/>
                </a:solidFill>
                <a:latin typeface="Consolas"/>
                <a:cs typeface="Courier New"/>
              </a:rPr>
              <a:t>%0</a:t>
            </a:r>
            <a:r>
              <a:rPr lang="en-US" sz="1400" dirty="0">
                <a:latin typeface="Consolas"/>
                <a:cs typeface="Courier New"/>
              </a:rPr>
              <a:t> = </a:t>
            </a:r>
            <a:r>
              <a:rPr lang="en-US" sz="1400" dirty="0" err="1">
                <a:latin typeface="Consolas"/>
                <a:cs typeface="Courier New"/>
              </a:rPr>
              <a:t>alloca</a:t>
            </a:r>
            <a:r>
              <a:rPr lang="en-US" sz="1400" dirty="0">
                <a:latin typeface="Consolas"/>
                <a:cs typeface="Courier New"/>
              </a:rPr>
              <a:t>() : </a:t>
            </a:r>
            <a:r>
              <a:rPr lang="en-US" sz="1400" dirty="0" err="1">
                <a:solidFill>
                  <a:srgbClr val="2FB41D"/>
                </a:solidFill>
                <a:latin typeface="Consolas"/>
                <a:cs typeface="Courier New"/>
              </a:rPr>
              <a:t>memref</a:t>
            </a:r>
            <a:r>
              <a:rPr lang="en-US" sz="1400" dirty="0">
                <a:latin typeface="Consolas"/>
                <a:cs typeface="Courier New"/>
              </a:rPr>
              <a:t>&lt;</a:t>
            </a:r>
            <a:r>
              <a:rPr lang="en-US" sz="1400" dirty="0">
                <a:solidFill>
                  <a:srgbClr val="B42419"/>
                </a:solidFill>
                <a:latin typeface="Consolas"/>
                <a:cs typeface="Courier New"/>
              </a:rPr>
              <a:t>1</a:t>
            </a:r>
            <a:r>
              <a:rPr lang="en-US" sz="1400" dirty="0">
                <a:latin typeface="Consolas"/>
                <a:cs typeface="Courier New"/>
              </a:rPr>
              <a:t>xmemref&lt;?x</a:t>
            </a:r>
            <a:r>
              <a:rPr lang="en-US" sz="1400" dirty="0">
                <a:solidFill>
                  <a:srgbClr val="2FB41D"/>
                </a:solidFill>
                <a:latin typeface="Consolas"/>
                <a:cs typeface="Courier New"/>
              </a:rPr>
              <a:t>i32</a:t>
            </a:r>
            <a:r>
              <a:rPr lang="en-US" sz="1400" dirty="0">
                <a:latin typeface="Consolas"/>
                <a:cs typeface="Courier New"/>
              </a:rPr>
              <a:t>&gt;&gt;</a:t>
            </a:r>
            <a:endParaRPr lang="en-US" sz="1400" dirty="0">
              <a:latin typeface="Consolas"/>
              <a:ea typeface="+mn-lt"/>
              <a:cs typeface="Courier New"/>
            </a:endParaRPr>
          </a:p>
          <a:p>
            <a:r>
              <a:rPr lang="en-US" sz="1400" dirty="0">
                <a:latin typeface="Consolas"/>
                <a:cs typeface="Courier New"/>
              </a:rPr>
              <a:t>    </a:t>
            </a:r>
            <a:r>
              <a:rPr lang="en-US" sz="1400" dirty="0">
                <a:solidFill>
                  <a:srgbClr val="C1651C"/>
                </a:solidFill>
                <a:latin typeface="Consolas"/>
                <a:cs typeface="Courier New"/>
              </a:rPr>
              <a:t>store</a:t>
            </a:r>
            <a:r>
              <a:rPr lang="en-US" sz="1400" dirty="0">
                <a:latin typeface="Consolas"/>
                <a:cs typeface="Courier New"/>
              </a:rPr>
              <a:t> </a:t>
            </a:r>
            <a:r>
              <a:rPr lang="en-US" sz="1400" dirty="0">
                <a:solidFill>
                  <a:srgbClr val="2EAEBB"/>
                </a:solidFill>
                <a:latin typeface="Consolas"/>
                <a:cs typeface="Courier New"/>
              </a:rPr>
              <a:t>%arg0</a:t>
            </a:r>
            <a:r>
              <a:rPr lang="en-US" sz="1400" dirty="0">
                <a:latin typeface="Consolas"/>
                <a:cs typeface="Courier New"/>
              </a:rPr>
              <a:t>, </a:t>
            </a:r>
            <a:r>
              <a:rPr lang="en-US" sz="1400" dirty="0">
                <a:solidFill>
                  <a:srgbClr val="2EAEBB"/>
                </a:solidFill>
                <a:latin typeface="Consolas"/>
                <a:cs typeface="Courier New"/>
              </a:rPr>
              <a:t>%0</a:t>
            </a:r>
            <a:r>
              <a:rPr lang="en-US" sz="1400" dirty="0">
                <a:latin typeface="Consolas"/>
                <a:cs typeface="Courier New"/>
              </a:rPr>
              <a:t>[</a:t>
            </a:r>
            <a:r>
              <a:rPr lang="en-US" sz="1400" dirty="0">
                <a:solidFill>
                  <a:srgbClr val="2EAEBB"/>
                </a:solidFill>
                <a:latin typeface="Consolas"/>
                <a:cs typeface="Courier New"/>
              </a:rPr>
              <a:t>%c0</a:t>
            </a:r>
            <a:r>
              <a:rPr lang="en-US" sz="1400" dirty="0">
                <a:latin typeface="Consolas"/>
                <a:cs typeface="Courier New"/>
              </a:rPr>
              <a:t>] : </a:t>
            </a:r>
            <a:r>
              <a:rPr lang="en-US" sz="1400" dirty="0" err="1">
                <a:solidFill>
                  <a:srgbClr val="2FB41D"/>
                </a:solidFill>
                <a:latin typeface="Consolas"/>
                <a:cs typeface="Courier New"/>
              </a:rPr>
              <a:t>memref</a:t>
            </a:r>
            <a:r>
              <a:rPr lang="en-US" sz="1400" dirty="0">
                <a:latin typeface="Consolas"/>
                <a:cs typeface="Courier New"/>
              </a:rPr>
              <a:t>&lt;</a:t>
            </a:r>
            <a:r>
              <a:rPr lang="en-US" sz="1400" dirty="0">
                <a:solidFill>
                  <a:srgbClr val="B42419"/>
                </a:solidFill>
                <a:latin typeface="Consolas"/>
                <a:cs typeface="Courier New"/>
              </a:rPr>
              <a:t>1</a:t>
            </a:r>
            <a:r>
              <a:rPr lang="en-US" sz="1400" dirty="0">
                <a:latin typeface="Consolas"/>
                <a:cs typeface="Courier New"/>
              </a:rPr>
              <a:t>xmemref&lt;?x</a:t>
            </a:r>
            <a:r>
              <a:rPr lang="en-US" sz="1400" dirty="0">
                <a:solidFill>
                  <a:srgbClr val="2FB41D"/>
                </a:solidFill>
                <a:latin typeface="Consolas"/>
                <a:cs typeface="Courier New"/>
              </a:rPr>
              <a:t>i32</a:t>
            </a:r>
            <a:r>
              <a:rPr lang="en-US" sz="1400" dirty="0">
                <a:latin typeface="Consolas"/>
                <a:cs typeface="Courier New"/>
              </a:rPr>
              <a:t>&gt;&gt;</a:t>
            </a:r>
            <a:endParaRPr lang="en-US" sz="1400" dirty="0">
              <a:latin typeface="Consolas"/>
              <a:ea typeface="+mn-lt"/>
              <a:cs typeface="Courier New"/>
            </a:endParaRPr>
          </a:p>
          <a:p>
            <a:r>
              <a:rPr lang="en-US" sz="1400" dirty="0">
                <a:latin typeface="Consolas"/>
                <a:cs typeface="Courier New"/>
              </a:rPr>
              <a:t>    </a:t>
            </a:r>
            <a:r>
              <a:rPr lang="en-US" sz="1400" dirty="0">
                <a:solidFill>
                  <a:schemeClr val="bg1">
                    <a:lumMod val="65000"/>
                  </a:schemeClr>
                </a:solidFill>
                <a:latin typeface="Consolas"/>
                <a:cs typeface="Courier New"/>
              </a:rPr>
              <a:t>%1 = </a:t>
            </a:r>
            <a:r>
              <a:rPr lang="en-US" sz="1400" dirty="0" err="1">
                <a:solidFill>
                  <a:schemeClr val="bg1">
                    <a:lumMod val="65000"/>
                  </a:schemeClr>
                </a:solidFill>
                <a:latin typeface="Consolas"/>
                <a:cs typeface="Courier New"/>
              </a:rPr>
              <a:t>alloca</a:t>
            </a:r>
            <a:r>
              <a:rPr lang="en-US" sz="1400" dirty="0">
                <a:solidFill>
                  <a:schemeClr val="bg1">
                    <a:lumMod val="65000"/>
                  </a:schemeClr>
                </a:solidFill>
                <a:latin typeface="Consolas"/>
                <a:cs typeface="Courier New"/>
              </a:rPr>
              <a:t>() : </a:t>
            </a:r>
            <a:r>
              <a:rPr lang="en-US" sz="1400" dirty="0" err="1">
                <a:solidFill>
                  <a:schemeClr val="bg1">
                    <a:lumMod val="65000"/>
                  </a:schemeClr>
                </a:solidFill>
                <a:latin typeface="Consolas"/>
                <a:cs typeface="Courier New"/>
              </a:rPr>
              <a:t>memref</a:t>
            </a:r>
            <a:r>
              <a:rPr lang="en-US" sz="1400" dirty="0">
                <a:solidFill>
                  <a:schemeClr val="bg1">
                    <a:lumMod val="65000"/>
                  </a:schemeClr>
                </a:solidFill>
                <a:latin typeface="Consolas"/>
                <a:cs typeface="Courier New"/>
              </a:rPr>
              <a:t>&lt;1xi32&gt;</a:t>
            </a:r>
            <a:endParaRPr lang="en-US" sz="1400" dirty="0">
              <a:solidFill>
                <a:schemeClr val="bg1">
                  <a:lumMod val="65000"/>
                </a:schemeClr>
              </a:solidFill>
              <a:latin typeface="Consolas"/>
              <a:ea typeface="+mn-lt"/>
              <a:cs typeface="Courier New"/>
            </a:endParaRPr>
          </a:p>
          <a:p>
            <a:r>
              <a:rPr lang="en-US" sz="1400" dirty="0">
                <a:latin typeface="Consolas"/>
                <a:cs typeface="Courier New"/>
              </a:rPr>
              <a:t>    </a:t>
            </a:r>
            <a:r>
              <a:rPr lang="en-US" sz="1400" dirty="0">
                <a:solidFill>
                  <a:schemeClr val="bg1">
                    <a:lumMod val="65000"/>
                  </a:schemeClr>
                </a:solidFill>
                <a:latin typeface="Consolas"/>
                <a:cs typeface="Courier New"/>
              </a:rPr>
              <a:t>store %arg1, %1[%c0] : </a:t>
            </a:r>
            <a:r>
              <a:rPr lang="en-US" sz="1400" dirty="0" err="1">
                <a:solidFill>
                  <a:schemeClr val="bg1">
                    <a:lumMod val="65000"/>
                  </a:schemeClr>
                </a:solidFill>
                <a:latin typeface="Consolas"/>
                <a:cs typeface="Courier New"/>
              </a:rPr>
              <a:t>memref</a:t>
            </a:r>
            <a:r>
              <a:rPr lang="en-US" sz="1400" dirty="0">
                <a:solidFill>
                  <a:schemeClr val="bg1">
                    <a:lumMod val="65000"/>
                  </a:schemeClr>
                </a:solidFill>
                <a:latin typeface="Consolas"/>
                <a:cs typeface="Courier New"/>
              </a:rPr>
              <a:t>&lt;1xi32&gt;</a:t>
            </a:r>
            <a:endParaRPr lang="en-US" sz="1400" dirty="0">
              <a:solidFill>
                <a:schemeClr val="bg1">
                  <a:lumMod val="65000"/>
                </a:schemeClr>
              </a:solidFill>
              <a:latin typeface="Consolas"/>
              <a:ea typeface="+mn-lt"/>
              <a:cs typeface="Courier New"/>
            </a:endParaRPr>
          </a:p>
          <a:p>
            <a:r>
              <a:rPr lang="en-US" sz="1400" dirty="0">
                <a:solidFill>
                  <a:schemeClr val="bg1">
                    <a:lumMod val="65000"/>
                  </a:schemeClr>
                </a:solidFill>
                <a:latin typeface="Consolas"/>
                <a:cs typeface="Courier New"/>
              </a:rPr>
              <a:t>    %c0_i32 = constant 0 : </a:t>
            </a:r>
            <a:r>
              <a:rPr lang="en-US" sz="1400" dirty="0">
                <a:solidFill>
                  <a:schemeClr val="bg1">
                    <a:lumMod val="65000"/>
                  </a:schemeClr>
                </a:solidFill>
                <a:latin typeface="Consolas"/>
                <a:ea typeface="+mn-lt"/>
                <a:cs typeface="Courier New"/>
              </a:rPr>
              <a:t>i32</a:t>
            </a:r>
            <a:endParaRPr lang="en-US" sz="1400" dirty="0">
              <a:solidFill>
                <a:schemeClr val="bg1">
                  <a:lumMod val="65000"/>
                </a:schemeClr>
              </a:solidFill>
              <a:latin typeface="Consolas"/>
              <a:cs typeface="Courier New"/>
            </a:endParaRPr>
          </a:p>
          <a:p>
            <a:r>
              <a:rPr lang="en-US" sz="1400" dirty="0">
                <a:solidFill>
                  <a:schemeClr val="bg1">
                    <a:lumMod val="65000"/>
                  </a:schemeClr>
                </a:solidFill>
                <a:latin typeface="Consolas"/>
                <a:cs typeface="Courier New"/>
              </a:rPr>
              <a:t>    %c2_i32 = constant 2 : i32 </a:t>
            </a:r>
            <a:br>
              <a:rPr lang="en-US" sz="1400" dirty="0">
                <a:solidFill>
                  <a:schemeClr val="bg1">
                    <a:lumMod val="65000"/>
                  </a:schemeClr>
                </a:solidFill>
                <a:latin typeface="Consolas"/>
                <a:cs typeface="Courier New"/>
              </a:rPr>
            </a:br>
            <a:r>
              <a:rPr lang="en-US" sz="1400" dirty="0">
                <a:solidFill>
                  <a:schemeClr val="bg1">
                    <a:lumMod val="65000"/>
                  </a:schemeClr>
                </a:solidFill>
                <a:latin typeface="Consolas"/>
                <a:cs typeface="Courier New"/>
              </a:rPr>
              <a:t>    %c10_i32 = constant 10 : i32</a:t>
            </a:r>
            <a:endParaRPr lang="en-US" sz="1400" dirty="0">
              <a:solidFill>
                <a:schemeClr val="bg1">
                  <a:lumMod val="65000"/>
                </a:schemeClr>
              </a:solidFill>
              <a:latin typeface="Consolas"/>
              <a:ea typeface="+mn-lt"/>
              <a:cs typeface="Courier New"/>
            </a:endParaRPr>
          </a:p>
          <a:p>
            <a:r>
              <a:rPr lang="en-US" sz="1400" dirty="0">
                <a:solidFill>
                  <a:schemeClr val="bg1">
                    <a:lumMod val="65000"/>
                  </a:schemeClr>
                </a:solidFill>
                <a:latin typeface="Consolas"/>
                <a:cs typeface="Courier New"/>
              </a:rPr>
              <a:t>    %2 = </a:t>
            </a:r>
            <a:r>
              <a:rPr lang="en-US" sz="1400" dirty="0" err="1">
                <a:solidFill>
                  <a:schemeClr val="bg1">
                    <a:lumMod val="65000"/>
                  </a:schemeClr>
                </a:solidFill>
                <a:latin typeface="Consolas"/>
                <a:cs typeface="Courier New"/>
              </a:rPr>
              <a:t>index_cast</a:t>
            </a:r>
            <a:r>
              <a:rPr lang="en-US" sz="1400" dirty="0">
                <a:solidFill>
                  <a:schemeClr val="bg1">
                    <a:lumMod val="65000"/>
                  </a:schemeClr>
                </a:solidFill>
                <a:latin typeface="Consolas"/>
                <a:cs typeface="Courier New"/>
              </a:rPr>
              <a:t> %c10_i32 : i32 to index</a:t>
            </a:r>
            <a:endParaRPr lang="en-US" sz="1400" dirty="0">
              <a:solidFill>
                <a:schemeClr val="bg1">
                  <a:lumMod val="65000"/>
                </a:schemeClr>
              </a:solidFill>
              <a:latin typeface="Consolas"/>
              <a:ea typeface="+mn-lt"/>
              <a:cs typeface="Courier New"/>
            </a:endParaRPr>
          </a:p>
          <a:p>
            <a:r>
              <a:rPr lang="en-US" sz="1400" dirty="0">
                <a:latin typeface="Consolas"/>
                <a:cs typeface="Courier New"/>
              </a:rPr>
              <a:t>    </a:t>
            </a:r>
            <a:r>
              <a:rPr lang="en-US" sz="1400" dirty="0" err="1">
                <a:solidFill>
                  <a:srgbClr val="C1651C"/>
                </a:solidFill>
                <a:latin typeface="Consolas"/>
                <a:cs typeface="Courier New"/>
              </a:rPr>
              <a:t>scf.for</a:t>
            </a:r>
            <a:r>
              <a:rPr lang="en-US" sz="1400" dirty="0">
                <a:latin typeface="Consolas"/>
                <a:cs typeface="Courier New"/>
              </a:rPr>
              <a:t> </a:t>
            </a:r>
            <a:r>
              <a:rPr lang="en-US" sz="1400" dirty="0">
                <a:solidFill>
                  <a:srgbClr val="2EAEBB"/>
                </a:solidFill>
                <a:latin typeface="Consolas"/>
                <a:cs typeface="Courier New"/>
              </a:rPr>
              <a:t>%arg2</a:t>
            </a:r>
            <a:r>
              <a:rPr lang="en-US" sz="1400" dirty="0">
                <a:latin typeface="Consolas"/>
                <a:cs typeface="Courier New"/>
              </a:rPr>
              <a:t> = </a:t>
            </a:r>
            <a:r>
              <a:rPr lang="en-US" sz="1400" dirty="0">
                <a:solidFill>
                  <a:srgbClr val="2EAEBB"/>
                </a:solidFill>
                <a:latin typeface="Consolas"/>
                <a:cs typeface="Courier New"/>
              </a:rPr>
              <a:t>%c0_i32</a:t>
            </a:r>
            <a:r>
              <a:rPr lang="en-US" sz="1400" dirty="0">
                <a:latin typeface="Consolas"/>
                <a:cs typeface="Courier New"/>
              </a:rPr>
              <a:t> </a:t>
            </a:r>
            <a:r>
              <a:rPr lang="en-US" sz="1400" dirty="0">
                <a:solidFill>
                  <a:srgbClr val="C1651C"/>
                </a:solidFill>
                <a:latin typeface="Consolas"/>
                <a:cs typeface="Courier New"/>
              </a:rPr>
              <a:t>to</a:t>
            </a:r>
            <a:r>
              <a:rPr lang="en-US" sz="1400" dirty="0">
                <a:latin typeface="Consolas"/>
                <a:cs typeface="Courier New"/>
              </a:rPr>
              <a:t> </a:t>
            </a:r>
            <a:r>
              <a:rPr lang="en-US" sz="1400" dirty="0">
                <a:solidFill>
                  <a:srgbClr val="2EAEBB"/>
                </a:solidFill>
                <a:latin typeface="Consolas"/>
                <a:cs typeface="Courier New"/>
              </a:rPr>
              <a:t>%2</a:t>
            </a:r>
            <a:r>
              <a:rPr lang="en-US" sz="1400" dirty="0">
                <a:latin typeface="Consolas"/>
                <a:cs typeface="Courier New"/>
              </a:rPr>
              <a:t> {</a:t>
            </a:r>
            <a:endParaRPr lang="en-US" sz="1400" dirty="0">
              <a:latin typeface="Consolas"/>
              <a:ea typeface="+mn-lt"/>
              <a:cs typeface="Courier New"/>
            </a:endParaRPr>
          </a:p>
          <a:p>
            <a:r>
              <a:rPr lang="en-US" sz="1400" dirty="0">
                <a:latin typeface="Consolas"/>
                <a:cs typeface="Courier New"/>
              </a:rPr>
              <a:t>      </a:t>
            </a:r>
            <a:r>
              <a:rPr lang="en-US" sz="1400" dirty="0">
                <a:solidFill>
                  <a:schemeClr val="bg1">
                    <a:lumMod val="65000"/>
                  </a:schemeClr>
                </a:solidFill>
                <a:latin typeface="Consolas"/>
                <a:cs typeface="Courier New"/>
              </a:rPr>
              <a:t>%3 = </a:t>
            </a:r>
            <a:r>
              <a:rPr lang="en-US" sz="1400" dirty="0" err="1">
                <a:solidFill>
                  <a:schemeClr val="bg1">
                    <a:lumMod val="65000"/>
                  </a:schemeClr>
                </a:solidFill>
                <a:latin typeface="Consolas"/>
                <a:cs typeface="Courier New"/>
              </a:rPr>
              <a:t>index_cast</a:t>
            </a:r>
            <a:r>
              <a:rPr lang="en-US" sz="1400" dirty="0">
                <a:solidFill>
                  <a:schemeClr val="bg1">
                    <a:lumMod val="65000"/>
                  </a:schemeClr>
                </a:solidFill>
                <a:latin typeface="Consolas"/>
                <a:cs typeface="Courier New"/>
              </a:rPr>
              <a:t> %arg2 : index to i32</a:t>
            </a:r>
            <a:endParaRPr lang="en-US" sz="1400" dirty="0">
              <a:solidFill>
                <a:schemeClr val="bg1">
                  <a:lumMod val="65000"/>
                </a:schemeClr>
              </a:solidFill>
              <a:latin typeface="Consolas"/>
              <a:ea typeface="+mn-lt"/>
              <a:cs typeface="Courier New"/>
            </a:endParaRPr>
          </a:p>
          <a:p>
            <a:r>
              <a:rPr lang="en-US" sz="1400" dirty="0">
                <a:solidFill>
                  <a:schemeClr val="bg1">
                    <a:lumMod val="65000"/>
                  </a:schemeClr>
                </a:solidFill>
                <a:latin typeface="Consolas"/>
                <a:cs typeface="Courier New"/>
              </a:rPr>
              <a:t>      %4 = </a:t>
            </a:r>
            <a:r>
              <a:rPr lang="en-US" sz="1400" dirty="0" err="1">
                <a:solidFill>
                  <a:schemeClr val="bg1">
                    <a:lumMod val="65000"/>
                  </a:schemeClr>
                </a:solidFill>
                <a:latin typeface="Consolas"/>
                <a:cs typeface="Courier New"/>
              </a:rPr>
              <a:t>alloca</a:t>
            </a:r>
            <a:r>
              <a:rPr lang="en-US" sz="1400" dirty="0">
                <a:solidFill>
                  <a:schemeClr val="bg1">
                    <a:lumMod val="65000"/>
                  </a:schemeClr>
                </a:solidFill>
                <a:latin typeface="Consolas"/>
                <a:cs typeface="Courier New"/>
              </a:rPr>
              <a:t>() : </a:t>
            </a:r>
            <a:r>
              <a:rPr lang="en-US" sz="1400" dirty="0" err="1">
                <a:solidFill>
                  <a:schemeClr val="bg1">
                    <a:lumMod val="65000"/>
                  </a:schemeClr>
                </a:solidFill>
                <a:latin typeface="Consolas"/>
                <a:cs typeface="Courier New"/>
              </a:rPr>
              <a:t>memref</a:t>
            </a:r>
            <a:r>
              <a:rPr lang="en-US" sz="1400" dirty="0">
                <a:solidFill>
                  <a:schemeClr val="bg1">
                    <a:lumMod val="65000"/>
                  </a:schemeClr>
                </a:solidFill>
                <a:latin typeface="Consolas"/>
                <a:cs typeface="Courier New"/>
              </a:rPr>
              <a:t>&lt;1xi32&gt;</a:t>
            </a:r>
            <a:endParaRPr lang="en-US" sz="1400" dirty="0">
              <a:solidFill>
                <a:schemeClr val="bg1">
                  <a:lumMod val="65000"/>
                </a:schemeClr>
              </a:solidFill>
              <a:latin typeface="Consolas"/>
              <a:ea typeface="+mn-lt"/>
              <a:cs typeface="Courier New"/>
            </a:endParaRPr>
          </a:p>
          <a:p>
            <a:r>
              <a:rPr lang="en-US" sz="1400" dirty="0">
                <a:solidFill>
                  <a:schemeClr val="bg1">
                    <a:lumMod val="65000"/>
                  </a:schemeClr>
                </a:solidFill>
                <a:latin typeface="Consolas"/>
                <a:cs typeface="Courier New"/>
              </a:rPr>
              <a:t>      store %3, %4[%c0] : </a:t>
            </a:r>
            <a:r>
              <a:rPr lang="en-US" sz="1400" dirty="0" err="1">
                <a:solidFill>
                  <a:schemeClr val="bg1">
                    <a:lumMod val="65000"/>
                  </a:schemeClr>
                </a:solidFill>
                <a:latin typeface="Consolas"/>
                <a:cs typeface="Courier New"/>
              </a:rPr>
              <a:t>memref</a:t>
            </a:r>
            <a:r>
              <a:rPr lang="en-US" sz="1400" dirty="0">
                <a:solidFill>
                  <a:schemeClr val="bg1">
                    <a:lumMod val="65000"/>
                  </a:schemeClr>
                </a:solidFill>
                <a:latin typeface="Consolas"/>
                <a:cs typeface="Courier New"/>
              </a:rPr>
              <a:t>&lt;1xi32&gt;</a:t>
            </a:r>
            <a:endParaRPr lang="en-US" sz="1400" dirty="0">
              <a:solidFill>
                <a:schemeClr val="bg1">
                  <a:lumMod val="65000"/>
                </a:schemeClr>
              </a:solidFill>
              <a:latin typeface="Consolas"/>
              <a:ea typeface="+mn-lt"/>
              <a:cs typeface="Courier New"/>
            </a:endParaRPr>
          </a:p>
          <a:p>
            <a:r>
              <a:rPr lang="en-US" sz="1400" dirty="0">
                <a:solidFill>
                  <a:schemeClr val="bg1">
                    <a:lumMod val="65000"/>
                  </a:schemeClr>
                </a:solidFill>
                <a:latin typeface="Consolas"/>
                <a:cs typeface="Courier New"/>
              </a:rPr>
              <a:t>      %5 = load %0[%c0] : </a:t>
            </a:r>
            <a:r>
              <a:rPr lang="en-US" sz="1400" dirty="0" err="1">
                <a:solidFill>
                  <a:schemeClr val="bg1">
                    <a:lumMod val="65000"/>
                  </a:schemeClr>
                </a:solidFill>
                <a:latin typeface="Consolas"/>
                <a:cs typeface="Courier New"/>
              </a:rPr>
              <a:t>memref</a:t>
            </a:r>
            <a:r>
              <a:rPr lang="en-US" sz="1400" dirty="0">
                <a:solidFill>
                  <a:schemeClr val="bg1">
                    <a:lumMod val="65000"/>
                  </a:schemeClr>
                </a:solidFill>
                <a:latin typeface="Consolas"/>
                <a:cs typeface="Courier New"/>
              </a:rPr>
              <a:t>&lt;1xmemref&lt;?xi32&gt;&gt;</a:t>
            </a:r>
          </a:p>
          <a:p>
            <a:r>
              <a:rPr lang="en-US" sz="1400" dirty="0">
                <a:latin typeface="Consolas"/>
                <a:cs typeface="Courier New"/>
              </a:rPr>
              <a:t>      </a:t>
            </a:r>
            <a:r>
              <a:rPr lang="en-US" sz="1400" dirty="0">
                <a:solidFill>
                  <a:srgbClr val="2EAEBB"/>
                </a:solidFill>
                <a:latin typeface="Consolas"/>
                <a:cs typeface="Courier New"/>
              </a:rPr>
              <a:t>%6</a:t>
            </a:r>
            <a:r>
              <a:rPr lang="en-US" sz="1400" dirty="0">
                <a:latin typeface="Consolas"/>
                <a:cs typeface="Courier New"/>
              </a:rPr>
              <a:t> = </a:t>
            </a:r>
            <a:r>
              <a:rPr lang="en-US" sz="1400" dirty="0">
                <a:solidFill>
                  <a:srgbClr val="C1651C"/>
                </a:solidFill>
                <a:latin typeface="Consolas"/>
                <a:cs typeface="Courier New"/>
              </a:rPr>
              <a:t>load</a:t>
            </a:r>
            <a:r>
              <a:rPr lang="en-US" sz="1400" dirty="0">
                <a:latin typeface="Consolas"/>
                <a:cs typeface="Courier New"/>
              </a:rPr>
              <a:t> </a:t>
            </a:r>
            <a:r>
              <a:rPr lang="en-US" sz="1400" dirty="0">
                <a:solidFill>
                  <a:srgbClr val="2EAEBB"/>
                </a:solidFill>
                <a:latin typeface="Consolas"/>
                <a:cs typeface="Courier New"/>
              </a:rPr>
              <a:t>%4</a:t>
            </a:r>
            <a:r>
              <a:rPr lang="en-US" sz="1400" dirty="0">
                <a:latin typeface="Consolas"/>
                <a:cs typeface="Courier New"/>
              </a:rPr>
              <a:t>[</a:t>
            </a:r>
            <a:r>
              <a:rPr lang="en-US" sz="1400" dirty="0">
                <a:solidFill>
                  <a:srgbClr val="2EAEBB"/>
                </a:solidFill>
                <a:latin typeface="Consolas"/>
                <a:cs typeface="Courier New"/>
              </a:rPr>
              <a:t>%c0</a:t>
            </a:r>
            <a:r>
              <a:rPr lang="en-US" sz="1400" dirty="0">
                <a:latin typeface="Consolas"/>
                <a:cs typeface="Courier New"/>
              </a:rPr>
              <a:t>] : </a:t>
            </a:r>
            <a:r>
              <a:rPr lang="en-US" sz="1400" dirty="0" err="1">
                <a:solidFill>
                  <a:srgbClr val="2FB41D"/>
                </a:solidFill>
                <a:latin typeface="Consolas"/>
                <a:cs typeface="Courier New"/>
              </a:rPr>
              <a:t>memref</a:t>
            </a:r>
            <a:r>
              <a:rPr lang="en-US" sz="1400" dirty="0">
                <a:latin typeface="Consolas"/>
                <a:cs typeface="Courier New"/>
              </a:rPr>
              <a:t>&lt;</a:t>
            </a:r>
            <a:r>
              <a:rPr lang="en-US" sz="1400" dirty="0">
                <a:solidFill>
                  <a:srgbClr val="B42419"/>
                </a:solidFill>
                <a:latin typeface="Consolas"/>
                <a:cs typeface="Courier New"/>
              </a:rPr>
              <a:t>1</a:t>
            </a:r>
            <a:r>
              <a:rPr lang="en-US" sz="1400" dirty="0">
                <a:latin typeface="Consolas"/>
                <a:cs typeface="Courier New"/>
              </a:rPr>
              <a:t>x</a:t>
            </a:r>
            <a:r>
              <a:rPr lang="en-US" sz="1400" dirty="0">
                <a:solidFill>
                  <a:srgbClr val="2FB41D"/>
                </a:solidFill>
                <a:latin typeface="Consolas"/>
                <a:cs typeface="Courier New"/>
              </a:rPr>
              <a:t>i32</a:t>
            </a:r>
            <a:r>
              <a:rPr lang="en-US" sz="1400" dirty="0">
                <a:latin typeface="Consolas"/>
                <a:cs typeface="Courier New"/>
              </a:rPr>
              <a:t>&gt;</a:t>
            </a:r>
            <a:endParaRPr lang="en-US" sz="1400" dirty="0">
              <a:latin typeface="Consolas"/>
              <a:ea typeface="+mn-lt"/>
              <a:cs typeface="Courier New"/>
            </a:endParaRPr>
          </a:p>
          <a:p>
            <a:r>
              <a:rPr lang="en-US" sz="1400" dirty="0">
                <a:latin typeface="Consolas"/>
                <a:cs typeface="Courier New"/>
              </a:rPr>
              <a:t>      </a:t>
            </a:r>
            <a:r>
              <a:rPr lang="en-US" sz="1400" dirty="0">
                <a:solidFill>
                  <a:srgbClr val="2EAEBB"/>
                </a:solidFill>
                <a:latin typeface="Consolas"/>
                <a:cs typeface="Courier New"/>
              </a:rPr>
              <a:t>%7</a:t>
            </a:r>
            <a:r>
              <a:rPr lang="en-US" sz="1400" dirty="0">
                <a:latin typeface="Consolas"/>
                <a:cs typeface="Courier New"/>
              </a:rPr>
              <a:t> = </a:t>
            </a:r>
            <a:r>
              <a:rPr lang="en-US" sz="1400" dirty="0" err="1">
                <a:solidFill>
                  <a:srgbClr val="C1651C"/>
                </a:solidFill>
                <a:latin typeface="Consolas"/>
                <a:cs typeface="Courier New"/>
              </a:rPr>
              <a:t>muli</a:t>
            </a:r>
            <a:r>
              <a:rPr lang="en-US" sz="1400" dirty="0">
                <a:latin typeface="Consolas"/>
                <a:cs typeface="Courier New"/>
              </a:rPr>
              <a:t> </a:t>
            </a:r>
            <a:r>
              <a:rPr lang="en-US" sz="1400" dirty="0">
                <a:solidFill>
                  <a:srgbClr val="2EAEBB"/>
                </a:solidFill>
                <a:latin typeface="Consolas"/>
                <a:cs typeface="Courier New"/>
              </a:rPr>
              <a:t>%c2_i32</a:t>
            </a:r>
            <a:r>
              <a:rPr lang="en-US" sz="1400" dirty="0">
                <a:latin typeface="Consolas"/>
                <a:cs typeface="Courier New"/>
              </a:rPr>
              <a:t>, </a:t>
            </a:r>
            <a:r>
              <a:rPr lang="en-US" sz="1400" dirty="0">
                <a:solidFill>
                  <a:srgbClr val="2EAEBB"/>
                </a:solidFill>
                <a:latin typeface="Consolas"/>
                <a:cs typeface="Courier New"/>
              </a:rPr>
              <a:t>%6</a:t>
            </a:r>
            <a:r>
              <a:rPr lang="en-US" sz="1400" dirty="0">
                <a:latin typeface="Consolas"/>
                <a:cs typeface="Courier New"/>
              </a:rPr>
              <a:t> : </a:t>
            </a:r>
            <a:r>
              <a:rPr lang="en-US" sz="1400" dirty="0">
                <a:solidFill>
                  <a:srgbClr val="2FB41D"/>
                </a:solidFill>
                <a:latin typeface="Consolas"/>
                <a:cs typeface="Courier New"/>
              </a:rPr>
              <a:t>i32</a:t>
            </a:r>
            <a:endParaRPr lang="en-US" sz="1400" dirty="0">
              <a:solidFill>
                <a:srgbClr val="2FB41D"/>
              </a:solidFill>
              <a:latin typeface="Consolas"/>
              <a:ea typeface="+mn-lt"/>
              <a:cs typeface="Courier New"/>
            </a:endParaRPr>
          </a:p>
          <a:p>
            <a:r>
              <a:rPr lang="en-US" sz="1400" dirty="0">
                <a:latin typeface="Consolas"/>
                <a:cs typeface="Courier New"/>
              </a:rPr>
              <a:t>      </a:t>
            </a:r>
            <a:r>
              <a:rPr lang="en-US" sz="1400" dirty="0">
                <a:solidFill>
                  <a:srgbClr val="2EAEBB"/>
                </a:solidFill>
                <a:latin typeface="Consolas"/>
                <a:cs typeface="Courier New"/>
              </a:rPr>
              <a:t>%8</a:t>
            </a:r>
            <a:r>
              <a:rPr lang="en-US" sz="1400" dirty="0">
                <a:latin typeface="Consolas"/>
                <a:cs typeface="Courier New"/>
              </a:rPr>
              <a:t> = </a:t>
            </a:r>
            <a:r>
              <a:rPr lang="en-US" sz="1400" dirty="0" err="1">
                <a:latin typeface="Consolas"/>
                <a:cs typeface="Courier New"/>
              </a:rPr>
              <a:t>index_cast</a:t>
            </a:r>
            <a:r>
              <a:rPr lang="en-US" sz="1400" dirty="0">
                <a:latin typeface="Consolas"/>
                <a:cs typeface="Courier New"/>
              </a:rPr>
              <a:t> </a:t>
            </a:r>
            <a:r>
              <a:rPr lang="en-US" sz="1400" dirty="0">
                <a:solidFill>
                  <a:srgbClr val="2EAEBB"/>
                </a:solidFill>
                <a:latin typeface="Consolas"/>
                <a:cs typeface="Courier New"/>
              </a:rPr>
              <a:t>%7</a:t>
            </a:r>
            <a:r>
              <a:rPr lang="en-US" sz="1400" dirty="0">
                <a:latin typeface="Consolas"/>
                <a:cs typeface="Courier New"/>
              </a:rPr>
              <a:t> : </a:t>
            </a:r>
            <a:r>
              <a:rPr lang="en-US" sz="1400" dirty="0">
                <a:solidFill>
                  <a:srgbClr val="2FB41D"/>
                </a:solidFill>
                <a:latin typeface="Consolas"/>
                <a:cs typeface="Courier New"/>
              </a:rPr>
              <a:t>i32</a:t>
            </a:r>
            <a:r>
              <a:rPr lang="en-US" sz="1400" dirty="0">
                <a:latin typeface="Consolas"/>
                <a:cs typeface="Courier New"/>
              </a:rPr>
              <a:t> </a:t>
            </a:r>
            <a:r>
              <a:rPr lang="en-US" sz="1400" dirty="0">
                <a:solidFill>
                  <a:srgbClr val="C1651C"/>
                </a:solidFill>
                <a:latin typeface="Consolas"/>
                <a:cs typeface="Courier New"/>
              </a:rPr>
              <a:t>to</a:t>
            </a:r>
            <a:r>
              <a:rPr lang="en-US" sz="1400" dirty="0">
                <a:latin typeface="Consolas"/>
                <a:cs typeface="Courier New"/>
              </a:rPr>
              <a:t> </a:t>
            </a:r>
            <a:r>
              <a:rPr lang="en-US" sz="1400" dirty="0">
                <a:solidFill>
                  <a:srgbClr val="2FB41D"/>
                </a:solidFill>
                <a:latin typeface="Consolas"/>
                <a:cs typeface="Courier New"/>
              </a:rPr>
              <a:t>index</a:t>
            </a:r>
            <a:endParaRPr lang="en-US" sz="1400" dirty="0">
              <a:solidFill>
                <a:srgbClr val="2FB41D"/>
              </a:solidFill>
              <a:latin typeface="Consolas"/>
              <a:ea typeface="+mn-lt"/>
              <a:cs typeface="Courier New"/>
            </a:endParaRPr>
          </a:p>
          <a:p>
            <a:r>
              <a:rPr lang="en-US" sz="1400" dirty="0">
                <a:latin typeface="Consolas"/>
                <a:cs typeface="Courier New"/>
              </a:rPr>
              <a:t>      </a:t>
            </a:r>
            <a:r>
              <a:rPr lang="en-US" sz="1400" dirty="0">
                <a:solidFill>
                  <a:schemeClr val="bg1">
                    <a:lumMod val="65000"/>
                  </a:schemeClr>
                </a:solidFill>
                <a:latin typeface="Consolas"/>
                <a:cs typeface="Courier New"/>
              </a:rPr>
              <a:t>%9 = load %1[%c0] : </a:t>
            </a:r>
            <a:r>
              <a:rPr lang="en-US" sz="1400" dirty="0" err="1">
                <a:solidFill>
                  <a:schemeClr val="bg1">
                    <a:lumMod val="65000"/>
                  </a:schemeClr>
                </a:solidFill>
                <a:latin typeface="Consolas"/>
                <a:cs typeface="Courier New"/>
              </a:rPr>
              <a:t>memref</a:t>
            </a:r>
            <a:r>
              <a:rPr lang="en-US" sz="1400" dirty="0">
                <a:solidFill>
                  <a:schemeClr val="bg1">
                    <a:lumMod val="65000"/>
                  </a:schemeClr>
                </a:solidFill>
                <a:latin typeface="Consolas"/>
                <a:cs typeface="Courier New"/>
              </a:rPr>
              <a:t>&lt;1xi32&gt;</a:t>
            </a:r>
            <a:endParaRPr lang="en-US" sz="1400" dirty="0">
              <a:solidFill>
                <a:schemeClr val="bg1">
                  <a:lumMod val="65000"/>
                </a:schemeClr>
              </a:solidFill>
              <a:latin typeface="Consolas"/>
              <a:ea typeface="+mn-lt"/>
              <a:cs typeface="Courier New"/>
            </a:endParaRPr>
          </a:p>
          <a:p>
            <a:r>
              <a:rPr lang="en-US" sz="1400" dirty="0">
                <a:latin typeface="Consolas"/>
                <a:cs typeface="Courier New"/>
              </a:rPr>
              <a:t>      </a:t>
            </a:r>
            <a:r>
              <a:rPr lang="en-US" sz="1400" dirty="0">
                <a:solidFill>
                  <a:srgbClr val="C1651C"/>
                </a:solidFill>
                <a:latin typeface="Consolas"/>
                <a:cs typeface="Courier New"/>
              </a:rPr>
              <a:t>store</a:t>
            </a:r>
            <a:r>
              <a:rPr lang="en-US" sz="1400" dirty="0">
                <a:latin typeface="Consolas"/>
                <a:cs typeface="Courier New"/>
              </a:rPr>
              <a:t> </a:t>
            </a:r>
            <a:r>
              <a:rPr lang="en-US" sz="1400" dirty="0">
                <a:solidFill>
                  <a:srgbClr val="2EAEBB"/>
                </a:solidFill>
                <a:latin typeface="Consolas"/>
                <a:cs typeface="Courier New"/>
              </a:rPr>
              <a:t>%9</a:t>
            </a:r>
            <a:r>
              <a:rPr lang="en-US" sz="1400" dirty="0">
                <a:latin typeface="Consolas"/>
                <a:cs typeface="Courier New"/>
              </a:rPr>
              <a:t>, </a:t>
            </a:r>
            <a:r>
              <a:rPr lang="en-US" sz="1400" dirty="0">
                <a:solidFill>
                  <a:srgbClr val="2EAEBB"/>
                </a:solidFill>
                <a:latin typeface="Consolas"/>
                <a:cs typeface="Courier New"/>
              </a:rPr>
              <a:t>%5</a:t>
            </a:r>
            <a:r>
              <a:rPr lang="en-US" sz="1400" dirty="0">
                <a:latin typeface="Consolas"/>
                <a:cs typeface="Courier New"/>
              </a:rPr>
              <a:t>[</a:t>
            </a:r>
            <a:r>
              <a:rPr lang="en-US" sz="1400" dirty="0">
                <a:solidFill>
                  <a:srgbClr val="2EAEBB"/>
                </a:solidFill>
                <a:latin typeface="Consolas"/>
                <a:cs typeface="Courier New"/>
              </a:rPr>
              <a:t>%8</a:t>
            </a:r>
            <a:r>
              <a:rPr lang="en-US" sz="1400" dirty="0">
                <a:latin typeface="Consolas"/>
                <a:cs typeface="Courier New"/>
              </a:rPr>
              <a:t>] : </a:t>
            </a:r>
            <a:r>
              <a:rPr lang="en-US" sz="1400" dirty="0" err="1">
                <a:solidFill>
                  <a:srgbClr val="2FB41D"/>
                </a:solidFill>
                <a:latin typeface="Consolas"/>
                <a:cs typeface="Courier New"/>
              </a:rPr>
              <a:t>memref</a:t>
            </a:r>
            <a:r>
              <a:rPr lang="en-US" sz="1400" dirty="0">
                <a:latin typeface="Consolas"/>
                <a:cs typeface="Courier New"/>
              </a:rPr>
              <a:t>&lt;?x</a:t>
            </a:r>
            <a:r>
              <a:rPr lang="en-US" sz="1400" dirty="0">
                <a:solidFill>
                  <a:srgbClr val="2FB41D"/>
                </a:solidFill>
                <a:latin typeface="Consolas"/>
                <a:cs typeface="Courier New"/>
              </a:rPr>
              <a:t>i32</a:t>
            </a:r>
            <a:r>
              <a:rPr lang="en-US" sz="1400" dirty="0">
                <a:solidFill>
                  <a:srgbClr val="000000"/>
                </a:solidFill>
                <a:latin typeface="Consolas"/>
                <a:cs typeface="Courier New"/>
              </a:rPr>
              <a:t>&gt;</a:t>
            </a:r>
            <a:endParaRPr lang="en-US" sz="1400" dirty="0">
              <a:solidFill>
                <a:srgbClr val="000000"/>
              </a:solidFill>
              <a:latin typeface="Consolas"/>
              <a:ea typeface="+mn-lt"/>
              <a:cs typeface="Courier New"/>
            </a:endParaRPr>
          </a:p>
          <a:p>
            <a:r>
              <a:rPr lang="en-US" sz="1400" dirty="0">
                <a:latin typeface="Consolas"/>
                <a:cs typeface="Courier New"/>
              </a:rPr>
              <a:t>    }</a:t>
            </a:r>
            <a:endParaRPr lang="en-US" sz="1400" dirty="0">
              <a:latin typeface="Consolas"/>
              <a:ea typeface="+mn-lt"/>
              <a:cs typeface="Courier New"/>
            </a:endParaRPr>
          </a:p>
          <a:p>
            <a:r>
              <a:rPr lang="en-US" sz="1400" dirty="0">
                <a:latin typeface="Consolas"/>
                <a:cs typeface="Courier New"/>
              </a:rPr>
              <a:t>    </a:t>
            </a:r>
            <a:r>
              <a:rPr lang="en-US" sz="1400" dirty="0">
                <a:solidFill>
                  <a:srgbClr val="C1651C"/>
                </a:solidFill>
                <a:latin typeface="Consolas"/>
                <a:cs typeface="Courier New"/>
              </a:rPr>
              <a:t>return</a:t>
            </a:r>
            <a:endParaRPr lang="en-US" sz="1400" dirty="0">
              <a:solidFill>
                <a:srgbClr val="C1651C"/>
              </a:solidFill>
              <a:latin typeface="Consolas"/>
              <a:ea typeface="+mn-lt"/>
              <a:cs typeface="Courier New"/>
            </a:endParaRPr>
          </a:p>
          <a:p>
            <a:r>
              <a:rPr lang="en-US" sz="1400" dirty="0">
                <a:latin typeface="Consolas"/>
                <a:cs typeface="Courier New"/>
              </a:rPr>
              <a:t>  }</a:t>
            </a:r>
            <a:endParaRPr lang="en-US" dirty="0">
              <a:latin typeface="Consolas"/>
              <a:cs typeface="Courier New"/>
            </a:endParaRPr>
          </a:p>
        </p:txBody>
      </p:sp>
    </p:spTree>
    <p:extLst>
      <p:ext uri="{BB962C8B-B14F-4D97-AF65-F5344CB8AC3E}">
        <p14:creationId xmlns:p14="http://schemas.microsoft.com/office/powerpoint/2010/main" val="82181382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40E92F-A10D-4C82-A976-F53974EEFD84}"/>
              </a:ext>
            </a:extLst>
          </p:cNvPr>
          <p:cNvSpPr>
            <a:spLocks noGrp="1"/>
          </p:cNvSpPr>
          <p:nvPr>
            <p:ph type="title"/>
          </p:nvPr>
        </p:nvSpPr>
        <p:spPr/>
        <p:txBody>
          <a:bodyPr/>
          <a:lstStyle/>
          <a:p>
            <a:r>
              <a:rPr lang="en-US" dirty="0"/>
              <a:t>Region-Spanning Problem</a:t>
            </a:r>
            <a:endParaRPr lang="en-GB" dirty="0"/>
          </a:p>
        </p:txBody>
      </p:sp>
      <p:sp>
        <p:nvSpPr>
          <p:cNvPr id="3" name="Content Placeholder 2">
            <a:extLst>
              <a:ext uri="{FF2B5EF4-FFF2-40B4-BE49-F238E27FC236}">
                <a16:creationId xmlns:a16="http://schemas.microsoft.com/office/drawing/2014/main" id="{64B1C41F-35E2-447D-A4E4-59673996CD3D}"/>
              </a:ext>
            </a:extLst>
          </p:cNvPr>
          <p:cNvSpPr>
            <a:spLocks noGrp="1"/>
          </p:cNvSpPr>
          <p:nvPr>
            <p:ph idx="1"/>
          </p:nvPr>
        </p:nvSpPr>
        <p:spPr>
          <a:xfrm>
            <a:off x="838200" y="1825625"/>
            <a:ext cx="6089430" cy="4351338"/>
          </a:xfrm>
        </p:spPr>
        <p:txBody>
          <a:bodyPr vert="horz" lIns="91440" tIns="45720" rIns="91440" bIns="45720" rtlCol="0" anchor="t">
            <a:normAutofit/>
          </a:bodyPr>
          <a:lstStyle/>
          <a:p>
            <a:r>
              <a:rPr lang="en-US"/>
              <a:t>A use-def chain spans across loops</a:t>
            </a:r>
            <a:endParaRPr lang="en-GB">
              <a:cs typeface="Calibri"/>
            </a:endParaRPr>
          </a:p>
          <a:p>
            <a:r>
              <a:rPr lang="en-US">
                <a:cs typeface="Calibri"/>
              </a:rPr>
              <a:t>Statement nesting is </a:t>
            </a:r>
            <a:r>
              <a:rPr lang="en-US" b="1">
                <a:cs typeface="Calibri"/>
              </a:rPr>
              <a:t>ambiguous</a:t>
            </a:r>
            <a:endParaRPr lang="en-US" b="1" dirty="0"/>
          </a:p>
          <a:p>
            <a:r>
              <a:rPr lang="en-US">
                <a:cs typeface="Calibri"/>
              </a:rPr>
              <a:t>MLIR reconstruction is </a:t>
            </a:r>
            <a:r>
              <a:rPr lang="en-US" b="1">
                <a:cs typeface="Calibri"/>
              </a:rPr>
              <a:t>difficult</a:t>
            </a:r>
            <a:endParaRPr lang="en-US" b="1"/>
          </a:p>
          <a:p>
            <a:r>
              <a:rPr lang="en-US"/>
              <a:t>Reg2mem pass: insert a </a:t>
            </a:r>
            <a:r>
              <a:rPr lang="en-US" b="1"/>
              <a:t>scratchpad </a:t>
            </a:r>
            <a:r>
              <a:rPr lang="en-US"/>
              <a:t>for each region-spanning use-def chain </a:t>
            </a:r>
            <a:endParaRPr lang="en-US">
              <a:cs typeface="Calibri"/>
            </a:endParaRPr>
          </a:p>
          <a:p>
            <a:pPr marL="0" indent="0">
              <a:buNone/>
            </a:pPr>
            <a:endParaRPr lang="en-US" dirty="0"/>
          </a:p>
        </p:txBody>
      </p:sp>
      <p:sp>
        <p:nvSpPr>
          <p:cNvPr id="4" name="Slide Number Placeholder 3">
            <a:extLst>
              <a:ext uri="{FF2B5EF4-FFF2-40B4-BE49-F238E27FC236}">
                <a16:creationId xmlns:a16="http://schemas.microsoft.com/office/drawing/2014/main" id="{F1096257-4EF9-4CA4-8EBC-459A57ADF3BF}"/>
              </a:ext>
            </a:extLst>
          </p:cNvPr>
          <p:cNvSpPr>
            <a:spLocks noGrp="1"/>
          </p:cNvSpPr>
          <p:nvPr>
            <p:ph type="sldNum" sz="quarter" idx="12"/>
          </p:nvPr>
        </p:nvSpPr>
        <p:spPr/>
        <p:txBody>
          <a:bodyPr/>
          <a:lstStyle/>
          <a:p>
            <a:fld id="{330EA680-D336-4FF7-8B7A-9848BB0A1C32}" type="slidenum">
              <a:rPr lang="en-US" smtClean="0"/>
              <a:t>70</a:t>
            </a:fld>
            <a:endParaRPr lang="en-US"/>
          </a:p>
        </p:txBody>
      </p:sp>
      <p:pic>
        <p:nvPicPr>
          <p:cNvPr id="6" name="Picture 5" descr="Diagram&#10;&#10;Description automatically generated">
            <a:extLst>
              <a:ext uri="{FF2B5EF4-FFF2-40B4-BE49-F238E27FC236}">
                <a16:creationId xmlns:a16="http://schemas.microsoft.com/office/drawing/2014/main" id="{B063614D-8EA5-4B82-93D0-85801DE17186}"/>
              </a:ext>
            </a:extLst>
          </p:cNvPr>
          <p:cNvPicPr>
            <a:picLocks noChangeAspect="1"/>
          </p:cNvPicPr>
          <p:nvPr/>
        </p:nvPicPr>
        <p:blipFill>
          <a:blip r:embed="rId3"/>
          <a:stretch>
            <a:fillRect/>
          </a:stretch>
        </p:blipFill>
        <p:spPr>
          <a:xfrm>
            <a:off x="6839025" y="283586"/>
            <a:ext cx="4207756" cy="6255325"/>
          </a:xfrm>
          <a:prstGeom prst="rect">
            <a:avLst/>
          </a:prstGeom>
        </p:spPr>
      </p:pic>
    </p:spTree>
    <p:extLst>
      <p:ext uri="{BB962C8B-B14F-4D97-AF65-F5344CB8AC3E}">
        <p14:creationId xmlns:p14="http://schemas.microsoft.com/office/powerpoint/2010/main" val="161278358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832095-6A6B-42BF-9874-6D044F1EA24C}"/>
              </a:ext>
            </a:extLst>
          </p:cNvPr>
          <p:cNvSpPr>
            <a:spLocks noGrp="1"/>
          </p:cNvSpPr>
          <p:nvPr>
            <p:ph type="title"/>
          </p:nvPr>
        </p:nvSpPr>
        <p:spPr/>
        <p:txBody>
          <a:bodyPr/>
          <a:lstStyle/>
          <a:p>
            <a:r>
              <a:rPr lang="en-US" dirty="0"/>
              <a:t>Avoid RAW Hazard</a:t>
            </a:r>
            <a:endParaRPr lang="en-GB" dirty="0"/>
          </a:p>
        </p:txBody>
      </p:sp>
      <p:sp>
        <p:nvSpPr>
          <p:cNvPr id="3" name="Content Placeholder 2">
            <a:extLst>
              <a:ext uri="{FF2B5EF4-FFF2-40B4-BE49-F238E27FC236}">
                <a16:creationId xmlns:a16="http://schemas.microsoft.com/office/drawing/2014/main" id="{D92C008F-724B-43FD-B732-7C356BA1A98A}"/>
              </a:ext>
            </a:extLst>
          </p:cNvPr>
          <p:cNvSpPr>
            <a:spLocks noGrp="1"/>
          </p:cNvSpPr>
          <p:nvPr>
            <p:ph idx="1"/>
          </p:nvPr>
        </p:nvSpPr>
        <p:spPr>
          <a:xfrm>
            <a:off x="838200" y="1825625"/>
            <a:ext cx="5385955" cy="4351338"/>
          </a:xfrm>
        </p:spPr>
        <p:txBody>
          <a:bodyPr vert="horz" lIns="91440" tIns="45720" rIns="91440" bIns="45720" rtlCol="0" anchor="t">
            <a:normAutofit/>
          </a:bodyPr>
          <a:lstStyle/>
          <a:p>
            <a:r>
              <a:rPr lang="en-US" dirty="0">
                <a:cs typeface="Calibri"/>
              </a:rPr>
              <a:t>Two stores </a:t>
            </a:r>
            <a:r>
              <a:rPr lang="en-US" b="1" dirty="0">
                <a:cs typeface="Calibri"/>
              </a:rPr>
              <a:t>share </a:t>
            </a:r>
            <a:r>
              <a:rPr lang="en-US" dirty="0">
                <a:cs typeface="Calibri"/>
              </a:rPr>
              <a:t>the same load</a:t>
            </a:r>
            <a:endParaRPr lang="en-US" dirty="0"/>
          </a:p>
          <a:p>
            <a:r>
              <a:rPr lang="en-US" dirty="0">
                <a:cs typeface="Calibri"/>
              </a:rPr>
              <a:t>1st store </a:t>
            </a:r>
            <a:r>
              <a:rPr lang="en-US" b="1" dirty="0">
                <a:cs typeface="Calibri"/>
              </a:rPr>
              <a:t>overwrite </a:t>
            </a:r>
            <a:r>
              <a:rPr lang="en-US" dirty="0">
                <a:cs typeface="Calibri"/>
              </a:rPr>
              <a:t>the address</a:t>
            </a:r>
          </a:p>
          <a:p>
            <a:r>
              <a:rPr lang="en-US" dirty="0"/>
              <a:t>Detected by </a:t>
            </a:r>
            <a:r>
              <a:rPr lang="en-US" b="1" dirty="0"/>
              <a:t>value analysis</a:t>
            </a:r>
            <a:r>
              <a:rPr lang="en-US" dirty="0"/>
              <a:t> </a:t>
            </a:r>
            <a:endParaRPr lang="en-US">
              <a:cs typeface="Calibri"/>
            </a:endParaRPr>
          </a:p>
          <a:p>
            <a:r>
              <a:rPr lang="en-US" b="1" dirty="0"/>
              <a:t>Solution</a:t>
            </a:r>
            <a:r>
              <a:rPr lang="en-US" dirty="0"/>
              <a:t>: insert scratchpads</a:t>
            </a:r>
            <a:endParaRPr lang="en-US">
              <a:cs typeface="Calibri"/>
            </a:endParaRPr>
          </a:p>
          <a:p>
            <a:endParaRPr lang="en-US" dirty="0"/>
          </a:p>
          <a:p>
            <a:endParaRPr lang="en-GB" dirty="0"/>
          </a:p>
        </p:txBody>
      </p:sp>
      <p:sp>
        <p:nvSpPr>
          <p:cNvPr id="4" name="Slide Number Placeholder 3">
            <a:extLst>
              <a:ext uri="{FF2B5EF4-FFF2-40B4-BE49-F238E27FC236}">
                <a16:creationId xmlns:a16="http://schemas.microsoft.com/office/drawing/2014/main" id="{DFC28A57-A6AE-46A1-B9B7-31560178BE36}"/>
              </a:ext>
            </a:extLst>
          </p:cNvPr>
          <p:cNvSpPr>
            <a:spLocks noGrp="1"/>
          </p:cNvSpPr>
          <p:nvPr>
            <p:ph type="sldNum" sz="quarter" idx="12"/>
          </p:nvPr>
        </p:nvSpPr>
        <p:spPr/>
        <p:txBody>
          <a:bodyPr/>
          <a:lstStyle/>
          <a:p>
            <a:fld id="{330EA680-D336-4FF7-8B7A-9848BB0A1C32}" type="slidenum">
              <a:rPr lang="en-US" smtClean="0"/>
              <a:t>71</a:t>
            </a:fld>
            <a:endParaRPr lang="en-US"/>
          </a:p>
        </p:txBody>
      </p:sp>
      <p:pic>
        <p:nvPicPr>
          <p:cNvPr id="8" name="Picture 7">
            <a:extLst>
              <a:ext uri="{FF2B5EF4-FFF2-40B4-BE49-F238E27FC236}">
                <a16:creationId xmlns:a16="http://schemas.microsoft.com/office/drawing/2014/main" id="{CE8C067F-B82C-4986-91EA-164AF69B347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121887" y="467591"/>
            <a:ext cx="4928778" cy="5922818"/>
          </a:xfrm>
          <a:prstGeom prst="rect">
            <a:avLst/>
          </a:prstGeom>
        </p:spPr>
      </p:pic>
    </p:spTree>
    <p:extLst>
      <p:ext uri="{BB962C8B-B14F-4D97-AF65-F5344CB8AC3E}">
        <p14:creationId xmlns:p14="http://schemas.microsoft.com/office/powerpoint/2010/main" val="147474031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FD76CED-0B52-F146-838B-250C87DA5AEF}"/>
              </a:ext>
            </a:extLst>
          </p:cNvPr>
          <p:cNvSpPr>
            <a:spLocks noGrp="1"/>
          </p:cNvSpPr>
          <p:nvPr>
            <p:ph type="title"/>
          </p:nvPr>
        </p:nvSpPr>
        <p:spPr/>
        <p:txBody>
          <a:bodyPr/>
          <a:lstStyle/>
          <a:p>
            <a:r>
              <a:rPr lang="en-GB" dirty="0"/>
              <a:t>Evaluation</a:t>
            </a:r>
          </a:p>
        </p:txBody>
      </p:sp>
      <p:sp>
        <p:nvSpPr>
          <p:cNvPr id="6" name="Content Placeholder 5">
            <a:extLst>
              <a:ext uri="{FF2B5EF4-FFF2-40B4-BE49-F238E27FC236}">
                <a16:creationId xmlns:a16="http://schemas.microsoft.com/office/drawing/2014/main" id="{A3DE7DC5-1877-E04C-8E0A-E808FD6B5BEF}"/>
              </a:ext>
            </a:extLst>
          </p:cNvPr>
          <p:cNvSpPr>
            <a:spLocks noGrp="1"/>
          </p:cNvSpPr>
          <p:nvPr>
            <p:ph idx="1"/>
          </p:nvPr>
        </p:nvSpPr>
        <p:spPr/>
        <p:txBody>
          <a:bodyPr vert="horz" lIns="91440" tIns="45720" rIns="91440" bIns="45720" rtlCol="0" anchor="t">
            <a:normAutofit/>
          </a:bodyPr>
          <a:lstStyle/>
          <a:p>
            <a:r>
              <a:rPr lang="en-GB" dirty="0"/>
              <a:t>Compare </a:t>
            </a:r>
            <a:r>
              <a:rPr lang="en-GB" dirty="0" err="1"/>
              <a:t>Polygeist</a:t>
            </a:r>
            <a:r>
              <a:rPr lang="en-GB" dirty="0"/>
              <a:t> frontend with Clang to establish a fair baseline</a:t>
            </a:r>
          </a:p>
          <a:p>
            <a:endParaRPr lang="en-GB" dirty="0"/>
          </a:p>
          <a:p>
            <a:r>
              <a:rPr lang="en-GB" dirty="0"/>
              <a:t>Compare </a:t>
            </a:r>
            <a:r>
              <a:rPr lang="en-GB" dirty="0" err="1"/>
              <a:t>Polygeist</a:t>
            </a:r>
            <a:r>
              <a:rPr lang="en-GB" dirty="0"/>
              <a:t> polyhedral optimization with Pluto (source-based) and Polly (compiler-based)</a:t>
            </a:r>
          </a:p>
          <a:p>
            <a:endParaRPr lang="en-GB" dirty="0"/>
          </a:p>
          <a:p>
            <a:r>
              <a:rPr lang="en-GB" dirty="0"/>
              <a:t>Novel optimizations</a:t>
            </a:r>
          </a:p>
        </p:txBody>
      </p:sp>
      <p:sp>
        <p:nvSpPr>
          <p:cNvPr id="4" name="Slide Number Placeholder 3">
            <a:extLst>
              <a:ext uri="{FF2B5EF4-FFF2-40B4-BE49-F238E27FC236}">
                <a16:creationId xmlns:a16="http://schemas.microsoft.com/office/drawing/2014/main" id="{7BCF9FA4-E8A0-934A-8BC8-122EDFE9722E}"/>
              </a:ext>
            </a:extLst>
          </p:cNvPr>
          <p:cNvSpPr>
            <a:spLocks noGrp="1"/>
          </p:cNvSpPr>
          <p:nvPr>
            <p:ph type="sldNum" sz="quarter" idx="12"/>
          </p:nvPr>
        </p:nvSpPr>
        <p:spPr/>
        <p:txBody>
          <a:bodyPr/>
          <a:lstStyle/>
          <a:p>
            <a:fld id="{330EA680-D336-4FF7-8B7A-9848BB0A1C32}" type="slidenum">
              <a:rPr lang="en-US" smtClean="0"/>
              <a:t>72</a:t>
            </a:fld>
            <a:endParaRPr lang="en-US"/>
          </a:p>
        </p:txBody>
      </p:sp>
    </p:spTree>
    <p:extLst>
      <p:ext uri="{BB962C8B-B14F-4D97-AF65-F5344CB8AC3E}">
        <p14:creationId xmlns:p14="http://schemas.microsoft.com/office/powerpoint/2010/main" val="523213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raphic 13">
            <a:extLst>
              <a:ext uri="{FF2B5EF4-FFF2-40B4-BE49-F238E27FC236}">
                <a16:creationId xmlns:a16="http://schemas.microsoft.com/office/drawing/2014/main" id="{D69DE188-AC58-430A-81AE-47F3A17C3FE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2006293"/>
            <a:ext cx="12192000" cy="2845414"/>
          </a:xfrm>
          <a:prstGeom prst="rect">
            <a:avLst/>
          </a:prstGeom>
        </p:spPr>
      </p:pic>
      <p:sp>
        <p:nvSpPr>
          <p:cNvPr id="2" name="Title 1">
            <a:extLst>
              <a:ext uri="{FF2B5EF4-FFF2-40B4-BE49-F238E27FC236}">
                <a16:creationId xmlns:a16="http://schemas.microsoft.com/office/drawing/2014/main" id="{7A077CF3-1CD1-45AE-937D-C6896C05E511}"/>
              </a:ext>
            </a:extLst>
          </p:cNvPr>
          <p:cNvSpPr>
            <a:spLocks noGrp="1"/>
          </p:cNvSpPr>
          <p:nvPr>
            <p:ph type="title"/>
          </p:nvPr>
        </p:nvSpPr>
        <p:spPr/>
        <p:txBody>
          <a:bodyPr/>
          <a:lstStyle/>
          <a:p>
            <a:r>
              <a:rPr lang="en-US" dirty="0">
                <a:cs typeface="Calibri Light"/>
              </a:rPr>
              <a:t>Serial Non-Polyhedral Comparison</a:t>
            </a:r>
            <a:endParaRPr lang="en-US" dirty="0"/>
          </a:p>
        </p:txBody>
      </p:sp>
      <p:sp>
        <p:nvSpPr>
          <p:cNvPr id="4" name="Slide Number Placeholder 3">
            <a:extLst>
              <a:ext uri="{FF2B5EF4-FFF2-40B4-BE49-F238E27FC236}">
                <a16:creationId xmlns:a16="http://schemas.microsoft.com/office/drawing/2014/main" id="{EA6C427C-32F4-4EBA-BE2C-A9CA74BB5320}"/>
              </a:ext>
            </a:extLst>
          </p:cNvPr>
          <p:cNvSpPr>
            <a:spLocks noGrp="1"/>
          </p:cNvSpPr>
          <p:nvPr>
            <p:ph type="sldNum" sz="quarter" idx="12"/>
          </p:nvPr>
        </p:nvSpPr>
        <p:spPr/>
        <p:txBody>
          <a:bodyPr/>
          <a:lstStyle/>
          <a:p>
            <a:fld id="{330EA680-D336-4FF7-8B7A-9848BB0A1C32}" type="slidenum">
              <a:rPr lang="en-US" smtClean="0"/>
              <a:t>73</a:t>
            </a:fld>
            <a:endParaRPr lang="en-US"/>
          </a:p>
        </p:txBody>
      </p:sp>
      <p:sp>
        <p:nvSpPr>
          <p:cNvPr id="5" name="Rectangle 4">
            <a:extLst>
              <a:ext uri="{FF2B5EF4-FFF2-40B4-BE49-F238E27FC236}">
                <a16:creationId xmlns:a16="http://schemas.microsoft.com/office/drawing/2014/main" id="{EDC360F7-4AF5-4AC4-84D7-084D640BC517}"/>
              </a:ext>
            </a:extLst>
          </p:cNvPr>
          <p:cNvSpPr/>
          <p:nvPr/>
        </p:nvSpPr>
        <p:spPr>
          <a:xfrm>
            <a:off x="7043352" y="4661072"/>
            <a:ext cx="679621" cy="19216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689DB84F-367B-464D-A502-A93B10F21EE0}"/>
              </a:ext>
            </a:extLst>
          </p:cNvPr>
          <p:cNvSpPr txBox="1"/>
          <p:nvPr/>
        </p:nvSpPr>
        <p:spPr>
          <a:xfrm>
            <a:off x="6980590" y="4576242"/>
            <a:ext cx="742383" cy="276999"/>
          </a:xfrm>
          <a:prstGeom prst="rect">
            <a:avLst/>
          </a:prstGeom>
          <a:noFill/>
        </p:spPr>
        <p:txBody>
          <a:bodyPr wrap="none" rtlCol="0">
            <a:spAutoFit/>
          </a:bodyPr>
          <a:lstStyle/>
          <a:p>
            <a:r>
              <a:rPr lang="en-US" sz="1200" dirty="0" err="1"/>
              <a:t>polygeist</a:t>
            </a:r>
            <a:endParaRPr lang="en-US" dirty="0"/>
          </a:p>
        </p:txBody>
      </p:sp>
    </p:spTree>
    <p:extLst>
      <p:ext uri="{BB962C8B-B14F-4D97-AF65-F5344CB8AC3E}">
        <p14:creationId xmlns:p14="http://schemas.microsoft.com/office/powerpoint/2010/main" val="381795928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raphic 13">
            <a:extLst>
              <a:ext uri="{FF2B5EF4-FFF2-40B4-BE49-F238E27FC236}">
                <a16:creationId xmlns:a16="http://schemas.microsoft.com/office/drawing/2014/main" id="{D69DE188-AC58-430A-81AE-47F3A17C3FE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2006293"/>
            <a:ext cx="12192000" cy="2845414"/>
          </a:xfrm>
          <a:prstGeom prst="rect">
            <a:avLst/>
          </a:prstGeom>
        </p:spPr>
      </p:pic>
      <p:sp>
        <p:nvSpPr>
          <p:cNvPr id="2" name="Title 1">
            <a:extLst>
              <a:ext uri="{FF2B5EF4-FFF2-40B4-BE49-F238E27FC236}">
                <a16:creationId xmlns:a16="http://schemas.microsoft.com/office/drawing/2014/main" id="{7A077CF3-1CD1-45AE-937D-C6896C05E511}"/>
              </a:ext>
            </a:extLst>
          </p:cNvPr>
          <p:cNvSpPr>
            <a:spLocks noGrp="1"/>
          </p:cNvSpPr>
          <p:nvPr>
            <p:ph type="title"/>
          </p:nvPr>
        </p:nvSpPr>
        <p:spPr/>
        <p:txBody>
          <a:bodyPr/>
          <a:lstStyle/>
          <a:p>
            <a:r>
              <a:rPr lang="en-US" dirty="0">
                <a:cs typeface="Calibri Light"/>
              </a:rPr>
              <a:t>Serial Non-Polyhedral Comparison</a:t>
            </a:r>
            <a:endParaRPr lang="en-US" dirty="0"/>
          </a:p>
        </p:txBody>
      </p:sp>
      <p:sp>
        <p:nvSpPr>
          <p:cNvPr id="4" name="Slide Number Placeholder 3">
            <a:extLst>
              <a:ext uri="{FF2B5EF4-FFF2-40B4-BE49-F238E27FC236}">
                <a16:creationId xmlns:a16="http://schemas.microsoft.com/office/drawing/2014/main" id="{EA6C427C-32F4-4EBA-BE2C-A9CA74BB5320}"/>
              </a:ext>
            </a:extLst>
          </p:cNvPr>
          <p:cNvSpPr>
            <a:spLocks noGrp="1"/>
          </p:cNvSpPr>
          <p:nvPr>
            <p:ph type="sldNum" sz="quarter" idx="12"/>
          </p:nvPr>
        </p:nvSpPr>
        <p:spPr/>
        <p:txBody>
          <a:bodyPr/>
          <a:lstStyle/>
          <a:p>
            <a:fld id="{330EA680-D336-4FF7-8B7A-9848BB0A1C32}" type="slidenum">
              <a:rPr lang="en-US" smtClean="0"/>
              <a:t>74</a:t>
            </a:fld>
            <a:endParaRPr lang="en-US"/>
          </a:p>
        </p:txBody>
      </p:sp>
      <p:sp>
        <p:nvSpPr>
          <p:cNvPr id="5" name="Rectangle 4">
            <a:extLst>
              <a:ext uri="{FF2B5EF4-FFF2-40B4-BE49-F238E27FC236}">
                <a16:creationId xmlns:a16="http://schemas.microsoft.com/office/drawing/2014/main" id="{EDC360F7-4AF5-4AC4-84D7-084D640BC517}"/>
              </a:ext>
            </a:extLst>
          </p:cNvPr>
          <p:cNvSpPr/>
          <p:nvPr/>
        </p:nvSpPr>
        <p:spPr>
          <a:xfrm>
            <a:off x="7043352" y="4661072"/>
            <a:ext cx="679621" cy="19216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689DB84F-367B-464D-A502-A93B10F21EE0}"/>
              </a:ext>
            </a:extLst>
          </p:cNvPr>
          <p:cNvSpPr txBox="1"/>
          <p:nvPr/>
        </p:nvSpPr>
        <p:spPr>
          <a:xfrm>
            <a:off x="6980590" y="4576242"/>
            <a:ext cx="742383" cy="276999"/>
          </a:xfrm>
          <a:prstGeom prst="rect">
            <a:avLst/>
          </a:prstGeom>
          <a:noFill/>
        </p:spPr>
        <p:txBody>
          <a:bodyPr wrap="none" rtlCol="0">
            <a:spAutoFit/>
          </a:bodyPr>
          <a:lstStyle/>
          <a:p>
            <a:r>
              <a:rPr lang="en-US" sz="1200" dirty="0" err="1"/>
              <a:t>polygeist</a:t>
            </a:r>
            <a:endParaRPr lang="en-US" dirty="0"/>
          </a:p>
        </p:txBody>
      </p:sp>
      <p:sp>
        <p:nvSpPr>
          <p:cNvPr id="16" name="TextBox 15">
            <a:extLst>
              <a:ext uri="{FF2B5EF4-FFF2-40B4-BE49-F238E27FC236}">
                <a16:creationId xmlns:a16="http://schemas.microsoft.com/office/drawing/2014/main" id="{0D6838D6-A77D-45B8-8CBE-BA84D8658A2C}"/>
              </a:ext>
            </a:extLst>
          </p:cNvPr>
          <p:cNvSpPr txBox="1"/>
          <p:nvPr/>
        </p:nvSpPr>
        <p:spPr>
          <a:xfrm>
            <a:off x="310395" y="5127742"/>
            <a:ext cx="4104586" cy="954107"/>
          </a:xfrm>
          <a:prstGeom prst="rect">
            <a:avLst/>
          </a:prstGeom>
          <a:noFill/>
        </p:spPr>
        <p:txBody>
          <a:bodyPr wrap="square" rtlCol="0">
            <a:spAutoFit/>
          </a:bodyPr>
          <a:lstStyle/>
          <a:p>
            <a:r>
              <a:rPr lang="en-US" sz="2800" dirty="0"/>
              <a:t>Frontend within 0.32% of “standard” frontend</a:t>
            </a:r>
          </a:p>
        </p:txBody>
      </p:sp>
    </p:spTree>
    <p:extLst>
      <p:ext uri="{BB962C8B-B14F-4D97-AF65-F5344CB8AC3E}">
        <p14:creationId xmlns:p14="http://schemas.microsoft.com/office/powerpoint/2010/main" val="119747279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raphic 13">
            <a:extLst>
              <a:ext uri="{FF2B5EF4-FFF2-40B4-BE49-F238E27FC236}">
                <a16:creationId xmlns:a16="http://schemas.microsoft.com/office/drawing/2014/main" id="{D69DE188-AC58-430A-81AE-47F3A17C3FEA}"/>
              </a:ext>
            </a:extLst>
          </p:cNvPr>
          <p:cNvPicPr>
            <a:picLocks noChangeAspect="1"/>
          </p:cNvPicPr>
          <p:nvPr/>
        </p:nvPicPr>
        <p:blipFill>
          <a:blip r:embed="rId2">
            <a:grayscl/>
            <a:lum/>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2006293"/>
            <a:ext cx="12192000" cy="2845414"/>
          </a:xfrm>
          <a:prstGeom prst="rect">
            <a:avLst/>
          </a:prstGeom>
        </p:spPr>
      </p:pic>
      <p:pic>
        <p:nvPicPr>
          <p:cNvPr id="11" name="Graphic 10">
            <a:extLst>
              <a:ext uri="{FF2B5EF4-FFF2-40B4-BE49-F238E27FC236}">
                <a16:creationId xmlns:a16="http://schemas.microsoft.com/office/drawing/2014/main" id="{8DDB740D-2EC0-46F9-A1D8-C6AF50CD4F5A}"/>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36216" t="90265" r="22564"/>
          <a:stretch/>
        </p:blipFill>
        <p:spPr>
          <a:xfrm>
            <a:off x="4414981" y="4574707"/>
            <a:ext cx="5025581" cy="277000"/>
          </a:xfrm>
          <a:prstGeom prst="rect">
            <a:avLst/>
          </a:prstGeom>
        </p:spPr>
      </p:pic>
      <p:sp>
        <p:nvSpPr>
          <p:cNvPr id="2" name="Title 1">
            <a:extLst>
              <a:ext uri="{FF2B5EF4-FFF2-40B4-BE49-F238E27FC236}">
                <a16:creationId xmlns:a16="http://schemas.microsoft.com/office/drawing/2014/main" id="{7A077CF3-1CD1-45AE-937D-C6896C05E511}"/>
              </a:ext>
            </a:extLst>
          </p:cNvPr>
          <p:cNvSpPr>
            <a:spLocks noGrp="1"/>
          </p:cNvSpPr>
          <p:nvPr>
            <p:ph type="title"/>
          </p:nvPr>
        </p:nvSpPr>
        <p:spPr/>
        <p:txBody>
          <a:bodyPr/>
          <a:lstStyle/>
          <a:p>
            <a:r>
              <a:rPr lang="en-US" dirty="0">
                <a:cs typeface="Calibri Light"/>
              </a:rPr>
              <a:t>Serial Non-Polyhedral Comparison</a:t>
            </a:r>
            <a:endParaRPr lang="en-US" dirty="0"/>
          </a:p>
        </p:txBody>
      </p:sp>
      <p:sp>
        <p:nvSpPr>
          <p:cNvPr id="4" name="Slide Number Placeholder 3">
            <a:extLst>
              <a:ext uri="{FF2B5EF4-FFF2-40B4-BE49-F238E27FC236}">
                <a16:creationId xmlns:a16="http://schemas.microsoft.com/office/drawing/2014/main" id="{EA6C427C-32F4-4EBA-BE2C-A9CA74BB5320}"/>
              </a:ext>
            </a:extLst>
          </p:cNvPr>
          <p:cNvSpPr>
            <a:spLocks noGrp="1"/>
          </p:cNvSpPr>
          <p:nvPr>
            <p:ph type="sldNum" sz="quarter" idx="12"/>
          </p:nvPr>
        </p:nvSpPr>
        <p:spPr/>
        <p:txBody>
          <a:bodyPr/>
          <a:lstStyle/>
          <a:p>
            <a:fld id="{330EA680-D336-4FF7-8B7A-9848BB0A1C32}" type="slidenum">
              <a:rPr lang="en-US" smtClean="0"/>
              <a:t>75</a:t>
            </a:fld>
            <a:endParaRPr lang="en-US"/>
          </a:p>
        </p:txBody>
      </p:sp>
      <p:sp>
        <p:nvSpPr>
          <p:cNvPr id="5" name="Rectangle 4">
            <a:extLst>
              <a:ext uri="{FF2B5EF4-FFF2-40B4-BE49-F238E27FC236}">
                <a16:creationId xmlns:a16="http://schemas.microsoft.com/office/drawing/2014/main" id="{EDC360F7-4AF5-4AC4-84D7-084D640BC517}"/>
              </a:ext>
            </a:extLst>
          </p:cNvPr>
          <p:cNvSpPr/>
          <p:nvPr/>
        </p:nvSpPr>
        <p:spPr>
          <a:xfrm>
            <a:off x="7043352" y="4661072"/>
            <a:ext cx="679621" cy="19216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689DB84F-367B-464D-A502-A93B10F21EE0}"/>
              </a:ext>
            </a:extLst>
          </p:cNvPr>
          <p:cNvSpPr txBox="1"/>
          <p:nvPr/>
        </p:nvSpPr>
        <p:spPr>
          <a:xfrm>
            <a:off x="6980590" y="4576242"/>
            <a:ext cx="742383" cy="276999"/>
          </a:xfrm>
          <a:prstGeom prst="rect">
            <a:avLst/>
          </a:prstGeom>
          <a:noFill/>
        </p:spPr>
        <p:txBody>
          <a:bodyPr wrap="none" rtlCol="0">
            <a:spAutoFit/>
          </a:bodyPr>
          <a:lstStyle/>
          <a:p>
            <a:r>
              <a:rPr lang="en-US" sz="1200" dirty="0" err="1"/>
              <a:t>polygeist</a:t>
            </a:r>
            <a:endParaRPr lang="en-US" dirty="0"/>
          </a:p>
        </p:txBody>
      </p:sp>
      <p:pic>
        <p:nvPicPr>
          <p:cNvPr id="7" name="Graphic 6">
            <a:extLst>
              <a:ext uri="{FF2B5EF4-FFF2-40B4-BE49-F238E27FC236}">
                <a16:creationId xmlns:a16="http://schemas.microsoft.com/office/drawing/2014/main" id="{9D32B968-8329-443A-A884-F8FD64D02DA9}"/>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73683" r="22567"/>
          <a:stretch/>
        </p:blipFill>
        <p:spPr>
          <a:xfrm>
            <a:off x="8983362" y="2006293"/>
            <a:ext cx="457200" cy="2845414"/>
          </a:xfrm>
          <a:prstGeom prst="rect">
            <a:avLst/>
          </a:prstGeom>
        </p:spPr>
      </p:pic>
      <p:sp>
        <p:nvSpPr>
          <p:cNvPr id="8" name="Down Arrow 6">
            <a:extLst>
              <a:ext uri="{FF2B5EF4-FFF2-40B4-BE49-F238E27FC236}">
                <a16:creationId xmlns:a16="http://schemas.microsoft.com/office/drawing/2014/main" id="{B34EEB27-809D-4503-9A48-38A984B6580B}"/>
              </a:ext>
            </a:extLst>
          </p:cNvPr>
          <p:cNvSpPr/>
          <p:nvPr/>
        </p:nvSpPr>
        <p:spPr>
          <a:xfrm flipV="1">
            <a:off x="9051925" y="4853240"/>
            <a:ext cx="349250" cy="137540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579B4C44-0D45-475B-A4D5-8EAC726BC370}"/>
              </a:ext>
            </a:extLst>
          </p:cNvPr>
          <p:cNvSpPr txBox="1"/>
          <p:nvPr/>
        </p:nvSpPr>
        <p:spPr>
          <a:xfrm>
            <a:off x="5121964" y="5090866"/>
            <a:ext cx="4104586" cy="1815882"/>
          </a:xfrm>
          <a:prstGeom prst="rect">
            <a:avLst/>
          </a:prstGeom>
          <a:noFill/>
        </p:spPr>
        <p:txBody>
          <a:bodyPr wrap="square" rtlCol="0">
            <a:spAutoFit/>
          </a:bodyPr>
          <a:lstStyle/>
          <a:p>
            <a:r>
              <a:rPr lang="en-US" sz="2800" dirty="0"/>
              <a:t>Remaining gap attributed to small tests where minor assembly differences matter</a:t>
            </a:r>
          </a:p>
        </p:txBody>
      </p:sp>
      <p:sp>
        <p:nvSpPr>
          <p:cNvPr id="10" name="TextBox 9">
            <a:extLst>
              <a:ext uri="{FF2B5EF4-FFF2-40B4-BE49-F238E27FC236}">
                <a16:creationId xmlns:a16="http://schemas.microsoft.com/office/drawing/2014/main" id="{D3AE982F-AD6B-4151-984D-B5F057EC5330}"/>
              </a:ext>
            </a:extLst>
          </p:cNvPr>
          <p:cNvSpPr txBox="1"/>
          <p:nvPr/>
        </p:nvSpPr>
        <p:spPr>
          <a:xfrm>
            <a:off x="310395" y="5127742"/>
            <a:ext cx="4104586" cy="954107"/>
          </a:xfrm>
          <a:prstGeom prst="rect">
            <a:avLst/>
          </a:prstGeom>
          <a:noFill/>
        </p:spPr>
        <p:txBody>
          <a:bodyPr wrap="square" rtlCol="0">
            <a:spAutoFit/>
          </a:bodyPr>
          <a:lstStyle/>
          <a:p>
            <a:r>
              <a:rPr lang="en-US" sz="2800" dirty="0"/>
              <a:t>Frontend within 0.32% of “standard” frontend</a:t>
            </a:r>
          </a:p>
        </p:txBody>
      </p:sp>
    </p:spTree>
    <p:extLst>
      <p:ext uri="{BB962C8B-B14F-4D97-AF65-F5344CB8AC3E}">
        <p14:creationId xmlns:p14="http://schemas.microsoft.com/office/powerpoint/2010/main" val="50523483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077CF3-1CD1-45AE-937D-C6896C05E511}"/>
              </a:ext>
            </a:extLst>
          </p:cNvPr>
          <p:cNvSpPr>
            <a:spLocks noGrp="1"/>
          </p:cNvSpPr>
          <p:nvPr>
            <p:ph type="title"/>
          </p:nvPr>
        </p:nvSpPr>
        <p:spPr/>
        <p:txBody>
          <a:bodyPr/>
          <a:lstStyle/>
          <a:p>
            <a:r>
              <a:rPr lang="en-US" dirty="0">
                <a:cs typeface="Calibri Light"/>
              </a:rPr>
              <a:t>Parallel Reduction Detection (</a:t>
            </a:r>
            <a:r>
              <a:rPr lang="en-US" dirty="0" err="1">
                <a:cs typeface="Calibri Light"/>
              </a:rPr>
              <a:t>durbin</a:t>
            </a:r>
            <a:r>
              <a:rPr lang="en-US" dirty="0">
                <a:cs typeface="Calibri Light"/>
              </a:rPr>
              <a:t>)</a:t>
            </a:r>
            <a:endParaRPr lang="en-US" dirty="0"/>
          </a:p>
        </p:txBody>
      </p:sp>
      <p:sp>
        <p:nvSpPr>
          <p:cNvPr id="4" name="Slide Number Placeholder 3">
            <a:extLst>
              <a:ext uri="{FF2B5EF4-FFF2-40B4-BE49-F238E27FC236}">
                <a16:creationId xmlns:a16="http://schemas.microsoft.com/office/drawing/2014/main" id="{EA6C427C-32F4-4EBA-BE2C-A9CA74BB5320}"/>
              </a:ext>
            </a:extLst>
          </p:cNvPr>
          <p:cNvSpPr>
            <a:spLocks noGrp="1"/>
          </p:cNvSpPr>
          <p:nvPr>
            <p:ph type="sldNum" sz="quarter" idx="12"/>
          </p:nvPr>
        </p:nvSpPr>
        <p:spPr/>
        <p:txBody>
          <a:bodyPr/>
          <a:lstStyle/>
          <a:p>
            <a:fld id="{330EA680-D336-4FF7-8B7A-9848BB0A1C32}" type="slidenum">
              <a:rPr lang="en-US" smtClean="0"/>
              <a:t>76</a:t>
            </a:fld>
            <a:endParaRPr lang="en-US"/>
          </a:p>
        </p:txBody>
      </p:sp>
      <p:pic>
        <p:nvPicPr>
          <p:cNvPr id="7" name="Picture 6">
            <a:extLst>
              <a:ext uri="{FF2B5EF4-FFF2-40B4-BE49-F238E27FC236}">
                <a16:creationId xmlns:a16="http://schemas.microsoft.com/office/drawing/2014/main" id="{B15C5E7A-1F99-BD40-B2B2-96DE6FA286D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49494" y="1830388"/>
            <a:ext cx="8432706" cy="3770312"/>
          </a:xfrm>
          <a:prstGeom prst="rect">
            <a:avLst/>
          </a:prstGeom>
        </p:spPr>
      </p:pic>
    </p:spTree>
    <p:extLst>
      <p:ext uri="{BB962C8B-B14F-4D97-AF65-F5344CB8AC3E}">
        <p14:creationId xmlns:p14="http://schemas.microsoft.com/office/powerpoint/2010/main" val="369165472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DCF6FC-DC20-48B9-83BC-26531F89B279}"/>
              </a:ext>
            </a:extLst>
          </p:cNvPr>
          <p:cNvSpPr>
            <a:spLocks noGrp="1"/>
          </p:cNvSpPr>
          <p:nvPr>
            <p:ph type="title"/>
          </p:nvPr>
        </p:nvSpPr>
        <p:spPr/>
        <p:txBody>
          <a:bodyPr/>
          <a:lstStyle/>
          <a:p>
            <a:r>
              <a:rPr lang="en-US" dirty="0"/>
              <a:t>Statement Splitting</a:t>
            </a:r>
            <a:endParaRPr lang="en-US" dirty="0">
              <a:cs typeface="Calibri Light"/>
            </a:endParaRPr>
          </a:p>
        </p:txBody>
      </p:sp>
      <p:sp>
        <p:nvSpPr>
          <p:cNvPr id="3" name="Content Placeholder 2">
            <a:extLst>
              <a:ext uri="{FF2B5EF4-FFF2-40B4-BE49-F238E27FC236}">
                <a16:creationId xmlns:a16="http://schemas.microsoft.com/office/drawing/2014/main" id="{BB5BB090-9579-4030-8A03-5979615BAB86}"/>
              </a:ext>
            </a:extLst>
          </p:cNvPr>
          <p:cNvSpPr>
            <a:spLocks noGrp="1"/>
          </p:cNvSpPr>
          <p:nvPr>
            <p:ph idx="1"/>
          </p:nvPr>
        </p:nvSpPr>
        <p:spPr>
          <a:xfrm>
            <a:off x="831743" y="1904651"/>
            <a:ext cx="10522057" cy="1077322"/>
          </a:xfrm>
        </p:spPr>
        <p:txBody>
          <a:bodyPr vert="horz" lIns="91440" tIns="45720" rIns="91440" bIns="45720" rtlCol="0" anchor="t">
            <a:normAutofit/>
          </a:bodyPr>
          <a:lstStyle/>
          <a:p>
            <a:r>
              <a:rPr lang="en-US" dirty="0">
                <a:cs typeface="Calibri"/>
              </a:rPr>
              <a:t>We don’t </a:t>
            </a:r>
            <a:r>
              <a:rPr lang="en-US" b="1" dirty="0">
                <a:cs typeface="Calibri"/>
              </a:rPr>
              <a:t>need</a:t>
            </a:r>
            <a:r>
              <a:rPr lang="en-US" dirty="0">
                <a:cs typeface="Calibri"/>
              </a:rPr>
              <a:t> to reconstruct the </a:t>
            </a:r>
            <a:r>
              <a:rPr lang="en-US" b="1" dirty="0">
                <a:cs typeface="Calibri"/>
              </a:rPr>
              <a:t>original </a:t>
            </a:r>
            <a:r>
              <a:rPr lang="en-US" dirty="0">
                <a:cs typeface="Calibri"/>
              </a:rPr>
              <a:t>C statements from Affine</a:t>
            </a:r>
          </a:p>
          <a:p>
            <a:r>
              <a:rPr lang="en-US" dirty="0">
                <a:cs typeface="Calibri"/>
              </a:rPr>
              <a:t>We can </a:t>
            </a:r>
            <a:r>
              <a:rPr lang="en-US" b="1" dirty="0">
                <a:cs typeface="Calibri"/>
              </a:rPr>
              <a:t>split </a:t>
            </a:r>
            <a:r>
              <a:rPr lang="en-US" dirty="0">
                <a:cs typeface="Calibri"/>
              </a:rPr>
              <a:t>statements by inserting </a:t>
            </a:r>
            <a:r>
              <a:rPr lang="en-US" b="1" dirty="0">
                <a:cs typeface="Calibri"/>
              </a:rPr>
              <a:t>scratchpads</a:t>
            </a:r>
            <a:r>
              <a:rPr lang="en-US" dirty="0">
                <a:cs typeface="Calibri"/>
              </a:rPr>
              <a:t>.</a:t>
            </a:r>
          </a:p>
        </p:txBody>
      </p:sp>
      <p:sp>
        <p:nvSpPr>
          <p:cNvPr id="4" name="Slide Number Placeholder 3">
            <a:extLst>
              <a:ext uri="{FF2B5EF4-FFF2-40B4-BE49-F238E27FC236}">
                <a16:creationId xmlns:a16="http://schemas.microsoft.com/office/drawing/2014/main" id="{463946AC-6715-42F3-A353-002BD07A7A3B}"/>
              </a:ext>
            </a:extLst>
          </p:cNvPr>
          <p:cNvSpPr>
            <a:spLocks noGrp="1"/>
          </p:cNvSpPr>
          <p:nvPr>
            <p:ph type="sldNum" sz="quarter" idx="12"/>
          </p:nvPr>
        </p:nvSpPr>
        <p:spPr/>
        <p:txBody>
          <a:bodyPr/>
          <a:lstStyle/>
          <a:p>
            <a:fld id="{330EA680-D336-4FF7-8B7A-9848BB0A1C32}" type="slidenum">
              <a:rPr lang="en-US" smtClean="0"/>
              <a:t>77</a:t>
            </a:fld>
            <a:endParaRPr lang="en-US"/>
          </a:p>
        </p:txBody>
      </p:sp>
      <p:pic>
        <p:nvPicPr>
          <p:cNvPr id="6" name="Picture 6" descr="Text, letter&#10;&#10;Description automatically generated">
            <a:extLst>
              <a:ext uri="{FF2B5EF4-FFF2-40B4-BE49-F238E27FC236}">
                <a16:creationId xmlns:a16="http://schemas.microsoft.com/office/drawing/2014/main" id="{2E1AE347-0568-49B4-BA65-2768E1CCF92F}"/>
              </a:ext>
            </a:extLst>
          </p:cNvPr>
          <p:cNvPicPr>
            <a:picLocks noChangeAspect="1"/>
          </p:cNvPicPr>
          <p:nvPr/>
        </p:nvPicPr>
        <p:blipFill>
          <a:blip r:embed="rId3"/>
          <a:stretch>
            <a:fillRect/>
          </a:stretch>
        </p:blipFill>
        <p:spPr>
          <a:xfrm>
            <a:off x="2599841" y="3150466"/>
            <a:ext cx="6992319" cy="2868898"/>
          </a:xfrm>
          <a:prstGeom prst="rect">
            <a:avLst/>
          </a:prstGeom>
        </p:spPr>
      </p:pic>
    </p:spTree>
    <p:extLst>
      <p:ext uri="{BB962C8B-B14F-4D97-AF65-F5344CB8AC3E}">
        <p14:creationId xmlns:p14="http://schemas.microsoft.com/office/powerpoint/2010/main" val="23277120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B52047-7C1E-46DC-8E1A-D13E4E2078FF}"/>
              </a:ext>
            </a:extLst>
          </p:cNvPr>
          <p:cNvSpPr>
            <a:spLocks noGrp="1"/>
          </p:cNvSpPr>
          <p:nvPr>
            <p:ph type="title"/>
          </p:nvPr>
        </p:nvSpPr>
        <p:spPr/>
        <p:txBody>
          <a:bodyPr/>
          <a:lstStyle/>
          <a:p>
            <a:r>
              <a:rPr lang="en-GB" dirty="0">
                <a:cs typeface="Calibri Light"/>
              </a:rPr>
              <a:t>Statement Splitting</a:t>
            </a:r>
            <a:endParaRPr lang="en-GB" dirty="0"/>
          </a:p>
        </p:txBody>
      </p:sp>
      <p:sp>
        <p:nvSpPr>
          <p:cNvPr id="4" name="Slide Number Placeholder 3">
            <a:extLst>
              <a:ext uri="{FF2B5EF4-FFF2-40B4-BE49-F238E27FC236}">
                <a16:creationId xmlns:a16="http://schemas.microsoft.com/office/drawing/2014/main" id="{540D2ED6-FAEC-4AC6-B617-E379FD7B3FFF}"/>
              </a:ext>
            </a:extLst>
          </p:cNvPr>
          <p:cNvSpPr>
            <a:spLocks noGrp="1"/>
          </p:cNvSpPr>
          <p:nvPr>
            <p:ph type="sldNum" sz="quarter" idx="12"/>
          </p:nvPr>
        </p:nvSpPr>
        <p:spPr/>
        <p:txBody>
          <a:bodyPr/>
          <a:lstStyle/>
          <a:p>
            <a:fld id="{330EA680-D336-4FF7-8B7A-9848BB0A1C32}" type="slidenum">
              <a:rPr lang="en-US" smtClean="0"/>
              <a:t>78</a:t>
            </a:fld>
            <a:endParaRPr lang="en-US"/>
          </a:p>
        </p:txBody>
      </p:sp>
      <p:pic>
        <p:nvPicPr>
          <p:cNvPr id="5" name="Graphic 4">
            <a:extLst>
              <a:ext uri="{FF2B5EF4-FFF2-40B4-BE49-F238E27FC236}">
                <a16:creationId xmlns:a16="http://schemas.microsoft.com/office/drawing/2014/main" id="{470327AD-612E-411E-B637-DDA9C09B388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05762" y="1553368"/>
            <a:ext cx="11748113" cy="4517232"/>
          </a:xfrm>
          <a:prstGeom prst="rect">
            <a:avLst/>
          </a:prstGeom>
        </p:spPr>
      </p:pic>
    </p:spTree>
    <p:extLst>
      <p:ext uri="{BB962C8B-B14F-4D97-AF65-F5344CB8AC3E}">
        <p14:creationId xmlns:p14="http://schemas.microsoft.com/office/powerpoint/2010/main" val="288819701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4C5B7C-38C1-45DB-822F-3CEB4E39CA39}"/>
              </a:ext>
            </a:extLst>
          </p:cNvPr>
          <p:cNvSpPr>
            <a:spLocks noGrp="1"/>
          </p:cNvSpPr>
          <p:nvPr>
            <p:ph type="title"/>
          </p:nvPr>
        </p:nvSpPr>
        <p:spPr>
          <a:xfrm>
            <a:off x="838200" y="365125"/>
            <a:ext cx="5369859" cy="1339010"/>
          </a:xfrm>
        </p:spPr>
        <p:txBody>
          <a:bodyPr/>
          <a:lstStyle/>
          <a:p>
            <a:r>
              <a:rPr lang="en-US" dirty="0"/>
              <a:t>Future Work</a:t>
            </a:r>
          </a:p>
        </p:txBody>
      </p:sp>
      <p:sp>
        <p:nvSpPr>
          <p:cNvPr id="3" name="Content Placeholder 2">
            <a:extLst>
              <a:ext uri="{FF2B5EF4-FFF2-40B4-BE49-F238E27FC236}">
                <a16:creationId xmlns:a16="http://schemas.microsoft.com/office/drawing/2014/main" id="{8D180851-B71B-45E2-96E6-B1FE5725EA29}"/>
              </a:ext>
            </a:extLst>
          </p:cNvPr>
          <p:cNvSpPr>
            <a:spLocks noGrp="1"/>
          </p:cNvSpPr>
          <p:nvPr>
            <p:ph idx="1"/>
          </p:nvPr>
        </p:nvSpPr>
        <p:spPr>
          <a:xfrm>
            <a:off x="890392" y="2138776"/>
            <a:ext cx="10515600" cy="4351338"/>
          </a:xfrm>
        </p:spPr>
        <p:txBody>
          <a:bodyPr vert="horz" lIns="91440" tIns="45720" rIns="91440" bIns="45720" rtlCol="0" anchor="t">
            <a:normAutofit/>
          </a:bodyPr>
          <a:lstStyle/>
          <a:p>
            <a:r>
              <a:rPr lang="en-US" dirty="0">
                <a:ea typeface="+mn-lt"/>
                <a:cs typeface="+mn-lt"/>
              </a:rPr>
              <a:t>Exploration of Statement Splitting beyond a simple heuristic</a:t>
            </a:r>
          </a:p>
          <a:p>
            <a:r>
              <a:rPr lang="en-US" dirty="0">
                <a:ea typeface="+mn-lt"/>
                <a:cs typeface="+mn-lt"/>
              </a:rPr>
              <a:t>GPU optimization and GPU &lt;-&gt; CPU</a:t>
            </a:r>
          </a:p>
          <a:p>
            <a:r>
              <a:rPr lang="en-US" dirty="0">
                <a:ea typeface="+mn-lt"/>
                <a:cs typeface="+mn-lt"/>
              </a:rPr>
              <a:t>Embedded DSL / C-style semantics for directly generating MLIR Ops</a:t>
            </a:r>
            <a:endParaRPr lang="en-US" dirty="0">
              <a:cs typeface="Calibri"/>
            </a:endParaRPr>
          </a:p>
          <a:p>
            <a:r>
              <a:rPr lang="en-US" dirty="0">
                <a:cs typeface="Calibri"/>
              </a:rPr>
              <a:t>Upstreaming LLVM Incubator Project</a:t>
            </a:r>
          </a:p>
        </p:txBody>
      </p:sp>
      <p:sp>
        <p:nvSpPr>
          <p:cNvPr id="4" name="Slide Number Placeholder 3">
            <a:extLst>
              <a:ext uri="{FF2B5EF4-FFF2-40B4-BE49-F238E27FC236}">
                <a16:creationId xmlns:a16="http://schemas.microsoft.com/office/drawing/2014/main" id="{61C187F6-23EC-4058-926A-4991187F587C}"/>
              </a:ext>
            </a:extLst>
          </p:cNvPr>
          <p:cNvSpPr>
            <a:spLocks noGrp="1"/>
          </p:cNvSpPr>
          <p:nvPr>
            <p:ph type="sldNum" sz="quarter" idx="12"/>
          </p:nvPr>
        </p:nvSpPr>
        <p:spPr/>
        <p:txBody>
          <a:bodyPr/>
          <a:lstStyle/>
          <a:p>
            <a:fld id="{330EA680-D336-4FF7-8B7A-9848BB0A1C32}" type="slidenum">
              <a:rPr lang="en-US" smtClean="0"/>
              <a:t>79</a:t>
            </a:fld>
            <a:endParaRPr lang="en-US"/>
          </a:p>
        </p:txBody>
      </p:sp>
      <p:pic>
        <p:nvPicPr>
          <p:cNvPr id="28" name="Picture 6" descr="Diagram&#10;&#10;Description automatically generated">
            <a:extLst>
              <a:ext uri="{FF2B5EF4-FFF2-40B4-BE49-F238E27FC236}">
                <a16:creationId xmlns:a16="http://schemas.microsoft.com/office/drawing/2014/main" id="{6ABB1C0E-2565-4119-848A-57373052F632}"/>
              </a:ext>
            </a:extLst>
          </p:cNvPr>
          <p:cNvPicPr>
            <a:picLocks noChangeAspect="1"/>
          </p:cNvPicPr>
          <p:nvPr/>
        </p:nvPicPr>
        <p:blipFill>
          <a:blip r:embed="rId2"/>
          <a:stretch>
            <a:fillRect/>
          </a:stretch>
        </p:blipFill>
        <p:spPr>
          <a:xfrm>
            <a:off x="4243789" y="213892"/>
            <a:ext cx="7454891" cy="1640233"/>
          </a:xfrm>
          <a:prstGeom prst="rect">
            <a:avLst/>
          </a:prstGeom>
        </p:spPr>
      </p:pic>
    </p:spTree>
    <p:extLst>
      <p:ext uri="{BB962C8B-B14F-4D97-AF65-F5344CB8AC3E}">
        <p14:creationId xmlns:p14="http://schemas.microsoft.com/office/powerpoint/2010/main" val="3200823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1DCBCE-62EB-4DB8-84A1-4152D860770E}"/>
              </a:ext>
            </a:extLst>
          </p:cNvPr>
          <p:cNvSpPr>
            <a:spLocks noGrp="1"/>
          </p:cNvSpPr>
          <p:nvPr>
            <p:ph type="title"/>
          </p:nvPr>
        </p:nvSpPr>
        <p:spPr/>
        <p:txBody>
          <a:bodyPr/>
          <a:lstStyle/>
          <a:p>
            <a:r>
              <a:rPr lang="en-US" dirty="0" err="1">
                <a:cs typeface="Calibri Light"/>
              </a:rPr>
              <a:t>Polygeist</a:t>
            </a:r>
            <a:r>
              <a:rPr lang="en-US" dirty="0">
                <a:cs typeface="Calibri Light"/>
              </a:rPr>
              <a:t> </a:t>
            </a:r>
            <a:r>
              <a:rPr lang="en-US">
                <a:cs typeface="Calibri Light"/>
              </a:rPr>
              <a:t>Raising</a:t>
            </a:r>
            <a:endParaRPr lang="en-US" dirty="0"/>
          </a:p>
        </p:txBody>
      </p:sp>
      <p:sp>
        <p:nvSpPr>
          <p:cNvPr id="4" name="Slide Number Placeholder 3">
            <a:extLst>
              <a:ext uri="{FF2B5EF4-FFF2-40B4-BE49-F238E27FC236}">
                <a16:creationId xmlns:a16="http://schemas.microsoft.com/office/drawing/2014/main" id="{9315977E-5045-45F2-AEBF-71D34BBD21BE}"/>
              </a:ext>
            </a:extLst>
          </p:cNvPr>
          <p:cNvSpPr>
            <a:spLocks noGrp="1"/>
          </p:cNvSpPr>
          <p:nvPr>
            <p:ph type="sldNum" sz="quarter" idx="12"/>
          </p:nvPr>
        </p:nvSpPr>
        <p:spPr/>
        <p:txBody>
          <a:bodyPr/>
          <a:lstStyle/>
          <a:p>
            <a:fld id="{330EA680-D336-4FF7-8B7A-9848BB0A1C32}" type="slidenum">
              <a:rPr lang="en-US" smtClean="0"/>
              <a:t>8</a:t>
            </a:fld>
            <a:endParaRPr lang="en-US"/>
          </a:p>
        </p:txBody>
      </p:sp>
      <p:sp>
        <p:nvSpPr>
          <p:cNvPr id="6" name="TextBox 5">
            <a:extLst>
              <a:ext uri="{FF2B5EF4-FFF2-40B4-BE49-F238E27FC236}">
                <a16:creationId xmlns:a16="http://schemas.microsoft.com/office/drawing/2014/main" id="{4D988CFC-3D8D-4139-8BDC-CFA57442B63F}"/>
              </a:ext>
            </a:extLst>
          </p:cNvPr>
          <p:cNvSpPr txBox="1"/>
          <p:nvPr/>
        </p:nvSpPr>
        <p:spPr>
          <a:xfrm>
            <a:off x="837576" y="1490329"/>
            <a:ext cx="5177640" cy="5047536"/>
          </a:xfrm>
          <a:prstGeom prst="rect">
            <a:avLst/>
          </a:pr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err="1">
                <a:solidFill>
                  <a:srgbClr val="C1651C"/>
                </a:solidFill>
                <a:latin typeface="Consolas"/>
              </a:rPr>
              <a:t>func</a:t>
            </a:r>
            <a:r>
              <a:rPr lang="en-US" sz="1400" dirty="0">
                <a:latin typeface="Consolas"/>
              </a:rPr>
              <a:t> </a:t>
            </a:r>
            <a:r>
              <a:rPr lang="en-US" sz="1400" dirty="0">
                <a:solidFill>
                  <a:srgbClr val="2EAEBB"/>
                </a:solidFill>
                <a:latin typeface="Consolas"/>
              </a:rPr>
              <a:t>@set</a:t>
            </a:r>
            <a:r>
              <a:rPr lang="en-US" sz="1400" dirty="0">
                <a:latin typeface="Consolas"/>
              </a:rPr>
              <a:t>(</a:t>
            </a:r>
            <a:r>
              <a:rPr lang="en-US" sz="1400" dirty="0">
                <a:solidFill>
                  <a:srgbClr val="2EAEBB"/>
                </a:solidFill>
                <a:latin typeface="Consolas"/>
              </a:rPr>
              <a:t>%arg0</a:t>
            </a:r>
            <a:r>
              <a:rPr lang="en-US" sz="1400" dirty="0">
                <a:latin typeface="Consolas"/>
              </a:rPr>
              <a:t>: </a:t>
            </a:r>
            <a:r>
              <a:rPr lang="en-US" sz="1400" dirty="0" err="1">
                <a:solidFill>
                  <a:srgbClr val="2FB41D"/>
                </a:solidFill>
                <a:latin typeface="Consolas"/>
              </a:rPr>
              <a:t>memref</a:t>
            </a:r>
            <a:r>
              <a:rPr lang="en-US" sz="1400" dirty="0">
                <a:latin typeface="Consolas"/>
              </a:rPr>
              <a:t>&lt;?x</a:t>
            </a:r>
            <a:r>
              <a:rPr lang="en-US" sz="1400" dirty="0">
                <a:solidFill>
                  <a:srgbClr val="2FB41D"/>
                </a:solidFill>
                <a:latin typeface="Consolas"/>
              </a:rPr>
              <a:t>i32</a:t>
            </a:r>
            <a:r>
              <a:rPr lang="en-US" sz="1400" dirty="0">
                <a:latin typeface="Consolas"/>
              </a:rPr>
              <a:t>&gt;, </a:t>
            </a:r>
            <a:r>
              <a:rPr lang="en-US" sz="1400" dirty="0">
                <a:solidFill>
                  <a:srgbClr val="2EAEBB"/>
                </a:solidFill>
                <a:latin typeface="Consolas"/>
              </a:rPr>
              <a:t>%arg1</a:t>
            </a:r>
            <a:r>
              <a:rPr lang="en-US" sz="1400" dirty="0">
                <a:latin typeface="Consolas"/>
              </a:rPr>
              <a:t>: </a:t>
            </a:r>
            <a:r>
              <a:rPr lang="en-US" sz="1400" dirty="0">
                <a:solidFill>
                  <a:srgbClr val="2FB41D"/>
                </a:solidFill>
                <a:latin typeface="Consolas"/>
              </a:rPr>
              <a:t>i32</a:t>
            </a:r>
            <a:r>
              <a:rPr lang="en-US" sz="1400" dirty="0">
                <a:latin typeface="Consolas"/>
              </a:rPr>
              <a:t>) {</a:t>
            </a:r>
            <a:endParaRPr lang="en-US" sz="1400" dirty="0">
              <a:solidFill>
                <a:srgbClr val="400BD9"/>
              </a:solidFill>
              <a:latin typeface="Consolas"/>
            </a:endParaRPr>
          </a:p>
          <a:p>
            <a:r>
              <a:rPr lang="en-US" sz="1400" dirty="0">
                <a:latin typeface="Consolas"/>
              </a:rPr>
              <a:t>    </a:t>
            </a:r>
            <a:r>
              <a:rPr lang="en-US" sz="1400" dirty="0">
                <a:solidFill>
                  <a:srgbClr val="2EAEBB"/>
                </a:solidFill>
                <a:latin typeface="Consolas"/>
              </a:rPr>
              <a:t>%c0</a:t>
            </a:r>
            <a:r>
              <a:rPr lang="en-US" sz="1400" dirty="0">
                <a:latin typeface="Consolas"/>
              </a:rPr>
              <a:t> = </a:t>
            </a:r>
            <a:r>
              <a:rPr lang="en-US" sz="1400" dirty="0">
                <a:solidFill>
                  <a:srgbClr val="C1651C"/>
                </a:solidFill>
                <a:latin typeface="Consolas"/>
              </a:rPr>
              <a:t>constant</a:t>
            </a:r>
            <a:r>
              <a:rPr lang="en-US" sz="1400" dirty="0">
                <a:latin typeface="Consolas"/>
              </a:rPr>
              <a:t> </a:t>
            </a:r>
            <a:r>
              <a:rPr lang="en-US" sz="1400" dirty="0">
                <a:solidFill>
                  <a:srgbClr val="B42419"/>
                </a:solidFill>
                <a:latin typeface="Consolas"/>
              </a:rPr>
              <a:t>0</a:t>
            </a:r>
            <a:r>
              <a:rPr lang="en-US" sz="1400" dirty="0">
                <a:latin typeface="Consolas"/>
              </a:rPr>
              <a:t> : </a:t>
            </a:r>
            <a:r>
              <a:rPr lang="en-US" sz="1400" dirty="0">
                <a:solidFill>
                  <a:srgbClr val="2FB41D"/>
                </a:solidFill>
                <a:latin typeface="Consolas"/>
              </a:rPr>
              <a:t>index</a:t>
            </a:r>
            <a:endParaRPr lang="en-US" sz="1400" dirty="0">
              <a:solidFill>
                <a:srgbClr val="400BD9"/>
              </a:solidFill>
              <a:latin typeface="Consolas"/>
            </a:endParaRPr>
          </a:p>
          <a:p>
            <a:r>
              <a:rPr lang="en-US" sz="1400" dirty="0">
                <a:latin typeface="Consolas"/>
              </a:rPr>
              <a:t>    </a:t>
            </a:r>
            <a:r>
              <a:rPr lang="en-US" sz="1400" dirty="0">
                <a:solidFill>
                  <a:srgbClr val="2EAEBB"/>
                </a:solidFill>
                <a:latin typeface="Consolas"/>
              </a:rPr>
              <a:t>%0</a:t>
            </a:r>
            <a:r>
              <a:rPr lang="en-US" sz="1400" dirty="0">
                <a:latin typeface="Consolas"/>
              </a:rPr>
              <a:t> = </a:t>
            </a:r>
            <a:r>
              <a:rPr lang="en-US" sz="1400" dirty="0" err="1">
                <a:latin typeface="Consolas"/>
              </a:rPr>
              <a:t>alloca</a:t>
            </a:r>
            <a:r>
              <a:rPr lang="en-US" sz="1400" dirty="0">
                <a:latin typeface="Consolas"/>
              </a:rPr>
              <a:t>() : </a:t>
            </a:r>
            <a:r>
              <a:rPr lang="en-US" sz="1400" dirty="0" err="1">
                <a:solidFill>
                  <a:srgbClr val="2FB41D"/>
                </a:solidFill>
                <a:latin typeface="Consolas"/>
              </a:rPr>
              <a:t>memref</a:t>
            </a:r>
            <a:r>
              <a:rPr lang="en-US" sz="1400" dirty="0">
                <a:latin typeface="Consolas"/>
              </a:rPr>
              <a:t>&lt;</a:t>
            </a:r>
            <a:r>
              <a:rPr lang="en-US" sz="1400" dirty="0">
                <a:solidFill>
                  <a:srgbClr val="B42419"/>
                </a:solidFill>
                <a:latin typeface="Consolas"/>
              </a:rPr>
              <a:t>1</a:t>
            </a:r>
            <a:r>
              <a:rPr lang="en-US" sz="1400" dirty="0">
                <a:latin typeface="Consolas"/>
              </a:rPr>
              <a:t>xmemref&lt;?x</a:t>
            </a:r>
            <a:r>
              <a:rPr lang="en-US" sz="1400" dirty="0">
                <a:solidFill>
                  <a:srgbClr val="2FB41D"/>
                </a:solidFill>
                <a:latin typeface="Consolas"/>
              </a:rPr>
              <a:t>i32</a:t>
            </a:r>
            <a:r>
              <a:rPr lang="en-US" sz="1400" dirty="0">
                <a:latin typeface="Consolas"/>
              </a:rPr>
              <a:t>&gt;&gt;</a:t>
            </a:r>
            <a:endParaRPr lang="en-US" sz="1400" dirty="0">
              <a:solidFill>
                <a:srgbClr val="400BD9"/>
              </a:solidFill>
              <a:latin typeface="Consolas"/>
            </a:endParaRPr>
          </a:p>
          <a:p>
            <a:r>
              <a:rPr lang="en-US" sz="1400" dirty="0">
                <a:latin typeface="Consolas"/>
              </a:rPr>
              <a:t>    </a:t>
            </a:r>
            <a:r>
              <a:rPr lang="en-US" sz="1400" dirty="0">
                <a:solidFill>
                  <a:srgbClr val="C1651C"/>
                </a:solidFill>
                <a:latin typeface="Consolas"/>
              </a:rPr>
              <a:t>store</a:t>
            </a:r>
            <a:r>
              <a:rPr lang="en-US" sz="1400" dirty="0">
                <a:latin typeface="Consolas"/>
              </a:rPr>
              <a:t> </a:t>
            </a:r>
            <a:r>
              <a:rPr lang="en-US" sz="1400" dirty="0">
                <a:solidFill>
                  <a:srgbClr val="2EAEBB"/>
                </a:solidFill>
                <a:latin typeface="Consolas"/>
              </a:rPr>
              <a:t>%arg0</a:t>
            </a:r>
            <a:r>
              <a:rPr lang="en-US" sz="1400" dirty="0">
                <a:latin typeface="Consolas"/>
              </a:rPr>
              <a:t>, </a:t>
            </a:r>
            <a:r>
              <a:rPr lang="en-US" sz="1400" dirty="0">
                <a:solidFill>
                  <a:srgbClr val="2EAEBB"/>
                </a:solidFill>
                <a:latin typeface="Consolas"/>
              </a:rPr>
              <a:t>%0</a:t>
            </a:r>
            <a:r>
              <a:rPr lang="en-US" sz="1400" dirty="0">
                <a:latin typeface="Consolas"/>
              </a:rPr>
              <a:t>[</a:t>
            </a:r>
            <a:r>
              <a:rPr lang="en-US" sz="1400" dirty="0">
                <a:solidFill>
                  <a:srgbClr val="2EAEBB"/>
                </a:solidFill>
                <a:latin typeface="Consolas"/>
              </a:rPr>
              <a:t>%c0</a:t>
            </a:r>
            <a:r>
              <a:rPr lang="en-US" sz="1400" dirty="0">
                <a:latin typeface="Consolas"/>
              </a:rPr>
              <a:t>] : </a:t>
            </a:r>
            <a:r>
              <a:rPr lang="en-US" sz="1400" dirty="0" err="1">
                <a:solidFill>
                  <a:srgbClr val="2FB41D"/>
                </a:solidFill>
                <a:latin typeface="Consolas"/>
              </a:rPr>
              <a:t>memref</a:t>
            </a:r>
            <a:r>
              <a:rPr lang="en-US" sz="1400" dirty="0">
                <a:latin typeface="Consolas"/>
              </a:rPr>
              <a:t>&lt;</a:t>
            </a:r>
            <a:r>
              <a:rPr lang="en-US" sz="1400" dirty="0">
                <a:solidFill>
                  <a:srgbClr val="B42419"/>
                </a:solidFill>
                <a:latin typeface="Consolas"/>
              </a:rPr>
              <a:t>1</a:t>
            </a:r>
            <a:r>
              <a:rPr lang="en-US" sz="1400" dirty="0">
                <a:latin typeface="Consolas"/>
              </a:rPr>
              <a:t>xmemref&lt;?x</a:t>
            </a:r>
            <a:r>
              <a:rPr lang="en-US" sz="1400" dirty="0">
                <a:solidFill>
                  <a:srgbClr val="2FB41D"/>
                </a:solidFill>
                <a:latin typeface="Consolas"/>
              </a:rPr>
              <a:t>i32</a:t>
            </a:r>
            <a:r>
              <a:rPr lang="en-US" sz="1400" dirty="0">
                <a:latin typeface="Consolas"/>
              </a:rPr>
              <a:t>&gt;&gt;</a:t>
            </a:r>
            <a:endParaRPr lang="en-US" sz="1400" dirty="0">
              <a:solidFill>
                <a:srgbClr val="400BD9"/>
              </a:solidFill>
              <a:latin typeface="Consolas"/>
            </a:endParaRPr>
          </a:p>
          <a:p>
            <a:r>
              <a:rPr lang="en-US" sz="1400" dirty="0">
                <a:latin typeface="Consolas"/>
              </a:rPr>
              <a:t>    </a:t>
            </a:r>
            <a:r>
              <a:rPr lang="en-US" sz="1400" dirty="0">
                <a:solidFill>
                  <a:srgbClr val="2EAEBB"/>
                </a:solidFill>
                <a:latin typeface="Consolas"/>
              </a:rPr>
              <a:t>%1</a:t>
            </a:r>
            <a:r>
              <a:rPr lang="en-US" sz="1400" dirty="0">
                <a:latin typeface="Consolas"/>
              </a:rPr>
              <a:t> = </a:t>
            </a:r>
            <a:r>
              <a:rPr lang="en-US" sz="1400" dirty="0" err="1">
                <a:latin typeface="Consolas"/>
              </a:rPr>
              <a:t>alloca</a:t>
            </a:r>
            <a:r>
              <a:rPr lang="en-US" sz="1400" dirty="0">
                <a:latin typeface="Consolas"/>
              </a:rPr>
              <a:t>() : </a:t>
            </a:r>
            <a:r>
              <a:rPr lang="en-US" sz="1400" dirty="0" err="1">
                <a:solidFill>
                  <a:srgbClr val="2FB41D"/>
                </a:solidFill>
                <a:latin typeface="Consolas"/>
              </a:rPr>
              <a:t>memref</a:t>
            </a:r>
            <a:r>
              <a:rPr lang="en-US" sz="1400" dirty="0">
                <a:latin typeface="Consolas"/>
              </a:rPr>
              <a:t>&lt;</a:t>
            </a:r>
            <a:r>
              <a:rPr lang="en-US" sz="1400" dirty="0">
                <a:solidFill>
                  <a:srgbClr val="B42419"/>
                </a:solidFill>
                <a:latin typeface="Consolas"/>
              </a:rPr>
              <a:t>1</a:t>
            </a:r>
            <a:r>
              <a:rPr lang="en-US" sz="1400" dirty="0">
                <a:latin typeface="Consolas"/>
              </a:rPr>
              <a:t>x</a:t>
            </a:r>
            <a:r>
              <a:rPr lang="en-US" sz="1400" dirty="0">
                <a:solidFill>
                  <a:srgbClr val="2FB41D"/>
                </a:solidFill>
                <a:latin typeface="Consolas"/>
              </a:rPr>
              <a:t>i32</a:t>
            </a:r>
            <a:r>
              <a:rPr lang="en-US" sz="1400" dirty="0">
                <a:latin typeface="Consolas"/>
              </a:rPr>
              <a:t>&gt;</a:t>
            </a:r>
            <a:endParaRPr lang="en-US" sz="1400" dirty="0">
              <a:solidFill>
                <a:srgbClr val="400BD9"/>
              </a:solidFill>
              <a:latin typeface="Consolas"/>
            </a:endParaRPr>
          </a:p>
          <a:p>
            <a:r>
              <a:rPr lang="en-US" sz="1400" dirty="0">
                <a:latin typeface="Consolas"/>
              </a:rPr>
              <a:t>    </a:t>
            </a:r>
            <a:r>
              <a:rPr lang="en-US" sz="1400" dirty="0">
                <a:solidFill>
                  <a:srgbClr val="C1651C"/>
                </a:solidFill>
                <a:latin typeface="Consolas"/>
              </a:rPr>
              <a:t>store</a:t>
            </a:r>
            <a:r>
              <a:rPr lang="en-US" sz="1400" dirty="0">
                <a:latin typeface="Consolas"/>
              </a:rPr>
              <a:t> </a:t>
            </a:r>
            <a:r>
              <a:rPr lang="en-US" sz="1400" dirty="0">
                <a:solidFill>
                  <a:srgbClr val="2EAEBB"/>
                </a:solidFill>
                <a:latin typeface="Consolas"/>
              </a:rPr>
              <a:t>%arg1</a:t>
            </a:r>
            <a:r>
              <a:rPr lang="en-US" sz="1400" dirty="0">
                <a:latin typeface="Consolas"/>
              </a:rPr>
              <a:t>, </a:t>
            </a:r>
            <a:r>
              <a:rPr lang="en-US" sz="1400" dirty="0">
                <a:solidFill>
                  <a:srgbClr val="2EAEBB"/>
                </a:solidFill>
                <a:latin typeface="Consolas"/>
              </a:rPr>
              <a:t>%1</a:t>
            </a:r>
            <a:r>
              <a:rPr lang="en-US" sz="1400" dirty="0">
                <a:latin typeface="Consolas"/>
              </a:rPr>
              <a:t>[</a:t>
            </a:r>
            <a:r>
              <a:rPr lang="en-US" sz="1400" dirty="0">
                <a:solidFill>
                  <a:srgbClr val="2EAEBB"/>
                </a:solidFill>
                <a:latin typeface="Consolas"/>
              </a:rPr>
              <a:t>%c0</a:t>
            </a:r>
            <a:r>
              <a:rPr lang="en-US" sz="1400" dirty="0">
                <a:latin typeface="Consolas"/>
              </a:rPr>
              <a:t>] : </a:t>
            </a:r>
            <a:r>
              <a:rPr lang="en-US" sz="1400" dirty="0" err="1">
                <a:solidFill>
                  <a:srgbClr val="2FB41D"/>
                </a:solidFill>
                <a:latin typeface="Consolas"/>
              </a:rPr>
              <a:t>memref</a:t>
            </a:r>
            <a:r>
              <a:rPr lang="en-US" sz="1400" dirty="0">
                <a:latin typeface="Consolas"/>
              </a:rPr>
              <a:t>&lt;</a:t>
            </a:r>
            <a:r>
              <a:rPr lang="en-US" sz="1400" dirty="0">
                <a:solidFill>
                  <a:srgbClr val="B42419"/>
                </a:solidFill>
                <a:latin typeface="Consolas"/>
              </a:rPr>
              <a:t>1</a:t>
            </a:r>
            <a:r>
              <a:rPr lang="en-US" sz="1400" dirty="0">
                <a:latin typeface="Consolas"/>
              </a:rPr>
              <a:t>x</a:t>
            </a:r>
            <a:r>
              <a:rPr lang="en-US" sz="1400" dirty="0">
                <a:solidFill>
                  <a:srgbClr val="2FB41D"/>
                </a:solidFill>
                <a:latin typeface="Consolas"/>
              </a:rPr>
              <a:t>i32</a:t>
            </a:r>
            <a:r>
              <a:rPr lang="en-US" sz="1400" dirty="0">
                <a:latin typeface="Consolas"/>
              </a:rPr>
              <a:t>&gt;</a:t>
            </a:r>
            <a:endParaRPr lang="en-US" sz="1400" dirty="0">
              <a:solidFill>
                <a:srgbClr val="400BD9"/>
              </a:solidFill>
              <a:latin typeface="Consolas"/>
            </a:endParaRPr>
          </a:p>
          <a:p>
            <a:r>
              <a:rPr lang="en-US" sz="1400" dirty="0">
                <a:latin typeface="Consolas"/>
              </a:rPr>
              <a:t>    </a:t>
            </a:r>
            <a:r>
              <a:rPr lang="en-US" sz="1400" dirty="0">
                <a:solidFill>
                  <a:srgbClr val="2EAEBB"/>
                </a:solidFill>
                <a:latin typeface="Consolas"/>
              </a:rPr>
              <a:t>%c0_i32</a:t>
            </a:r>
            <a:r>
              <a:rPr lang="en-US" sz="1400" dirty="0">
                <a:latin typeface="Consolas"/>
              </a:rPr>
              <a:t> = </a:t>
            </a:r>
            <a:r>
              <a:rPr lang="en-US" sz="1400" dirty="0">
                <a:solidFill>
                  <a:srgbClr val="C1651C"/>
                </a:solidFill>
                <a:latin typeface="Consolas"/>
              </a:rPr>
              <a:t>constant</a:t>
            </a:r>
            <a:r>
              <a:rPr lang="en-US" sz="1400" dirty="0">
                <a:latin typeface="Consolas"/>
              </a:rPr>
              <a:t> </a:t>
            </a:r>
            <a:r>
              <a:rPr lang="en-US" sz="1400" dirty="0">
                <a:solidFill>
                  <a:srgbClr val="B42419"/>
                </a:solidFill>
                <a:latin typeface="Consolas"/>
              </a:rPr>
              <a:t>0</a:t>
            </a:r>
            <a:r>
              <a:rPr lang="en-US" sz="1400" dirty="0">
                <a:latin typeface="Consolas"/>
              </a:rPr>
              <a:t> : </a:t>
            </a:r>
            <a:r>
              <a:rPr lang="en-US" sz="1400" dirty="0">
                <a:solidFill>
                  <a:srgbClr val="2FB41D"/>
                </a:solidFill>
                <a:latin typeface="Consolas"/>
              </a:rPr>
              <a:t>i32</a:t>
            </a:r>
            <a:endParaRPr lang="en-US" sz="1400" dirty="0">
              <a:solidFill>
                <a:srgbClr val="400BD9"/>
              </a:solidFill>
              <a:latin typeface="Consolas"/>
            </a:endParaRPr>
          </a:p>
          <a:p>
            <a:r>
              <a:rPr lang="en-US" sz="1400" dirty="0">
                <a:latin typeface="Consolas"/>
              </a:rPr>
              <a:t>    </a:t>
            </a:r>
            <a:r>
              <a:rPr lang="en-US" sz="1400" dirty="0">
                <a:solidFill>
                  <a:srgbClr val="2EAEBB"/>
                </a:solidFill>
                <a:latin typeface="Consolas"/>
              </a:rPr>
              <a:t>%c10_i32</a:t>
            </a:r>
            <a:r>
              <a:rPr lang="en-US" sz="1400" dirty="0">
                <a:latin typeface="Consolas"/>
              </a:rPr>
              <a:t> = </a:t>
            </a:r>
            <a:r>
              <a:rPr lang="en-US" sz="1400" dirty="0">
                <a:solidFill>
                  <a:srgbClr val="C1651C"/>
                </a:solidFill>
                <a:latin typeface="Consolas"/>
              </a:rPr>
              <a:t>constant</a:t>
            </a:r>
            <a:r>
              <a:rPr lang="en-US" sz="1400" dirty="0">
                <a:latin typeface="Consolas"/>
              </a:rPr>
              <a:t> </a:t>
            </a:r>
            <a:r>
              <a:rPr lang="en-US" sz="1400" dirty="0">
                <a:solidFill>
                  <a:srgbClr val="B42419"/>
                </a:solidFill>
                <a:latin typeface="Consolas"/>
              </a:rPr>
              <a:t>10</a:t>
            </a:r>
            <a:r>
              <a:rPr lang="en-US" sz="1400" dirty="0">
                <a:latin typeface="Consolas"/>
              </a:rPr>
              <a:t> : </a:t>
            </a:r>
            <a:r>
              <a:rPr lang="en-US" sz="1400" dirty="0">
                <a:solidFill>
                  <a:srgbClr val="2FB41D"/>
                </a:solidFill>
                <a:latin typeface="Consolas"/>
              </a:rPr>
              <a:t>i32</a:t>
            </a:r>
            <a:endParaRPr lang="en-US" sz="1400" dirty="0">
              <a:solidFill>
                <a:srgbClr val="400BD9"/>
              </a:solidFill>
              <a:latin typeface="Consolas"/>
            </a:endParaRPr>
          </a:p>
          <a:p>
            <a:r>
              <a:rPr lang="en-US" sz="1400" dirty="0">
                <a:latin typeface="Consolas"/>
              </a:rPr>
              <a:t>    </a:t>
            </a:r>
            <a:r>
              <a:rPr lang="en-US" sz="1400" dirty="0">
                <a:solidFill>
                  <a:srgbClr val="2EAEBB"/>
                </a:solidFill>
                <a:latin typeface="Consolas"/>
              </a:rPr>
              <a:t>%2</a:t>
            </a:r>
            <a:r>
              <a:rPr lang="en-US" sz="1400" dirty="0">
                <a:latin typeface="Consolas"/>
              </a:rPr>
              <a:t> = </a:t>
            </a:r>
            <a:r>
              <a:rPr lang="en-US" sz="1400" dirty="0" err="1">
                <a:latin typeface="Consolas"/>
              </a:rPr>
              <a:t>index_cast</a:t>
            </a:r>
            <a:r>
              <a:rPr lang="en-US" sz="1400" dirty="0">
                <a:latin typeface="Consolas"/>
              </a:rPr>
              <a:t> </a:t>
            </a:r>
            <a:r>
              <a:rPr lang="en-US" sz="1400" dirty="0">
                <a:solidFill>
                  <a:srgbClr val="2EAEBB"/>
                </a:solidFill>
                <a:latin typeface="Consolas"/>
              </a:rPr>
              <a:t>%c10_i32</a:t>
            </a:r>
            <a:r>
              <a:rPr lang="en-US" sz="1400" dirty="0">
                <a:latin typeface="Consolas"/>
              </a:rPr>
              <a:t> : </a:t>
            </a:r>
            <a:r>
              <a:rPr lang="en-US" sz="1400" dirty="0">
                <a:solidFill>
                  <a:srgbClr val="2FB41D"/>
                </a:solidFill>
                <a:latin typeface="Consolas"/>
              </a:rPr>
              <a:t>i32</a:t>
            </a:r>
            <a:r>
              <a:rPr lang="en-US" sz="1400" dirty="0">
                <a:latin typeface="Consolas"/>
              </a:rPr>
              <a:t> </a:t>
            </a:r>
            <a:r>
              <a:rPr lang="en-US" sz="1400" dirty="0">
                <a:solidFill>
                  <a:srgbClr val="C1651C"/>
                </a:solidFill>
                <a:latin typeface="Consolas"/>
              </a:rPr>
              <a:t>to</a:t>
            </a:r>
            <a:r>
              <a:rPr lang="en-US" sz="1400" dirty="0">
                <a:latin typeface="Consolas"/>
              </a:rPr>
              <a:t> </a:t>
            </a:r>
            <a:r>
              <a:rPr lang="en-US" sz="1400" dirty="0">
                <a:solidFill>
                  <a:srgbClr val="2FB41D"/>
                </a:solidFill>
                <a:latin typeface="Consolas"/>
              </a:rPr>
              <a:t>index</a:t>
            </a:r>
            <a:endParaRPr lang="en-US" sz="1400" dirty="0">
              <a:solidFill>
                <a:srgbClr val="400BD9"/>
              </a:solidFill>
              <a:latin typeface="Consolas"/>
            </a:endParaRPr>
          </a:p>
          <a:p>
            <a:r>
              <a:rPr lang="en-US" sz="1400" dirty="0">
                <a:latin typeface="Consolas"/>
              </a:rPr>
              <a:t>    </a:t>
            </a:r>
            <a:r>
              <a:rPr lang="en-US" sz="1400" dirty="0" err="1">
                <a:solidFill>
                  <a:srgbClr val="C1651C"/>
                </a:solidFill>
                <a:latin typeface="Consolas"/>
              </a:rPr>
              <a:t>scf.for</a:t>
            </a:r>
            <a:r>
              <a:rPr lang="en-US" sz="1400" dirty="0">
                <a:latin typeface="Consolas"/>
              </a:rPr>
              <a:t> </a:t>
            </a:r>
            <a:r>
              <a:rPr lang="en-US" sz="1400" dirty="0">
                <a:solidFill>
                  <a:srgbClr val="2EAEBB"/>
                </a:solidFill>
                <a:latin typeface="Consolas"/>
              </a:rPr>
              <a:t>%arg2</a:t>
            </a:r>
            <a:r>
              <a:rPr lang="en-US" sz="1400" dirty="0">
                <a:latin typeface="Consolas"/>
              </a:rPr>
              <a:t> = </a:t>
            </a:r>
            <a:r>
              <a:rPr lang="en-US" sz="1400" dirty="0">
                <a:solidFill>
                  <a:srgbClr val="2EAEBB"/>
                </a:solidFill>
                <a:latin typeface="Consolas"/>
              </a:rPr>
              <a:t>%c0_i32</a:t>
            </a:r>
            <a:r>
              <a:rPr lang="en-US" sz="1400" dirty="0">
                <a:latin typeface="Consolas"/>
              </a:rPr>
              <a:t> </a:t>
            </a:r>
            <a:r>
              <a:rPr lang="en-US" sz="1400" dirty="0">
                <a:solidFill>
                  <a:srgbClr val="C1651C"/>
                </a:solidFill>
                <a:latin typeface="Consolas"/>
              </a:rPr>
              <a:t>to</a:t>
            </a:r>
            <a:r>
              <a:rPr lang="en-US" sz="1400" dirty="0">
                <a:latin typeface="Consolas"/>
              </a:rPr>
              <a:t> </a:t>
            </a:r>
            <a:r>
              <a:rPr lang="en-US" sz="1400" dirty="0">
                <a:solidFill>
                  <a:srgbClr val="2EAEBB"/>
                </a:solidFill>
                <a:latin typeface="Consolas"/>
              </a:rPr>
              <a:t>%2</a:t>
            </a:r>
            <a:r>
              <a:rPr lang="en-US" sz="1400" dirty="0">
                <a:latin typeface="Consolas"/>
              </a:rPr>
              <a:t> {</a:t>
            </a:r>
            <a:endParaRPr lang="en-US" sz="1400" dirty="0">
              <a:solidFill>
                <a:srgbClr val="400BD9"/>
              </a:solidFill>
              <a:latin typeface="Consolas"/>
            </a:endParaRPr>
          </a:p>
          <a:p>
            <a:r>
              <a:rPr lang="en-US" sz="1400" dirty="0">
                <a:latin typeface="Consolas"/>
              </a:rPr>
              <a:t>      </a:t>
            </a:r>
            <a:r>
              <a:rPr lang="en-US" sz="1400" dirty="0">
                <a:solidFill>
                  <a:srgbClr val="2EAEBB"/>
                </a:solidFill>
                <a:latin typeface="Consolas"/>
              </a:rPr>
              <a:t>%3</a:t>
            </a:r>
            <a:r>
              <a:rPr lang="en-US" sz="1400" dirty="0">
                <a:latin typeface="Consolas"/>
              </a:rPr>
              <a:t> = </a:t>
            </a:r>
            <a:r>
              <a:rPr lang="en-US" sz="1400" dirty="0" err="1">
                <a:latin typeface="Consolas"/>
              </a:rPr>
              <a:t>index_cast</a:t>
            </a:r>
            <a:r>
              <a:rPr lang="en-US" sz="1400" dirty="0">
                <a:latin typeface="Consolas"/>
              </a:rPr>
              <a:t> </a:t>
            </a:r>
            <a:r>
              <a:rPr lang="en-US" sz="1400" dirty="0">
                <a:solidFill>
                  <a:srgbClr val="2EAEBB"/>
                </a:solidFill>
                <a:latin typeface="Consolas"/>
              </a:rPr>
              <a:t>%arg2</a:t>
            </a:r>
            <a:r>
              <a:rPr lang="en-US" sz="1400" dirty="0">
                <a:latin typeface="Consolas"/>
              </a:rPr>
              <a:t> : </a:t>
            </a:r>
            <a:r>
              <a:rPr lang="en-US" sz="1400" dirty="0">
                <a:solidFill>
                  <a:srgbClr val="2FB41D"/>
                </a:solidFill>
                <a:latin typeface="Consolas"/>
              </a:rPr>
              <a:t>index</a:t>
            </a:r>
            <a:r>
              <a:rPr lang="en-US" sz="1400" dirty="0">
                <a:latin typeface="Consolas"/>
              </a:rPr>
              <a:t> </a:t>
            </a:r>
            <a:r>
              <a:rPr lang="en-US" sz="1400" dirty="0">
                <a:solidFill>
                  <a:srgbClr val="C1651C"/>
                </a:solidFill>
                <a:latin typeface="Consolas"/>
              </a:rPr>
              <a:t>to</a:t>
            </a:r>
            <a:r>
              <a:rPr lang="en-US" sz="1400" dirty="0">
                <a:latin typeface="Consolas"/>
              </a:rPr>
              <a:t> </a:t>
            </a:r>
            <a:r>
              <a:rPr lang="en-US" sz="1400" dirty="0">
                <a:solidFill>
                  <a:srgbClr val="2FB41D"/>
                </a:solidFill>
                <a:latin typeface="Consolas"/>
              </a:rPr>
              <a:t>i32</a:t>
            </a:r>
            <a:endParaRPr lang="en-US" sz="1400" dirty="0">
              <a:solidFill>
                <a:srgbClr val="400BD9"/>
              </a:solidFill>
              <a:latin typeface="Consolas"/>
            </a:endParaRPr>
          </a:p>
          <a:p>
            <a:r>
              <a:rPr lang="en-US" sz="1400" dirty="0">
                <a:latin typeface="Consolas"/>
              </a:rPr>
              <a:t>      </a:t>
            </a:r>
            <a:r>
              <a:rPr lang="en-US" sz="1400" dirty="0">
                <a:solidFill>
                  <a:srgbClr val="2EAEBB"/>
                </a:solidFill>
                <a:latin typeface="Consolas"/>
              </a:rPr>
              <a:t>%4</a:t>
            </a:r>
            <a:r>
              <a:rPr lang="en-US" sz="1400" dirty="0">
                <a:latin typeface="Consolas"/>
              </a:rPr>
              <a:t> = </a:t>
            </a:r>
            <a:r>
              <a:rPr lang="en-US" sz="1400" dirty="0" err="1">
                <a:latin typeface="Consolas"/>
              </a:rPr>
              <a:t>alloca</a:t>
            </a:r>
            <a:r>
              <a:rPr lang="en-US" sz="1400" dirty="0">
                <a:latin typeface="Consolas"/>
              </a:rPr>
              <a:t>() : </a:t>
            </a:r>
            <a:r>
              <a:rPr lang="en-US" sz="1400" dirty="0" err="1">
                <a:solidFill>
                  <a:srgbClr val="2FB41D"/>
                </a:solidFill>
                <a:latin typeface="Consolas"/>
              </a:rPr>
              <a:t>memref</a:t>
            </a:r>
            <a:r>
              <a:rPr lang="en-US" sz="1400" dirty="0">
                <a:latin typeface="Consolas"/>
              </a:rPr>
              <a:t>&lt;</a:t>
            </a:r>
            <a:r>
              <a:rPr lang="en-US" sz="1400" dirty="0">
                <a:solidFill>
                  <a:srgbClr val="B42419"/>
                </a:solidFill>
                <a:latin typeface="Consolas"/>
              </a:rPr>
              <a:t>1</a:t>
            </a:r>
            <a:r>
              <a:rPr lang="en-US" sz="1400" dirty="0">
                <a:latin typeface="Consolas"/>
              </a:rPr>
              <a:t>x</a:t>
            </a:r>
            <a:r>
              <a:rPr lang="en-US" sz="1400" dirty="0">
                <a:solidFill>
                  <a:srgbClr val="2FB41D"/>
                </a:solidFill>
                <a:latin typeface="Consolas"/>
              </a:rPr>
              <a:t>i32</a:t>
            </a:r>
            <a:r>
              <a:rPr lang="en-US" sz="1400" dirty="0">
                <a:latin typeface="Consolas"/>
              </a:rPr>
              <a:t>&gt;</a:t>
            </a:r>
            <a:endParaRPr lang="en-US" sz="1400" dirty="0">
              <a:solidFill>
                <a:srgbClr val="400BD9"/>
              </a:solidFill>
              <a:latin typeface="Consolas"/>
            </a:endParaRPr>
          </a:p>
          <a:p>
            <a:r>
              <a:rPr lang="en-US" sz="1400" dirty="0">
                <a:latin typeface="Consolas"/>
              </a:rPr>
              <a:t>      </a:t>
            </a:r>
            <a:r>
              <a:rPr lang="en-US" sz="1400" dirty="0">
                <a:solidFill>
                  <a:srgbClr val="C1651C"/>
                </a:solidFill>
                <a:latin typeface="Consolas"/>
              </a:rPr>
              <a:t>store</a:t>
            </a:r>
            <a:r>
              <a:rPr lang="en-US" sz="1400" dirty="0">
                <a:latin typeface="Consolas"/>
              </a:rPr>
              <a:t> </a:t>
            </a:r>
            <a:r>
              <a:rPr lang="en-US" sz="1400" dirty="0">
                <a:solidFill>
                  <a:srgbClr val="2EAEBB"/>
                </a:solidFill>
                <a:latin typeface="Consolas"/>
              </a:rPr>
              <a:t>%3</a:t>
            </a:r>
            <a:r>
              <a:rPr lang="en-US" sz="1400" dirty="0">
                <a:latin typeface="Consolas"/>
              </a:rPr>
              <a:t>, </a:t>
            </a:r>
            <a:r>
              <a:rPr lang="en-US" sz="1400" dirty="0">
                <a:solidFill>
                  <a:srgbClr val="2EAEBB"/>
                </a:solidFill>
                <a:latin typeface="Consolas"/>
              </a:rPr>
              <a:t>%4</a:t>
            </a:r>
            <a:r>
              <a:rPr lang="en-US" sz="1400" dirty="0">
                <a:latin typeface="Consolas"/>
              </a:rPr>
              <a:t>[</a:t>
            </a:r>
            <a:r>
              <a:rPr lang="en-US" sz="1400" dirty="0">
                <a:solidFill>
                  <a:srgbClr val="2EAEBB"/>
                </a:solidFill>
                <a:latin typeface="Consolas"/>
              </a:rPr>
              <a:t>%c0</a:t>
            </a:r>
            <a:r>
              <a:rPr lang="en-US" sz="1400" dirty="0">
                <a:latin typeface="Consolas"/>
              </a:rPr>
              <a:t>] : </a:t>
            </a:r>
            <a:r>
              <a:rPr lang="en-US" sz="1400" dirty="0" err="1">
                <a:solidFill>
                  <a:srgbClr val="2FB41D"/>
                </a:solidFill>
                <a:latin typeface="Consolas"/>
              </a:rPr>
              <a:t>memref</a:t>
            </a:r>
            <a:r>
              <a:rPr lang="en-US" sz="1400" dirty="0">
                <a:latin typeface="Consolas"/>
              </a:rPr>
              <a:t>&lt;</a:t>
            </a:r>
            <a:r>
              <a:rPr lang="en-US" sz="1400" dirty="0">
                <a:solidFill>
                  <a:srgbClr val="B42419"/>
                </a:solidFill>
                <a:latin typeface="Consolas"/>
              </a:rPr>
              <a:t>1</a:t>
            </a:r>
            <a:r>
              <a:rPr lang="en-US" sz="1400" dirty="0">
                <a:latin typeface="Consolas"/>
              </a:rPr>
              <a:t>x</a:t>
            </a:r>
            <a:r>
              <a:rPr lang="en-US" sz="1400" dirty="0">
                <a:solidFill>
                  <a:srgbClr val="2FB41D"/>
                </a:solidFill>
                <a:latin typeface="Consolas"/>
              </a:rPr>
              <a:t>i32</a:t>
            </a:r>
            <a:r>
              <a:rPr lang="en-US" sz="1400" dirty="0">
                <a:latin typeface="Consolas"/>
              </a:rPr>
              <a:t>&gt;</a:t>
            </a:r>
            <a:endParaRPr lang="en-US" sz="1400" dirty="0">
              <a:solidFill>
                <a:srgbClr val="400BD9"/>
              </a:solidFill>
              <a:latin typeface="Consolas"/>
            </a:endParaRPr>
          </a:p>
          <a:p>
            <a:r>
              <a:rPr lang="en-US" sz="1400" dirty="0">
                <a:latin typeface="Consolas"/>
              </a:rPr>
              <a:t>      </a:t>
            </a:r>
            <a:r>
              <a:rPr lang="en-US" sz="1400" dirty="0">
                <a:solidFill>
                  <a:srgbClr val="2EAEBB"/>
                </a:solidFill>
                <a:latin typeface="Consolas"/>
              </a:rPr>
              <a:t>%5</a:t>
            </a:r>
            <a:r>
              <a:rPr lang="en-US" sz="1400" dirty="0">
                <a:latin typeface="Consolas"/>
              </a:rPr>
              <a:t> = </a:t>
            </a:r>
            <a:r>
              <a:rPr lang="en-US" sz="1400" dirty="0">
                <a:solidFill>
                  <a:srgbClr val="C1651C"/>
                </a:solidFill>
                <a:latin typeface="Consolas"/>
              </a:rPr>
              <a:t>load</a:t>
            </a:r>
            <a:r>
              <a:rPr lang="en-US" sz="1400" dirty="0">
                <a:latin typeface="Consolas"/>
              </a:rPr>
              <a:t> </a:t>
            </a:r>
            <a:r>
              <a:rPr lang="en-US" sz="1400" dirty="0">
                <a:solidFill>
                  <a:srgbClr val="2EAEBB"/>
                </a:solidFill>
                <a:latin typeface="Consolas"/>
              </a:rPr>
              <a:t>%0</a:t>
            </a:r>
            <a:r>
              <a:rPr lang="en-US" sz="1400" dirty="0">
                <a:latin typeface="Consolas"/>
              </a:rPr>
              <a:t>[</a:t>
            </a:r>
            <a:r>
              <a:rPr lang="en-US" sz="1400" dirty="0">
                <a:solidFill>
                  <a:srgbClr val="2EAEBB"/>
                </a:solidFill>
                <a:latin typeface="Consolas"/>
              </a:rPr>
              <a:t>%c0</a:t>
            </a:r>
            <a:r>
              <a:rPr lang="en-US" sz="1400" dirty="0">
                <a:latin typeface="Consolas"/>
              </a:rPr>
              <a:t>] : </a:t>
            </a:r>
            <a:r>
              <a:rPr lang="en-US" sz="1400" dirty="0" err="1">
                <a:solidFill>
                  <a:srgbClr val="2FB41D"/>
                </a:solidFill>
                <a:latin typeface="Consolas"/>
              </a:rPr>
              <a:t>memref</a:t>
            </a:r>
            <a:r>
              <a:rPr lang="en-US" sz="1400" dirty="0">
                <a:latin typeface="Consolas"/>
              </a:rPr>
              <a:t>&lt;</a:t>
            </a:r>
            <a:r>
              <a:rPr lang="en-US" sz="1400" dirty="0">
                <a:solidFill>
                  <a:srgbClr val="B42419"/>
                </a:solidFill>
                <a:latin typeface="Consolas"/>
              </a:rPr>
              <a:t>1</a:t>
            </a:r>
            <a:r>
              <a:rPr lang="en-US" sz="1400" dirty="0">
                <a:latin typeface="Consolas"/>
              </a:rPr>
              <a:t>xmemref&lt;?x</a:t>
            </a:r>
            <a:r>
              <a:rPr lang="en-US" sz="1400" dirty="0">
                <a:solidFill>
                  <a:srgbClr val="2FB41D"/>
                </a:solidFill>
                <a:latin typeface="Consolas"/>
              </a:rPr>
              <a:t>i32</a:t>
            </a:r>
            <a:r>
              <a:rPr lang="en-US" sz="1400" dirty="0">
                <a:latin typeface="Consolas"/>
              </a:rPr>
              <a:t>&gt;&gt;</a:t>
            </a:r>
            <a:endParaRPr lang="en-US" sz="1400" dirty="0">
              <a:solidFill>
                <a:srgbClr val="400BD9"/>
              </a:solidFill>
              <a:latin typeface="Consolas"/>
            </a:endParaRPr>
          </a:p>
          <a:p>
            <a:r>
              <a:rPr lang="en-US" sz="1400" dirty="0">
                <a:latin typeface="Consolas"/>
              </a:rPr>
              <a:t>      </a:t>
            </a:r>
            <a:r>
              <a:rPr lang="en-US" sz="1400" dirty="0">
                <a:solidFill>
                  <a:srgbClr val="2EAEBB"/>
                </a:solidFill>
                <a:latin typeface="Consolas"/>
              </a:rPr>
              <a:t>%c2_i32</a:t>
            </a:r>
            <a:r>
              <a:rPr lang="en-US" sz="1400" dirty="0">
                <a:latin typeface="Consolas"/>
              </a:rPr>
              <a:t> = </a:t>
            </a:r>
            <a:r>
              <a:rPr lang="en-US" sz="1400" dirty="0">
                <a:solidFill>
                  <a:srgbClr val="C1651C"/>
                </a:solidFill>
                <a:latin typeface="Consolas"/>
              </a:rPr>
              <a:t>constant</a:t>
            </a:r>
            <a:r>
              <a:rPr lang="en-US" sz="1400" dirty="0">
                <a:latin typeface="Consolas"/>
              </a:rPr>
              <a:t> </a:t>
            </a:r>
            <a:r>
              <a:rPr lang="en-US" sz="1400" dirty="0">
                <a:solidFill>
                  <a:srgbClr val="B42419"/>
                </a:solidFill>
                <a:latin typeface="Consolas"/>
              </a:rPr>
              <a:t>2</a:t>
            </a:r>
            <a:r>
              <a:rPr lang="en-US" sz="1400" dirty="0">
                <a:latin typeface="Consolas"/>
              </a:rPr>
              <a:t> : </a:t>
            </a:r>
            <a:r>
              <a:rPr lang="en-US" sz="1400" dirty="0">
                <a:solidFill>
                  <a:srgbClr val="2FB41D"/>
                </a:solidFill>
                <a:latin typeface="Consolas"/>
              </a:rPr>
              <a:t>i32</a:t>
            </a:r>
            <a:endParaRPr lang="en-US" sz="1400" dirty="0">
              <a:solidFill>
                <a:srgbClr val="400BD9"/>
              </a:solidFill>
              <a:latin typeface="Consolas"/>
            </a:endParaRPr>
          </a:p>
          <a:p>
            <a:r>
              <a:rPr lang="en-US" sz="1400" dirty="0">
                <a:latin typeface="Consolas"/>
              </a:rPr>
              <a:t>      </a:t>
            </a:r>
            <a:r>
              <a:rPr lang="en-US" sz="1400" dirty="0">
                <a:solidFill>
                  <a:srgbClr val="2EAEBB"/>
                </a:solidFill>
                <a:latin typeface="Consolas"/>
              </a:rPr>
              <a:t>%6</a:t>
            </a:r>
            <a:r>
              <a:rPr lang="en-US" sz="1400" dirty="0">
                <a:latin typeface="Consolas"/>
              </a:rPr>
              <a:t> = </a:t>
            </a:r>
            <a:r>
              <a:rPr lang="en-US" sz="1400" dirty="0">
                <a:solidFill>
                  <a:srgbClr val="C1651C"/>
                </a:solidFill>
                <a:latin typeface="Consolas"/>
              </a:rPr>
              <a:t>load</a:t>
            </a:r>
            <a:r>
              <a:rPr lang="en-US" sz="1400" dirty="0">
                <a:latin typeface="Consolas"/>
              </a:rPr>
              <a:t> </a:t>
            </a:r>
            <a:r>
              <a:rPr lang="en-US" sz="1400" dirty="0">
                <a:solidFill>
                  <a:srgbClr val="2EAEBB"/>
                </a:solidFill>
                <a:latin typeface="Consolas"/>
              </a:rPr>
              <a:t>%4</a:t>
            </a:r>
            <a:r>
              <a:rPr lang="en-US" sz="1400" dirty="0">
                <a:latin typeface="Consolas"/>
              </a:rPr>
              <a:t>[</a:t>
            </a:r>
            <a:r>
              <a:rPr lang="en-US" sz="1400" dirty="0">
                <a:solidFill>
                  <a:srgbClr val="2EAEBB"/>
                </a:solidFill>
                <a:latin typeface="Consolas"/>
              </a:rPr>
              <a:t>%c0</a:t>
            </a:r>
            <a:r>
              <a:rPr lang="en-US" sz="1400" dirty="0">
                <a:latin typeface="Consolas"/>
              </a:rPr>
              <a:t>] : </a:t>
            </a:r>
            <a:r>
              <a:rPr lang="en-US" sz="1400" dirty="0" err="1">
                <a:solidFill>
                  <a:srgbClr val="2FB41D"/>
                </a:solidFill>
                <a:latin typeface="Consolas"/>
              </a:rPr>
              <a:t>memref</a:t>
            </a:r>
            <a:r>
              <a:rPr lang="en-US" sz="1400" dirty="0">
                <a:latin typeface="Consolas"/>
              </a:rPr>
              <a:t>&lt;</a:t>
            </a:r>
            <a:r>
              <a:rPr lang="en-US" sz="1400" dirty="0">
                <a:solidFill>
                  <a:srgbClr val="B42419"/>
                </a:solidFill>
                <a:latin typeface="Consolas"/>
              </a:rPr>
              <a:t>1</a:t>
            </a:r>
            <a:r>
              <a:rPr lang="en-US" sz="1400" dirty="0">
                <a:latin typeface="Consolas"/>
              </a:rPr>
              <a:t>x</a:t>
            </a:r>
            <a:r>
              <a:rPr lang="en-US" sz="1400" dirty="0">
                <a:solidFill>
                  <a:srgbClr val="2FB41D"/>
                </a:solidFill>
                <a:latin typeface="Consolas"/>
              </a:rPr>
              <a:t>i32</a:t>
            </a:r>
            <a:r>
              <a:rPr lang="en-US" sz="1400" dirty="0">
                <a:latin typeface="Consolas"/>
              </a:rPr>
              <a:t>&gt;</a:t>
            </a:r>
            <a:endParaRPr lang="en-US" sz="1400" dirty="0">
              <a:solidFill>
                <a:srgbClr val="400BD9"/>
              </a:solidFill>
              <a:latin typeface="Consolas"/>
            </a:endParaRPr>
          </a:p>
          <a:p>
            <a:r>
              <a:rPr lang="en-US" sz="1400" dirty="0">
                <a:latin typeface="Consolas"/>
              </a:rPr>
              <a:t>      </a:t>
            </a:r>
            <a:r>
              <a:rPr lang="en-US" sz="1400" dirty="0">
                <a:solidFill>
                  <a:srgbClr val="2EAEBB"/>
                </a:solidFill>
                <a:latin typeface="Consolas"/>
              </a:rPr>
              <a:t>%7</a:t>
            </a:r>
            <a:r>
              <a:rPr lang="en-US" sz="1400" dirty="0">
                <a:latin typeface="Consolas"/>
              </a:rPr>
              <a:t> = </a:t>
            </a:r>
            <a:r>
              <a:rPr lang="en-US" sz="1400" dirty="0" err="1">
                <a:solidFill>
                  <a:srgbClr val="C1651C"/>
                </a:solidFill>
                <a:latin typeface="Consolas"/>
              </a:rPr>
              <a:t>muli</a:t>
            </a:r>
            <a:r>
              <a:rPr lang="en-US" sz="1400" dirty="0">
                <a:latin typeface="Consolas"/>
              </a:rPr>
              <a:t> </a:t>
            </a:r>
            <a:r>
              <a:rPr lang="en-US" sz="1400" dirty="0">
                <a:solidFill>
                  <a:srgbClr val="2EAEBB"/>
                </a:solidFill>
                <a:latin typeface="Consolas"/>
              </a:rPr>
              <a:t>%c2_i32</a:t>
            </a:r>
            <a:r>
              <a:rPr lang="en-US" sz="1400" dirty="0">
                <a:latin typeface="Consolas"/>
              </a:rPr>
              <a:t>, </a:t>
            </a:r>
            <a:r>
              <a:rPr lang="en-US" sz="1400" dirty="0">
                <a:solidFill>
                  <a:srgbClr val="2EAEBB"/>
                </a:solidFill>
                <a:latin typeface="Consolas"/>
              </a:rPr>
              <a:t>%6</a:t>
            </a:r>
            <a:r>
              <a:rPr lang="en-US" sz="1400" dirty="0">
                <a:latin typeface="Consolas"/>
              </a:rPr>
              <a:t> : </a:t>
            </a:r>
            <a:r>
              <a:rPr lang="en-US" sz="1400" dirty="0">
                <a:solidFill>
                  <a:srgbClr val="2FB41D"/>
                </a:solidFill>
                <a:latin typeface="Consolas"/>
              </a:rPr>
              <a:t>i32</a:t>
            </a:r>
            <a:endParaRPr lang="en-US" sz="1400" dirty="0">
              <a:solidFill>
                <a:srgbClr val="400BD9"/>
              </a:solidFill>
              <a:latin typeface="Consolas"/>
            </a:endParaRPr>
          </a:p>
          <a:p>
            <a:r>
              <a:rPr lang="en-US" sz="1400" dirty="0">
                <a:latin typeface="Consolas"/>
              </a:rPr>
              <a:t>      </a:t>
            </a:r>
            <a:r>
              <a:rPr lang="en-US" sz="1400" dirty="0">
                <a:solidFill>
                  <a:srgbClr val="2EAEBB"/>
                </a:solidFill>
                <a:latin typeface="Consolas"/>
              </a:rPr>
              <a:t>%8</a:t>
            </a:r>
            <a:r>
              <a:rPr lang="en-US" sz="1400" dirty="0">
                <a:latin typeface="Consolas"/>
              </a:rPr>
              <a:t> = </a:t>
            </a:r>
            <a:r>
              <a:rPr lang="en-US" sz="1400" dirty="0" err="1">
                <a:latin typeface="Consolas"/>
              </a:rPr>
              <a:t>index_cast</a:t>
            </a:r>
            <a:r>
              <a:rPr lang="en-US" sz="1400" dirty="0">
                <a:latin typeface="Consolas"/>
              </a:rPr>
              <a:t> </a:t>
            </a:r>
            <a:r>
              <a:rPr lang="en-US" sz="1400" dirty="0">
                <a:solidFill>
                  <a:srgbClr val="2EAEBB"/>
                </a:solidFill>
                <a:latin typeface="Consolas"/>
              </a:rPr>
              <a:t>%7</a:t>
            </a:r>
            <a:r>
              <a:rPr lang="en-US" sz="1400" dirty="0">
                <a:latin typeface="Consolas"/>
              </a:rPr>
              <a:t> : </a:t>
            </a:r>
            <a:r>
              <a:rPr lang="en-US" sz="1400" dirty="0">
                <a:solidFill>
                  <a:srgbClr val="2FB41D"/>
                </a:solidFill>
                <a:latin typeface="Consolas"/>
              </a:rPr>
              <a:t>i32</a:t>
            </a:r>
            <a:r>
              <a:rPr lang="en-US" sz="1400" dirty="0">
                <a:latin typeface="Consolas"/>
              </a:rPr>
              <a:t> </a:t>
            </a:r>
            <a:r>
              <a:rPr lang="en-US" sz="1400" dirty="0">
                <a:solidFill>
                  <a:srgbClr val="C1651C"/>
                </a:solidFill>
                <a:latin typeface="Consolas"/>
              </a:rPr>
              <a:t>to</a:t>
            </a:r>
            <a:r>
              <a:rPr lang="en-US" sz="1400" dirty="0">
                <a:latin typeface="Consolas"/>
              </a:rPr>
              <a:t> </a:t>
            </a:r>
            <a:r>
              <a:rPr lang="en-US" sz="1400" dirty="0">
                <a:solidFill>
                  <a:srgbClr val="2FB41D"/>
                </a:solidFill>
                <a:latin typeface="Consolas"/>
              </a:rPr>
              <a:t>index</a:t>
            </a:r>
            <a:endParaRPr lang="en-US" sz="1400" dirty="0">
              <a:solidFill>
                <a:srgbClr val="400BD9"/>
              </a:solidFill>
              <a:latin typeface="Consolas"/>
            </a:endParaRPr>
          </a:p>
          <a:p>
            <a:r>
              <a:rPr lang="en-US" sz="1400" dirty="0">
                <a:latin typeface="Consolas"/>
              </a:rPr>
              <a:t>      </a:t>
            </a:r>
            <a:r>
              <a:rPr lang="en-US" sz="1400" dirty="0">
                <a:solidFill>
                  <a:srgbClr val="2EAEBB"/>
                </a:solidFill>
                <a:latin typeface="Consolas"/>
              </a:rPr>
              <a:t>%9</a:t>
            </a:r>
            <a:r>
              <a:rPr lang="en-US" sz="1400" dirty="0">
                <a:latin typeface="Consolas"/>
              </a:rPr>
              <a:t> = </a:t>
            </a:r>
            <a:r>
              <a:rPr lang="en-US" sz="1400" dirty="0">
                <a:solidFill>
                  <a:srgbClr val="C1651C"/>
                </a:solidFill>
                <a:latin typeface="Consolas"/>
              </a:rPr>
              <a:t>load</a:t>
            </a:r>
            <a:r>
              <a:rPr lang="en-US" sz="1400" dirty="0">
                <a:latin typeface="Consolas"/>
              </a:rPr>
              <a:t> </a:t>
            </a:r>
            <a:r>
              <a:rPr lang="en-US" sz="1400" dirty="0">
                <a:solidFill>
                  <a:srgbClr val="2EAEBB"/>
                </a:solidFill>
                <a:latin typeface="Consolas"/>
              </a:rPr>
              <a:t>%1</a:t>
            </a:r>
            <a:r>
              <a:rPr lang="en-US" sz="1400" dirty="0">
                <a:latin typeface="Consolas"/>
              </a:rPr>
              <a:t>[</a:t>
            </a:r>
            <a:r>
              <a:rPr lang="en-US" sz="1400" dirty="0">
                <a:solidFill>
                  <a:srgbClr val="2EAEBB"/>
                </a:solidFill>
                <a:latin typeface="Consolas"/>
              </a:rPr>
              <a:t>%c0</a:t>
            </a:r>
            <a:r>
              <a:rPr lang="en-US" sz="1400" dirty="0">
                <a:latin typeface="Consolas"/>
              </a:rPr>
              <a:t>] : </a:t>
            </a:r>
            <a:r>
              <a:rPr lang="en-US" sz="1400" dirty="0" err="1">
                <a:solidFill>
                  <a:srgbClr val="2FB41D"/>
                </a:solidFill>
                <a:latin typeface="Consolas"/>
              </a:rPr>
              <a:t>memref</a:t>
            </a:r>
            <a:r>
              <a:rPr lang="en-US" sz="1400" dirty="0">
                <a:latin typeface="Consolas"/>
              </a:rPr>
              <a:t>&lt;</a:t>
            </a:r>
            <a:r>
              <a:rPr lang="en-US" sz="1400" dirty="0">
                <a:solidFill>
                  <a:srgbClr val="B42419"/>
                </a:solidFill>
                <a:latin typeface="Consolas"/>
              </a:rPr>
              <a:t>1</a:t>
            </a:r>
            <a:r>
              <a:rPr lang="en-US" sz="1400" dirty="0">
                <a:latin typeface="Consolas"/>
              </a:rPr>
              <a:t>x</a:t>
            </a:r>
            <a:r>
              <a:rPr lang="en-US" sz="1400" dirty="0">
                <a:solidFill>
                  <a:srgbClr val="2FB41D"/>
                </a:solidFill>
                <a:latin typeface="Consolas"/>
              </a:rPr>
              <a:t>i32</a:t>
            </a:r>
            <a:r>
              <a:rPr lang="en-US" sz="1400" dirty="0">
                <a:solidFill>
                  <a:srgbClr val="000000"/>
                </a:solidFill>
                <a:latin typeface="Consolas"/>
              </a:rPr>
              <a:t>&gt;</a:t>
            </a:r>
          </a:p>
          <a:p>
            <a:r>
              <a:rPr lang="en-US" sz="1400" dirty="0">
                <a:latin typeface="Consolas"/>
              </a:rPr>
              <a:t>      </a:t>
            </a:r>
            <a:r>
              <a:rPr lang="en-US" sz="1400" dirty="0">
                <a:solidFill>
                  <a:srgbClr val="C1651C"/>
                </a:solidFill>
                <a:latin typeface="Consolas"/>
              </a:rPr>
              <a:t>store</a:t>
            </a:r>
            <a:r>
              <a:rPr lang="en-US" sz="1400" dirty="0">
                <a:latin typeface="Consolas"/>
              </a:rPr>
              <a:t> </a:t>
            </a:r>
            <a:r>
              <a:rPr lang="en-US" sz="1400" dirty="0">
                <a:solidFill>
                  <a:srgbClr val="2EAEBB"/>
                </a:solidFill>
                <a:latin typeface="Consolas"/>
              </a:rPr>
              <a:t>%9</a:t>
            </a:r>
            <a:r>
              <a:rPr lang="en-US" sz="1400" dirty="0">
                <a:latin typeface="Consolas"/>
              </a:rPr>
              <a:t>, </a:t>
            </a:r>
            <a:r>
              <a:rPr lang="en-US" sz="1400" dirty="0">
                <a:solidFill>
                  <a:srgbClr val="2EAEBB"/>
                </a:solidFill>
                <a:latin typeface="Consolas"/>
              </a:rPr>
              <a:t>%5</a:t>
            </a:r>
            <a:r>
              <a:rPr lang="en-US" sz="1400" dirty="0">
                <a:latin typeface="Consolas"/>
              </a:rPr>
              <a:t>[</a:t>
            </a:r>
            <a:r>
              <a:rPr lang="en-US" sz="1400" dirty="0">
                <a:solidFill>
                  <a:srgbClr val="2EAEBB"/>
                </a:solidFill>
                <a:latin typeface="Consolas"/>
              </a:rPr>
              <a:t>%8</a:t>
            </a:r>
            <a:r>
              <a:rPr lang="en-US" sz="1400" dirty="0">
                <a:latin typeface="Consolas"/>
              </a:rPr>
              <a:t>] : </a:t>
            </a:r>
            <a:r>
              <a:rPr lang="en-US" sz="1400" dirty="0" err="1">
                <a:solidFill>
                  <a:srgbClr val="2FB41D"/>
                </a:solidFill>
                <a:latin typeface="Consolas"/>
              </a:rPr>
              <a:t>memref</a:t>
            </a:r>
            <a:r>
              <a:rPr lang="en-US" sz="1400" dirty="0">
                <a:latin typeface="Consolas"/>
              </a:rPr>
              <a:t>&lt;?x</a:t>
            </a:r>
            <a:r>
              <a:rPr lang="en-US" sz="1400" dirty="0">
                <a:solidFill>
                  <a:srgbClr val="2FB41D"/>
                </a:solidFill>
                <a:latin typeface="Consolas"/>
              </a:rPr>
              <a:t>i32</a:t>
            </a:r>
            <a:r>
              <a:rPr lang="en-US" sz="1400" dirty="0">
                <a:solidFill>
                  <a:srgbClr val="000000"/>
                </a:solidFill>
                <a:latin typeface="Consolas"/>
              </a:rPr>
              <a:t>&gt;</a:t>
            </a:r>
          </a:p>
          <a:p>
            <a:r>
              <a:rPr lang="en-US" sz="1400" dirty="0">
                <a:latin typeface="Consolas"/>
              </a:rPr>
              <a:t>    }</a:t>
            </a:r>
            <a:endParaRPr lang="en-US" sz="1400" dirty="0">
              <a:solidFill>
                <a:srgbClr val="400BD9"/>
              </a:solidFill>
              <a:latin typeface="Consolas"/>
            </a:endParaRPr>
          </a:p>
          <a:p>
            <a:r>
              <a:rPr lang="en-US" sz="1400" dirty="0">
                <a:latin typeface="Consolas"/>
              </a:rPr>
              <a:t>    </a:t>
            </a:r>
            <a:r>
              <a:rPr lang="en-US" sz="1400" dirty="0">
                <a:solidFill>
                  <a:srgbClr val="C1651C"/>
                </a:solidFill>
                <a:latin typeface="Consolas"/>
              </a:rPr>
              <a:t>return</a:t>
            </a:r>
            <a:endParaRPr lang="en-US" sz="1400" dirty="0">
              <a:solidFill>
                <a:srgbClr val="400BD9"/>
              </a:solidFill>
              <a:latin typeface="Consolas"/>
            </a:endParaRPr>
          </a:p>
          <a:p>
            <a:r>
              <a:rPr lang="en-US" sz="1400" dirty="0">
                <a:latin typeface="Consolas"/>
              </a:rPr>
              <a:t>  }</a:t>
            </a:r>
          </a:p>
        </p:txBody>
      </p:sp>
    </p:spTree>
    <p:extLst>
      <p:ext uri="{BB962C8B-B14F-4D97-AF65-F5344CB8AC3E}">
        <p14:creationId xmlns:p14="http://schemas.microsoft.com/office/powerpoint/2010/main" val="94391792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4C5B7C-38C1-45DB-822F-3CEB4E39CA39}"/>
              </a:ext>
            </a:extLst>
          </p:cNvPr>
          <p:cNvSpPr>
            <a:spLocks noGrp="1"/>
          </p:cNvSpPr>
          <p:nvPr>
            <p:ph type="title"/>
          </p:nvPr>
        </p:nvSpPr>
        <p:spPr/>
        <p:txBody>
          <a:bodyPr/>
          <a:lstStyle/>
          <a:p>
            <a:r>
              <a:rPr lang="en-US" dirty="0"/>
              <a:t>Frontend Performance Differences</a:t>
            </a:r>
            <a:endParaRPr lang="en-GB" dirty="0"/>
          </a:p>
        </p:txBody>
      </p:sp>
      <p:sp>
        <p:nvSpPr>
          <p:cNvPr id="3" name="Content Placeholder 2">
            <a:extLst>
              <a:ext uri="{FF2B5EF4-FFF2-40B4-BE49-F238E27FC236}">
                <a16:creationId xmlns:a16="http://schemas.microsoft.com/office/drawing/2014/main" id="{8D180851-B71B-45E2-96E6-B1FE5725EA29}"/>
              </a:ext>
            </a:extLst>
          </p:cNvPr>
          <p:cNvSpPr>
            <a:spLocks noGrp="1"/>
          </p:cNvSpPr>
          <p:nvPr>
            <p:ph idx="1"/>
          </p:nvPr>
        </p:nvSpPr>
        <p:spPr>
          <a:xfrm>
            <a:off x="838200" y="1825625"/>
            <a:ext cx="10515600" cy="4922838"/>
          </a:xfrm>
        </p:spPr>
        <p:txBody>
          <a:bodyPr vert="horz" lIns="91440" tIns="45720" rIns="91440" bIns="45720" rtlCol="0" anchor="t">
            <a:normAutofit/>
          </a:bodyPr>
          <a:lstStyle/>
          <a:p>
            <a:r>
              <a:rPr lang="en-US" sz="3200" dirty="0">
                <a:cs typeface="Calibri"/>
              </a:rPr>
              <a:t>8% performance boost on Floyd-</a:t>
            </a:r>
            <a:r>
              <a:rPr lang="en-US" sz="3200" dirty="0" err="1">
                <a:cs typeface="Calibri"/>
              </a:rPr>
              <a:t>Warshall</a:t>
            </a:r>
            <a:r>
              <a:rPr lang="en-US" sz="3200" dirty="0">
                <a:cs typeface="Calibri"/>
              </a:rPr>
              <a:t> occurs if </a:t>
            </a:r>
            <a:r>
              <a:rPr lang="en-US" sz="3200" dirty="0" err="1">
                <a:cs typeface="Calibri"/>
              </a:rPr>
              <a:t>Polygeist</a:t>
            </a:r>
            <a:r>
              <a:rPr lang="en-US" sz="3200" dirty="0">
                <a:cs typeface="Calibri"/>
              </a:rPr>
              <a:t> generates a single MLIR module for both benchmarking and timing code by default</a:t>
            </a:r>
          </a:p>
          <a:p>
            <a:r>
              <a:rPr lang="en-US" sz="3200" dirty="0">
                <a:cs typeface="Calibri"/>
              </a:rPr>
              <a:t>MLIR doesn't properly generate LLVM </a:t>
            </a:r>
            <a:r>
              <a:rPr lang="en-US" sz="3200" dirty="0" err="1">
                <a:cs typeface="Calibri"/>
              </a:rPr>
              <a:t>datalayout</a:t>
            </a:r>
            <a:r>
              <a:rPr lang="en-US" sz="3200" dirty="0">
                <a:cs typeface="Calibri"/>
              </a:rPr>
              <a:t>, preventing vectorization for MLIR-generated code (patched in our lowering)</a:t>
            </a:r>
          </a:p>
          <a:p>
            <a:r>
              <a:rPr lang="en-US" sz="3200" dirty="0">
                <a:cs typeface="Calibri"/>
              </a:rPr>
              <a:t>Different choice of allocation function can make a 30% impact on some tests (</a:t>
            </a:r>
            <a:r>
              <a:rPr lang="en-US" sz="3200" dirty="0" err="1">
                <a:cs typeface="Calibri"/>
              </a:rPr>
              <a:t>adi</a:t>
            </a:r>
            <a:r>
              <a:rPr lang="en-US" sz="3200" dirty="0">
                <a:cs typeface="Calibri"/>
              </a:rPr>
              <a:t>)</a:t>
            </a:r>
          </a:p>
          <a:p>
            <a:r>
              <a:rPr lang="en-US" sz="3200" dirty="0">
                <a:cs typeface="Calibri"/>
              </a:rPr>
              <a:t>LLVM strength-reduction is fragile and sometimes misses reversed loop induction variable (remaining gap in </a:t>
            </a:r>
            <a:r>
              <a:rPr lang="en-US" sz="3200" dirty="0" err="1">
                <a:cs typeface="Calibri"/>
              </a:rPr>
              <a:t>adi</a:t>
            </a:r>
            <a:r>
              <a:rPr lang="en-US" sz="3200" dirty="0">
                <a:cs typeface="Calibri"/>
              </a:rPr>
              <a:t>)</a:t>
            </a:r>
            <a:endParaRPr lang="en-US" dirty="0"/>
          </a:p>
        </p:txBody>
      </p:sp>
      <p:sp>
        <p:nvSpPr>
          <p:cNvPr id="4" name="Slide Number Placeholder 3">
            <a:extLst>
              <a:ext uri="{FF2B5EF4-FFF2-40B4-BE49-F238E27FC236}">
                <a16:creationId xmlns:a16="http://schemas.microsoft.com/office/drawing/2014/main" id="{61C187F6-23EC-4058-926A-4991187F587C}"/>
              </a:ext>
            </a:extLst>
          </p:cNvPr>
          <p:cNvSpPr>
            <a:spLocks noGrp="1"/>
          </p:cNvSpPr>
          <p:nvPr>
            <p:ph type="sldNum" sz="quarter" idx="12"/>
          </p:nvPr>
        </p:nvSpPr>
        <p:spPr/>
        <p:txBody>
          <a:bodyPr/>
          <a:lstStyle/>
          <a:p>
            <a:fld id="{330EA680-D336-4FF7-8B7A-9848BB0A1C32}" type="slidenum">
              <a:rPr lang="en-US" smtClean="0"/>
              <a:t>80</a:t>
            </a:fld>
            <a:endParaRPr lang="en-US"/>
          </a:p>
        </p:txBody>
      </p:sp>
    </p:spTree>
    <p:extLst>
      <p:ext uri="{BB962C8B-B14F-4D97-AF65-F5344CB8AC3E}">
        <p14:creationId xmlns:p14="http://schemas.microsoft.com/office/powerpoint/2010/main" val="199479075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02CFE9-8810-4755-942A-DFD7E33E0871}"/>
              </a:ext>
            </a:extLst>
          </p:cNvPr>
          <p:cNvSpPr>
            <a:spLocks noGrp="1"/>
          </p:cNvSpPr>
          <p:nvPr>
            <p:ph type="title"/>
          </p:nvPr>
        </p:nvSpPr>
        <p:spPr/>
        <p:txBody>
          <a:bodyPr/>
          <a:lstStyle/>
          <a:p>
            <a:r>
              <a:rPr lang="en-US" dirty="0">
                <a:cs typeface="Calibri Light"/>
              </a:rPr>
              <a:t>“Case Study 3”: Your Programs!</a:t>
            </a:r>
            <a:endParaRPr lang="en-US" dirty="0"/>
          </a:p>
        </p:txBody>
      </p:sp>
      <p:sp>
        <p:nvSpPr>
          <p:cNvPr id="4" name="Slide Number Placeholder 3">
            <a:extLst>
              <a:ext uri="{FF2B5EF4-FFF2-40B4-BE49-F238E27FC236}">
                <a16:creationId xmlns:a16="http://schemas.microsoft.com/office/drawing/2014/main" id="{0CF6E0F4-CF88-4F6C-AC51-F7B879FECC04}"/>
              </a:ext>
            </a:extLst>
          </p:cNvPr>
          <p:cNvSpPr>
            <a:spLocks noGrp="1"/>
          </p:cNvSpPr>
          <p:nvPr>
            <p:ph type="sldNum" sz="quarter" idx="12"/>
          </p:nvPr>
        </p:nvSpPr>
        <p:spPr/>
        <p:txBody>
          <a:bodyPr/>
          <a:lstStyle/>
          <a:p>
            <a:fld id="{330EA680-D336-4FF7-8B7A-9848BB0A1C32}" type="slidenum">
              <a:rPr lang="en-US" smtClean="0"/>
              <a:t>81</a:t>
            </a:fld>
            <a:endParaRPr lang="en-US"/>
          </a:p>
        </p:txBody>
      </p:sp>
      <p:cxnSp>
        <p:nvCxnSpPr>
          <p:cNvPr id="14" name="Straight Arrow Connector 13">
            <a:extLst>
              <a:ext uri="{FF2B5EF4-FFF2-40B4-BE49-F238E27FC236}">
                <a16:creationId xmlns:a16="http://schemas.microsoft.com/office/drawing/2014/main" id="{321718DD-383E-214B-9D9E-6099FFD213DF}"/>
              </a:ext>
            </a:extLst>
          </p:cNvPr>
          <p:cNvCxnSpPr/>
          <p:nvPr/>
        </p:nvCxnSpPr>
        <p:spPr>
          <a:xfrm>
            <a:off x="5020310" y="6858000"/>
            <a:ext cx="914400" cy="9144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0" name="Content Placeholder 2">
            <a:extLst>
              <a:ext uri="{FF2B5EF4-FFF2-40B4-BE49-F238E27FC236}">
                <a16:creationId xmlns:a16="http://schemas.microsoft.com/office/drawing/2014/main" id="{87ECF365-A08D-6487-CDF4-E2FEF161BC60}"/>
              </a:ext>
            </a:extLst>
          </p:cNvPr>
          <p:cNvSpPr>
            <a:spLocks noGrp="1"/>
          </p:cNvSpPr>
          <p:nvPr>
            <p:ph idx="1"/>
          </p:nvPr>
        </p:nvSpPr>
        <p:spPr>
          <a:xfrm>
            <a:off x="838200" y="1803400"/>
            <a:ext cx="9715500" cy="4552950"/>
          </a:xfrm>
        </p:spPr>
        <p:txBody>
          <a:bodyPr vert="horz" lIns="91440" tIns="45720" rIns="91440" bIns="45720" rtlCol="0" anchor="t">
            <a:normAutofit/>
          </a:bodyPr>
          <a:lstStyle/>
          <a:p>
            <a:r>
              <a:rPr lang="en-US" dirty="0">
                <a:cs typeface="Calibri"/>
              </a:rPr>
              <a:t>There are already several efforts starting using </a:t>
            </a:r>
            <a:r>
              <a:rPr lang="en-US" dirty="0" err="1">
                <a:cs typeface="Calibri"/>
              </a:rPr>
              <a:t>Polygeist</a:t>
            </a:r>
            <a:r>
              <a:rPr lang="en-US" dirty="0">
                <a:cs typeface="Calibri"/>
              </a:rPr>
              <a:t>/MLIR to leveraging the benefits of optimizable multi-level operations</a:t>
            </a:r>
          </a:p>
          <a:p>
            <a:pPr lvl="1"/>
            <a:r>
              <a:rPr lang="en-US" dirty="0">
                <a:cs typeface="Calibri"/>
              </a:rPr>
              <a:t>SYCL</a:t>
            </a:r>
          </a:p>
          <a:p>
            <a:pPr lvl="1"/>
            <a:r>
              <a:rPr lang="en-US" dirty="0">
                <a:cs typeface="Calibri"/>
              </a:rPr>
              <a:t>Circuit Compilation</a:t>
            </a:r>
          </a:p>
          <a:p>
            <a:pPr lvl="1"/>
            <a:r>
              <a:rPr lang="en-US" dirty="0">
                <a:cs typeface="Calibri"/>
              </a:rPr>
              <a:t>BLAS Kernels</a:t>
            </a:r>
          </a:p>
          <a:p>
            <a:pPr lvl="1"/>
            <a:r>
              <a:rPr lang="en-US" dirty="0">
                <a:cs typeface="Calibri"/>
              </a:rPr>
              <a:t>Databases</a:t>
            </a:r>
          </a:p>
          <a:p>
            <a:pPr lvl="1"/>
            <a:r>
              <a:rPr lang="en-US" dirty="0">
                <a:cs typeface="Calibri"/>
              </a:rPr>
              <a:t>…</a:t>
            </a:r>
          </a:p>
          <a:p>
            <a:r>
              <a:rPr lang="en-US" dirty="0">
                <a:cs typeface="Calibri"/>
              </a:rPr>
              <a:t>If you’re interested in applying such techniques to your programs, please reach out!</a:t>
            </a:r>
          </a:p>
        </p:txBody>
      </p:sp>
    </p:spTree>
    <p:extLst>
      <p:ext uri="{BB962C8B-B14F-4D97-AF65-F5344CB8AC3E}">
        <p14:creationId xmlns:p14="http://schemas.microsoft.com/office/powerpoint/2010/main" val="127932499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02CFE9-8810-4755-942A-DFD7E33E0871}"/>
              </a:ext>
            </a:extLst>
          </p:cNvPr>
          <p:cNvSpPr>
            <a:spLocks noGrp="1"/>
          </p:cNvSpPr>
          <p:nvPr>
            <p:ph type="title"/>
          </p:nvPr>
        </p:nvSpPr>
        <p:spPr/>
        <p:txBody>
          <a:bodyPr/>
          <a:lstStyle/>
          <a:p>
            <a:r>
              <a:rPr lang="en-US" dirty="0">
                <a:cs typeface="Calibri Light"/>
              </a:rPr>
              <a:t>GPU Synchronization Lowering</a:t>
            </a:r>
            <a:endParaRPr lang="en-US" dirty="0"/>
          </a:p>
        </p:txBody>
      </p:sp>
      <p:sp>
        <p:nvSpPr>
          <p:cNvPr id="4" name="Slide Number Placeholder 3">
            <a:extLst>
              <a:ext uri="{FF2B5EF4-FFF2-40B4-BE49-F238E27FC236}">
                <a16:creationId xmlns:a16="http://schemas.microsoft.com/office/drawing/2014/main" id="{0CF6E0F4-CF88-4F6C-AC51-F7B879FECC04}"/>
              </a:ext>
            </a:extLst>
          </p:cNvPr>
          <p:cNvSpPr>
            <a:spLocks noGrp="1"/>
          </p:cNvSpPr>
          <p:nvPr>
            <p:ph type="sldNum" sz="quarter" idx="12"/>
          </p:nvPr>
        </p:nvSpPr>
        <p:spPr/>
        <p:txBody>
          <a:bodyPr/>
          <a:lstStyle/>
          <a:p>
            <a:fld id="{330EA680-D336-4FF7-8B7A-9848BB0A1C32}" type="slidenum">
              <a:rPr lang="en-US" smtClean="0"/>
              <a:t>82</a:t>
            </a:fld>
            <a:endParaRPr lang="en-US"/>
          </a:p>
        </p:txBody>
      </p:sp>
      <p:sp>
        <p:nvSpPr>
          <p:cNvPr id="9" name="Content Placeholder 2">
            <a:extLst>
              <a:ext uri="{FF2B5EF4-FFF2-40B4-BE49-F238E27FC236}">
                <a16:creationId xmlns:a16="http://schemas.microsoft.com/office/drawing/2014/main" id="{1F2F2B97-49AD-2E4E-BAD7-10F2D42C7498}"/>
              </a:ext>
            </a:extLst>
          </p:cNvPr>
          <p:cNvSpPr>
            <a:spLocks noGrp="1"/>
          </p:cNvSpPr>
          <p:nvPr>
            <p:ph idx="1"/>
          </p:nvPr>
        </p:nvSpPr>
        <p:spPr>
          <a:xfrm>
            <a:off x="838199" y="1825624"/>
            <a:ext cx="10515599" cy="1836505"/>
          </a:xfrm>
        </p:spPr>
        <p:txBody>
          <a:bodyPr vert="horz" lIns="91440" tIns="45720" rIns="91440" bIns="45720" rtlCol="0" anchor="t">
            <a:noAutofit/>
          </a:bodyPr>
          <a:lstStyle/>
          <a:p>
            <a:r>
              <a:rPr lang="en-US" dirty="0"/>
              <a:t>Most CPU backends (e.g. </a:t>
            </a:r>
            <a:r>
              <a:rPr lang="en-US" dirty="0" err="1"/>
              <a:t>Cilk</a:t>
            </a:r>
            <a:r>
              <a:rPr lang="en-US" dirty="0"/>
              <a:t>, OpenMP) do not have an equivalent &amp; general synchronization instruction (more akin to a barrier)</a:t>
            </a:r>
          </a:p>
          <a:p>
            <a:r>
              <a:rPr lang="en-US" dirty="0"/>
              <a:t>Existing approaches create a heavy-weight state machine of all synchronizations that stores all values</a:t>
            </a:r>
          </a:p>
        </p:txBody>
      </p:sp>
      <p:cxnSp>
        <p:nvCxnSpPr>
          <p:cNvPr id="14" name="Straight Arrow Connector 13">
            <a:extLst>
              <a:ext uri="{FF2B5EF4-FFF2-40B4-BE49-F238E27FC236}">
                <a16:creationId xmlns:a16="http://schemas.microsoft.com/office/drawing/2014/main" id="{321718DD-383E-214B-9D9E-6099FFD213DF}"/>
              </a:ext>
            </a:extLst>
          </p:cNvPr>
          <p:cNvCxnSpPr/>
          <p:nvPr/>
        </p:nvCxnSpPr>
        <p:spPr>
          <a:xfrm>
            <a:off x="5020310" y="6858000"/>
            <a:ext cx="914400" cy="9144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5568806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02CFE9-8810-4755-942A-DFD7E33E0871}"/>
              </a:ext>
            </a:extLst>
          </p:cNvPr>
          <p:cNvSpPr>
            <a:spLocks noGrp="1"/>
          </p:cNvSpPr>
          <p:nvPr>
            <p:ph type="title"/>
          </p:nvPr>
        </p:nvSpPr>
        <p:spPr/>
        <p:txBody>
          <a:bodyPr/>
          <a:lstStyle/>
          <a:p>
            <a:r>
              <a:rPr lang="en-US" dirty="0">
                <a:cs typeface="Calibri Light"/>
              </a:rPr>
              <a:t>GPU Synchronization Lowering: Registers</a:t>
            </a:r>
            <a:endParaRPr lang="en-US" dirty="0"/>
          </a:p>
        </p:txBody>
      </p:sp>
      <p:sp>
        <p:nvSpPr>
          <p:cNvPr id="4" name="Slide Number Placeholder 3">
            <a:extLst>
              <a:ext uri="{FF2B5EF4-FFF2-40B4-BE49-F238E27FC236}">
                <a16:creationId xmlns:a16="http://schemas.microsoft.com/office/drawing/2014/main" id="{0CF6E0F4-CF88-4F6C-AC51-F7B879FECC04}"/>
              </a:ext>
            </a:extLst>
          </p:cNvPr>
          <p:cNvSpPr>
            <a:spLocks noGrp="1"/>
          </p:cNvSpPr>
          <p:nvPr>
            <p:ph type="sldNum" sz="quarter" idx="12"/>
          </p:nvPr>
        </p:nvSpPr>
        <p:spPr/>
        <p:txBody>
          <a:bodyPr/>
          <a:lstStyle/>
          <a:p>
            <a:fld id="{330EA680-D336-4FF7-8B7A-9848BB0A1C32}" type="slidenum">
              <a:rPr lang="en-US" smtClean="0"/>
              <a:t>83</a:t>
            </a:fld>
            <a:endParaRPr lang="en-US"/>
          </a:p>
        </p:txBody>
      </p:sp>
      <p:sp>
        <p:nvSpPr>
          <p:cNvPr id="9" name="Content Placeholder 2">
            <a:extLst>
              <a:ext uri="{FF2B5EF4-FFF2-40B4-BE49-F238E27FC236}">
                <a16:creationId xmlns:a16="http://schemas.microsoft.com/office/drawing/2014/main" id="{1F2F2B97-49AD-2E4E-BAD7-10F2D42C7498}"/>
              </a:ext>
            </a:extLst>
          </p:cNvPr>
          <p:cNvSpPr>
            <a:spLocks noGrp="1"/>
          </p:cNvSpPr>
          <p:nvPr>
            <p:ph idx="1"/>
          </p:nvPr>
        </p:nvSpPr>
        <p:spPr>
          <a:xfrm>
            <a:off x="838200" y="1569190"/>
            <a:ext cx="10515599" cy="1836505"/>
          </a:xfrm>
        </p:spPr>
        <p:txBody>
          <a:bodyPr vert="horz" lIns="91440" tIns="45720" rIns="91440" bIns="45720" rtlCol="0" anchor="t">
            <a:noAutofit/>
          </a:bodyPr>
          <a:lstStyle/>
          <a:p>
            <a:r>
              <a:rPr lang="en-US" dirty="0"/>
              <a:t>Registers defined before the synchronization and used after the synchronization must be preserved through an allocation.</a:t>
            </a:r>
          </a:p>
          <a:p>
            <a:r>
              <a:rPr lang="en-US" dirty="0"/>
              <a:t>If the memory semantics allow us to more efficiently recompute the value, it doesn’t need to be stored.</a:t>
            </a:r>
          </a:p>
        </p:txBody>
      </p:sp>
      <p:cxnSp>
        <p:nvCxnSpPr>
          <p:cNvPr id="14" name="Straight Arrow Connector 13">
            <a:extLst>
              <a:ext uri="{FF2B5EF4-FFF2-40B4-BE49-F238E27FC236}">
                <a16:creationId xmlns:a16="http://schemas.microsoft.com/office/drawing/2014/main" id="{321718DD-383E-214B-9D9E-6099FFD213DF}"/>
              </a:ext>
            </a:extLst>
          </p:cNvPr>
          <p:cNvCxnSpPr/>
          <p:nvPr/>
        </p:nvCxnSpPr>
        <p:spPr>
          <a:xfrm>
            <a:off x="5020310" y="6858000"/>
            <a:ext cx="914400" cy="9144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40919420-FA11-D74F-B94E-140B8047A72A}"/>
              </a:ext>
            </a:extLst>
          </p:cNvPr>
          <p:cNvSpPr txBox="1"/>
          <p:nvPr/>
        </p:nvSpPr>
        <p:spPr>
          <a:xfrm>
            <a:off x="156279" y="3482805"/>
            <a:ext cx="3731125" cy="2103140"/>
          </a:xfrm>
          <a:prstGeom prst="rect">
            <a:avLst/>
          </a:pr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aseline="-25000" dirty="0" err="1">
                <a:solidFill>
                  <a:srgbClr val="7030A0"/>
                </a:solidFill>
                <a:latin typeface="Consolas"/>
                <a:ea typeface="+mn-lt"/>
                <a:cs typeface="Courier New"/>
              </a:rPr>
              <a:t>parallel_for</a:t>
            </a:r>
            <a:r>
              <a:rPr lang="en-US" sz="2800" baseline="-25000" dirty="0">
                <a:solidFill>
                  <a:srgbClr val="7030A0"/>
                </a:solidFill>
                <a:latin typeface="Consolas"/>
                <a:ea typeface="+mn-lt"/>
                <a:cs typeface="Courier New"/>
              </a:rPr>
              <a:t> </a:t>
            </a:r>
            <a:r>
              <a:rPr lang="en-US" sz="2800" baseline="-25000" dirty="0">
                <a:solidFill>
                  <a:srgbClr val="000000"/>
                </a:solidFill>
                <a:latin typeface="Consolas"/>
                <a:ea typeface="+mn-lt"/>
                <a:cs typeface="Courier New"/>
              </a:rPr>
              <a:t>%</a:t>
            </a:r>
            <a:r>
              <a:rPr lang="en-US" sz="2800" baseline="-25000" dirty="0" err="1">
                <a:solidFill>
                  <a:srgbClr val="000000"/>
                </a:solidFill>
                <a:latin typeface="Consolas"/>
                <a:ea typeface="+mn-lt"/>
                <a:cs typeface="Courier New"/>
              </a:rPr>
              <a:t>i</a:t>
            </a:r>
            <a:r>
              <a:rPr lang="en-US" sz="2800" baseline="-25000" dirty="0">
                <a:solidFill>
                  <a:srgbClr val="000000"/>
                </a:solidFill>
                <a:latin typeface="Consolas"/>
                <a:ea typeface="+mn-lt"/>
                <a:cs typeface="Courier New"/>
              </a:rPr>
              <a:t> = 0 to N {</a:t>
            </a:r>
          </a:p>
          <a:p>
            <a:r>
              <a:rPr lang="en-US" sz="2800" baseline="-25000" dirty="0">
                <a:solidFill>
                  <a:srgbClr val="000000"/>
                </a:solidFill>
                <a:latin typeface="Consolas"/>
                <a:ea typeface="+mn-lt"/>
                <a:cs typeface="Courier New"/>
              </a:rPr>
              <a:t>  %off = %</a:t>
            </a:r>
            <a:r>
              <a:rPr lang="en-US" sz="2800" baseline="-25000" dirty="0" err="1">
                <a:solidFill>
                  <a:srgbClr val="000000"/>
                </a:solidFill>
                <a:latin typeface="Consolas"/>
                <a:ea typeface="+mn-lt"/>
                <a:cs typeface="Courier New"/>
              </a:rPr>
              <a:t>i</a:t>
            </a:r>
            <a:r>
              <a:rPr lang="en-US" sz="2800" baseline="-25000" dirty="0">
                <a:solidFill>
                  <a:srgbClr val="000000"/>
                </a:solidFill>
                <a:latin typeface="Consolas"/>
                <a:ea typeface="+mn-lt"/>
                <a:cs typeface="Courier New"/>
              </a:rPr>
              <a:t> + 1</a:t>
            </a:r>
            <a:endParaRPr lang="en-US" sz="2800" baseline="-25000" dirty="0">
              <a:solidFill>
                <a:srgbClr val="0070C0"/>
              </a:solidFill>
              <a:latin typeface="Consolas"/>
              <a:ea typeface="+mn-lt"/>
              <a:cs typeface="Courier New"/>
            </a:endParaRPr>
          </a:p>
          <a:p>
            <a:r>
              <a:rPr lang="en-US" sz="2800" baseline="-25000" dirty="0">
                <a:solidFill>
                  <a:srgbClr val="0070C0"/>
                </a:solidFill>
                <a:latin typeface="Consolas"/>
                <a:ea typeface="+mn-lt"/>
                <a:cs typeface="Courier New"/>
              </a:rPr>
              <a:t>  </a:t>
            </a:r>
            <a:r>
              <a:rPr lang="en-US" sz="2800" baseline="-25000" dirty="0" err="1">
                <a:solidFill>
                  <a:srgbClr val="0070C0"/>
                </a:solidFill>
                <a:latin typeface="Consolas"/>
                <a:ea typeface="+mn-lt"/>
                <a:cs typeface="Courier New"/>
              </a:rPr>
              <a:t>codeA</a:t>
            </a:r>
            <a:r>
              <a:rPr lang="en-US" sz="2800" baseline="-25000" dirty="0">
                <a:solidFill>
                  <a:srgbClr val="000000"/>
                </a:solidFill>
                <a:latin typeface="Consolas"/>
                <a:ea typeface="+mn-lt"/>
                <a:cs typeface="Courier New"/>
              </a:rPr>
              <a:t>(%off);</a:t>
            </a:r>
            <a:br>
              <a:rPr lang="en-US" sz="2800" baseline="-25000" dirty="0">
                <a:solidFill>
                  <a:srgbClr val="000000"/>
                </a:solidFill>
                <a:latin typeface="Consolas"/>
                <a:ea typeface="+mn-lt"/>
                <a:cs typeface="Courier New"/>
              </a:rPr>
            </a:br>
            <a:r>
              <a:rPr lang="en-US" sz="2800" baseline="-25000" dirty="0">
                <a:solidFill>
                  <a:srgbClr val="000000"/>
                </a:solidFill>
                <a:latin typeface="Consolas"/>
                <a:ea typeface="+mn-lt"/>
                <a:cs typeface="Courier New"/>
              </a:rPr>
              <a:t>  </a:t>
            </a:r>
            <a:r>
              <a:rPr lang="en-US" sz="2800" baseline="-25000" dirty="0" err="1">
                <a:solidFill>
                  <a:srgbClr val="7030A0"/>
                </a:solidFill>
                <a:latin typeface="Consolas"/>
                <a:ea typeface="+mn-lt"/>
                <a:cs typeface="Courier New"/>
              </a:rPr>
              <a:t>sync_threads</a:t>
            </a:r>
            <a:r>
              <a:rPr lang="en-US" sz="2800" baseline="-25000" dirty="0">
                <a:solidFill>
                  <a:srgbClr val="000000"/>
                </a:solidFill>
                <a:latin typeface="Consolas"/>
                <a:ea typeface="+mn-lt"/>
                <a:cs typeface="Courier New"/>
              </a:rPr>
              <a:t>;</a:t>
            </a:r>
            <a:br>
              <a:rPr lang="en-US" sz="2800" baseline="-25000" dirty="0">
                <a:solidFill>
                  <a:srgbClr val="000000"/>
                </a:solidFill>
                <a:latin typeface="Consolas"/>
                <a:ea typeface="+mn-lt"/>
                <a:cs typeface="Courier New"/>
              </a:rPr>
            </a:br>
            <a:r>
              <a:rPr lang="en-US" sz="2800" baseline="-25000" dirty="0">
                <a:solidFill>
                  <a:srgbClr val="000000"/>
                </a:solidFill>
                <a:latin typeface="Consolas"/>
                <a:ea typeface="+mn-lt"/>
                <a:cs typeface="Courier New"/>
              </a:rPr>
              <a:t>  </a:t>
            </a:r>
            <a:r>
              <a:rPr lang="en-US" sz="2800" baseline="-25000" dirty="0" err="1">
                <a:solidFill>
                  <a:srgbClr val="0070C0"/>
                </a:solidFill>
                <a:latin typeface="Consolas"/>
                <a:ea typeface="+mn-lt"/>
                <a:cs typeface="Courier New"/>
              </a:rPr>
              <a:t>codeB</a:t>
            </a:r>
            <a:r>
              <a:rPr lang="en-US" sz="2800" baseline="-25000" dirty="0">
                <a:solidFill>
                  <a:srgbClr val="000000"/>
                </a:solidFill>
                <a:latin typeface="Consolas"/>
                <a:ea typeface="+mn-lt"/>
                <a:cs typeface="Courier New"/>
              </a:rPr>
              <a:t>(%off);</a:t>
            </a:r>
          </a:p>
          <a:p>
            <a:r>
              <a:rPr lang="en-US" sz="2800" baseline="-25000" dirty="0">
                <a:solidFill>
                  <a:srgbClr val="000000"/>
                </a:solidFill>
                <a:latin typeface="Consolas"/>
                <a:ea typeface="+mn-lt"/>
                <a:cs typeface="Courier New"/>
              </a:rPr>
              <a:t>}</a:t>
            </a:r>
          </a:p>
          <a:p>
            <a:endParaRPr lang="en-US" sz="2800" baseline="-25000" dirty="0">
              <a:solidFill>
                <a:srgbClr val="000000"/>
              </a:solidFill>
              <a:latin typeface="Consolas"/>
              <a:ea typeface="+mn-lt"/>
              <a:cs typeface="Courier New"/>
            </a:endParaRPr>
          </a:p>
        </p:txBody>
      </p:sp>
      <p:sp>
        <p:nvSpPr>
          <p:cNvPr id="7" name="TextBox 6">
            <a:extLst>
              <a:ext uri="{FF2B5EF4-FFF2-40B4-BE49-F238E27FC236}">
                <a16:creationId xmlns:a16="http://schemas.microsoft.com/office/drawing/2014/main" id="{2F7CBA24-A66F-0041-A4CB-47C4C79BEE3B}"/>
              </a:ext>
            </a:extLst>
          </p:cNvPr>
          <p:cNvSpPr txBox="1"/>
          <p:nvPr/>
        </p:nvSpPr>
        <p:spPr>
          <a:xfrm>
            <a:off x="4215286" y="3476646"/>
            <a:ext cx="3731125" cy="2964914"/>
          </a:xfrm>
          <a:prstGeom prst="rect">
            <a:avLst/>
          </a:pr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aseline="-25000" dirty="0">
                <a:solidFill>
                  <a:srgbClr val="000000"/>
                </a:solidFill>
                <a:latin typeface="Consolas"/>
                <a:ea typeface="+mn-lt"/>
                <a:cs typeface="Courier New"/>
              </a:rPr>
              <a:t>%</a:t>
            </a:r>
            <a:r>
              <a:rPr lang="en-US" sz="2800" baseline="-25000" dirty="0" err="1">
                <a:solidFill>
                  <a:srgbClr val="000000"/>
                </a:solidFill>
                <a:latin typeface="Consolas"/>
                <a:ea typeface="+mn-lt"/>
                <a:cs typeface="Courier New"/>
              </a:rPr>
              <a:t>offm</a:t>
            </a:r>
            <a:r>
              <a:rPr lang="en-US" sz="2800" baseline="-25000" dirty="0">
                <a:solidFill>
                  <a:srgbClr val="000000"/>
                </a:solidFill>
                <a:latin typeface="Consolas"/>
                <a:ea typeface="+mn-lt"/>
                <a:cs typeface="Courier New"/>
              </a:rPr>
              <a:t> = </a:t>
            </a:r>
            <a:r>
              <a:rPr lang="en-US" sz="2800" baseline="-25000" dirty="0" err="1">
                <a:solidFill>
                  <a:srgbClr val="000000"/>
                </a:solidFill>
                <a:latin typeface="Consolas"/>
                <a:ea typeface="+mn-lt"/>
                <a:cs typeface="Courier New"/>
              </a:rPr>
              <a:t>alloca</a:t>
            </a:r>
            <a:r>
              <a:rPr lang="en-US" sz="2800" baseline="-25000" dirty="0">
                <a:solidFill>
                  <a:srgbClr val="000000"/>
                </a:solidFill>
                <a:latin typeface="Consolas"/>
                <a:ea typeface="+mn-lt"/>
                <a:cs typeface="Courier New"/>
              </a:rPr>
              <a:t> N</a:t>
            </a:r>
            <a:endParaRPr lang="en-US" sz="2800" baseline="-25000" dirty="0">
              <a:solidFill>
                <a:srgbClr val="7030A0"/>
              </a:solidFill>
              <a:latin typeface="Consolas"/>
              <a:ea typeface="+mn-lt"/>
              <a:cs typeface="Courier New"/>
            </a:endParaRPr>
          </a:p>
          <a:p>
            <a:r>
              <a:rPr lang="en-US" sz="2800" baseline="-25000" dirty="0" err="1">
                <a:solidFill>
                  <a:srgbClr val="7030A0"/>
                </a:solidFill>
                <a:latin typeface="Consolas"/>
                <a:ea typeface="+mn-lt"/>
                <a:cs typeface="Courier New"/>
              </a:rPr>
              <a:t>parallel_for</a:t>
            </a:r>
            <a:r>
              <a:rPr lang="en-US" sz="2800" baseline="-25000" dirty="0">
                <a:solidFill>
                  <a:srgbClr val="7030A0"/>
                </a:solidFill>
                <a:latin typeface="Consolas"/>
                <a:ea typeface="+mn-lt"/>
                <a:cs typeface="Courier New"/>
              </a:rPr>
              <a:t> </a:t>
            </a:r>
            <a:r>
              <a:rPr lang="en-US" sz="2800" baseline="-25000" dirty="0">
                <a:solidFill>
                  <a:srgbClr val="000000"/>
                </a:solidFill>
                <a:latin typeface="Consolas"/>
                <a:ea typeface="+mn-lt"/>
                <a:cs typeface="Courier New"/>
              </a:rPr>
              <a:t>%</a:t>
            </a:r>
            <a:r>
              <a:rPr lang="en-US" sz="2800" baseline="-25000" dirty="0" err="1">
                <a:solidFill>
                  <a:srgbClr val="000000"/>
                </a:solidFill>
                <a:latin typeface="Consolas"/>
                <a:ea typeface="+mn-lt"/>
                <a:cs typeface="Courier New"/>
              </a:rPr>
              <a:t>i</a:t>
            </a:r>
            <a:r>
              <a:rPr lang="en-US" sz="2800" baseline="-25000" dirty="0">
                <a:solidFill>
                  <a:srgbClr val="000000"/>
                </a:solidFill>
                <a:latin typeface="Consolas"/>
                <a:ea typeface="+mn-lt"/>
                <a:cs typeface="Courier New"/>
              </a:rPr>
              <a:t> = 0 to N {</a:t>
            </a:r>
          </a:p>
          <a:p>
            <a:r>
              <a:rPr lang="en-US" sz="2800" baseline="-25000" dirty="0">
                <a:solidFill>
                  <a:srgbClr val="000000"/>
                </a:solidFill>
                <a:latin typeface="Consolas"/>
                <a:ea typeface="+mn-lt"/>
                <a:cs typeface="Courier New"/>
              </a:rPr>
              <a:t>  %off = %</a:t>
            </a:r>
            <a:r>
              <a:rPr lang="en-US" sz="2800" baseline="-25000" dirty="0" err="1">
                <a:solidFill>
                  <a:srgbClr val="000000"/>
                </a:solidFill>
                <a:latin typeface="Consolas"/>
                <a:ea typeface="+mn-lt"/>
                <a:cs typeface="Courier New"/>
              </a:rPr>
              <a:t>i</a:t>
            </a:r>
            <a:r>
              <a:rPr lang="en-US" sz="2800" baseline="-25000" dirty="0">
                <a:solidFill>
                  <a:srgbClr val="000000"/>
                </a:solidFill>
                <a:latin typeface="Consolas"/>
                <a:ea typeface="+mn-lt"/>
                <a:cs typeface="Courier New"/>
              </a:rPr>
              <a:t> + 1</a:t>
            </a:r>
          </a:p>
          <a:p>
            <a:r>
              <a:rPr lang="en-US" sz="2800" baseline="-25000" dirty="0">
                <a:solidFill>
                  <a:srgbClr val="000000"/>
                </a:solidFill>
                <a:latin typeface="Consolas"/>
                <a:ea typeface="+mn-lt"/>
                <a:cs typeface="Courier New"/>
              </a:rPr>
              <a:t>  %</a:t>
            </a:r>
            <a:r>
              <a:rPr lang="en-US" sz="2800" baseline="-25000" dirty="0" err="1">
                <a:solidFill>
                  <a:srgbClr val="000000"/>
                </a:solidFill>
                <a:latin typeface="Consolas"/>
                <a:ea typeface="+mn-lt"/>
                <a:cs typeface="Courier New"/>
              </a:rPr>
              <a:t>offm</a:t>
            </a:r>
            <a:r>
              <a:rPr lang="en-US" sz="2800" baseline="-25000" dirty="0">
                <a:solidFill>
                  <a:srgbClr val="000000"/>
                </a:solidFill>
                <a:latin typeface="Consolas"/>
                <a:ea typeface="+mn-lt"/>
                <a:cs typeface="Courier New"/>
              </a:rPr>
              <a:t>[%</a:t>
            </a:r>
            <a:r>
              <a:rPr lang="en-US" sz="2800" baseline="-25000" dirty="0" err="1">
                <a:solidFill>
                  <a:srgbClr val="000000"/>
                </a:solidFill>
                <a:latin typeface="Consolas"/>
                <a:ea typeface="+mn-lt"/>
                <a:cs typeface="Courier New"/>
              </a:rPr>
              <a:t>i</a:t>
            </a:r>
            <a:r>
              <a:rPr lang="en-US" sz="2800" baseline="-25000" dirty="0">
                <a:solidFill>
                  <a:srgbClr val="000000"/>
                </a:solidFill>
                <a:latin typeface="Consolas"/>
                <a:ea typeface="+mn-lt"/>
                <a:cs typeface="Courier New"/>
              </a:rPr>
              <a:t>] = %off</a:t>
            </a:r>
            <a:endParaRPr lang="en-US" sz="2800" baseline="-25000" dirty="0">
              <a:solidFill>
                <a:srgbClr val="0070C0"/>
              </a:solidFill>
              <a:latin typeface="Consolas"/>
              <a:ea typeface="+mn-lt"/>
              <a:cs typeface="Courier New"/>
            </a:endParaRPr>
          </a:p>
          <a:p>
            <a:r>
              <a:rPr lang="en-US" sz="2800" baseline="-25000" dirty="0">
                <a:solidFill>
                  <a:srgbClr val="0070C0"/>
                </a:solidFill>
                <a:latin typeface="Consolas"/>
                <a:ea typeface="+mn-lt"/>
                <a:cs typeface="Courier New"/>
              </a:rPr>
              <a:t>  </a:t>
            </a:r>
            <a:r>
              <a:rPr lang="en-US" sz="2800" baseline="-25000" dirty="0" err="1">
                <a:solidFill>
                  <a:srgbClr val="0070C0"/>
                </a:solidFill>
                <a:latin typeface="Consolas"/>
                <a:ea typeface="+mn-lt"/>
                <a:cs typeface="Courier New"/>
              </a:rPr>
              <a:t>codeA</a:t>
            </a:r>
            <a:r>
              <a:rPr lang="en-US" sz="2800" baseline="-25000" dirty="0">
                <a:solidFill>
                  <a:srgbClr val="000000"/>
                </a:solidFill>
                <a:latin typeface="Consolas"/>
                <a:ea typeface="+mn-lt"/>
                <a:cs typeface="Courier New"/>
              </a:rPr>
              <a:t>(%off);</a:t>
            </a:r>
          </a:p>
          <a:p>
            <a:r>
              <a:rPr lang="en-US" sz="2800" baseline="-25000" dirty="0">
                <a:solidFill>
                  <a:srgbClr val="000000"/>
                </a:solidFill>
                <a:latin typeface="Consolas"/>
                <a:ea typeface="+mn-lt"/>
                <a:cs typeface="Courier New"/>
              </a:rPr>
              <a:t>}</a:t>
            </a:r>
            <a:br>
              <a:rPr lang="en-US" sz="2800" baseline="-25000" dirty="0">
                <a:solidFill>
                  <a:srgbClr val="000000"/>
                </a:solidFill>
                <a:latin typeface="Consolas"/>
                <a:ea typeface="+mn-lt"/>
                <a:cs typeface="Courier New"/>
              </a:rPr>
            </a:br>
            <a:r>
              <a:rPr lang="en-US" sz="2800" baseline="-25000" dirty="0" err="1">
                <a:solidFill>
                  <a:srgbClr val="7030A0"/>
                </a:solidFill>
                <a:latin typeface="Consolas"/>
                <a:ea typeface="+mn-lt"/>
                <a:cs typeface="Courier New"/>
              </a:rPr>
              <a:t>parallel_for</a:t>
            </a:r>
            <a:r>
              <a:rPr lang="en-US" sz="2800" baseline="-25000" dirty="0">
                <a:solidFill>
                  <a:srgbClr val="7030A0"/>
                </a:solidFill>
                <a:latin typeface="Consolas"/>
                <a:ea typeface="+mn-lt"/>
                <a:cs typeface="Courier New"/>
              </a:rPr>
              <a:t> </a:t>
            </a:r>
            <a:r>
              <a:rPr lang="en-US" sz="2800" baseline="-25000" dirty="0">
                <a:solidFill>
                  <a:srgbClr val="000000"/>
                </a:solidFill>
                <a:latin typeface="Consolas"/>
                <a:ea typeface="+mn-lt"/>
                <a:cs typeface="Courier New"/>
              </a:rPr>
              <a:t>%</a:t>
            </a:r>
            <a:r>
              <a:rPr lang="en-US" sz="2800" baseline="-25000" dirty="0" err="1">
                <a:solidFill>
                  <a:srgbClr val="000000"/>
                </a:solidFill>
                <a:latin typeface="Consolas"/>
                <a:ea typeface="+mn-lt"/>
                <a:cs typeface="Courier New"/>
              </a:rPr>
              <a:t>i</a:t>
            </a:r>
            <a:r>
              <a:rPr lang="en-US" sz="2800" baseline="-25000" dirty="0">
                <a:solidFill>
                  <a:srgbClr val="000000"/>
                </a:solidFill>
                <a:latin typeface="Consolas"/>
                <a:ea typeface="+mn-lt"/>
                <a:cs typeface="Courier New"/>
              </a:rPr>
              <a:t> = 0 to N {</a:t>
            </a:r>
            <a:endParaRPr lang="en-US" sz="2800" baseline="-25000" dirty="0">
              <a:solidFill>
                <a:srgbClr val="0070C0"/>
              </a:solidFill>
              <a:latin typeface="Consolas"/>
              <a:ea typeface="+mn-lt"/>
              <a:cs typeface="Courier New"/>
            </a:endParaRPr>
          </a:p>
          <a:p>
            <a:r>
              <a:rPr lang="en-US" sz="2800" baseline="-25000" dirty="0">
                <a:solidFill>
                  <a:srgbClr val="0070C0"/>
                </a:solidFill>
                <a:latin typeface="Consolas"/>
                <a:ea typeface="+mn-lt"/>
                <a:cs typeface="Courier New"/>
              </a:rPr>
              <a:t>  </a:t>
            </a:r>
            <a:r>
              <a:rPr lang="en-US" sz="2800" baseline="-25000" dirty="0" err="1">
                <a:solidFill>
                  <a:srgbClr val="0070C0"/>
                </a:solidFill>
                <a:latin typeface="Consolas"/>
                <a:ea typeface="+mn-lt"/>
                <a:cs typeface="Courier New"/>
              </a:rPr>
              <a:t>codeB</a:t>
            </a:r>
            <a:r>
              <a:rPr lang="en-US" sz="2800" baseline="-25000" dirty="0">
                <a:solidFill>
                  <a:srgbClr val="000000"/>
                </a:solidFill>
                <a:latin typeface="Consolas"/>
                <a:ea typeface="+mn-lt"/>
                <a:cs typeface="Courier New"/>
              </a:rPr>
              <a:t>(%</a:t>
            </a:r>
            <a:r>
              <a:rPr lang="en-US" sz="2800" baseline="-25000" dirty="0" err="1">
                <a:solidFill>
                  <a:srgbClr val="000000"/>
                </a:solidFill>
                <a:latin typeface="Consolas"/>
                <a:ea typeface="+mn-lt"/>
                <a:cs typeface="Courier New"/>
              </a:rPr>
              <a:t>off_m</a:t>
            </a:r>
            <a:r>
              <a:rPr lang="en-US" sz="2800" baseline="-25000" dirty="0">
                <a:solidFill>
                  <a:srgbClr val="000000"/>
                </a:solidFill>
                <a:latin typeface="Consolas"/>
                <a:ea typeface="+mn-lt"/>
                <a:cs typeface="Courier New"/>
              </a:rPr>
              <a:t>%[%</a:t>
            </a:r>
            <a:r>
              <a:rPr lang="en-US" sz="2800" baseline="-25000" dirty="0" err="1">
                <a:solidFill>
                  <a:srgbClr val="000000"/>
                </a:solidFill>
                <a:latin typeface="Consolas"/>
                <a:ea typeface="+mn-lt"/>
                <a:cs typeface="Courier New"/>
              </a:rPr>
              <a:t>i</a:t>
            </a:r>
            <a:r>
              <a:rPr lang="en-US" sz="2800" baseline="-25000" dirty="0">
                <a:solidFill>
                  <a:srgbClr val="000000"/>
                </a:solidFill>
                <a:latin typeface="Consolas"/>
                <a:ea typeface="+mn-lt"/>
                <a:cs typeface="Courier New"/>
              </a:rPr>
              <a:t>]);</a:t>
            </a:r>
          </a:p>
          <a:p>
            <a:r>
              <a:rPr lang="en-US" sz="2800" baseline="-25000" dirty="0">
                <a:solidFill>
                  <a:srgbClr val="000000"/>
                </a:solidFill>
                <a:latin typeface="Consolas"/>
                <a:ea typeface="+mn-lt"/>
                <a:cs typeface="Courier New"/>
              </a:rPr>
              <a:t>}</a:t>
            </a:r>
          </a:p>
          <a:p>
            <a:endParaRPr lang="en-US" sz="2800" baseline="-25000" dirty="0">
              <a:solidFill>
                <a:srgbClr val="000000"/>
              </a:solidFill>
              <a:latin typeface="Consolas"/>
              <a:ea typeface="+mn-lt"/>
              <a:cs typeface="Courier New"/>
            </a:endParaRPr>
          </a:p>
        </p:txBody>
      </p:sp>
      <p:sp>
        <p:nvSpPr>
          <p:cNvPr id="10" name="TextBox 9">
            <a:extLst>
              <a:ext uri="{FF2B5EF4-FFF2-40B4-BE49-F238E27FC236}">
                <a16:creationId xmlns:a16="http://schemas.microsoft.com/office/drawing/2014/main" id="{021D4366-ACCF-9B4B-8506-C0ABAA33237D}"/>
              </a:ext>
            </a:extLst>
          </p:cNvPr>
          <p:cNvSpPr txBox="1"/>
          <p:nvPr/>
        </p:nvSpPr>
        <p:spPr>
          <a:xfrm>
            <a:off x="8274293" y="3476646"/>
            <a:ext cx="3731125" cy="2677656"/>
          </a:xfrm>
          <a:prstGeom prst="rect">
            <a:avLst/>
          </a:pr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aseline="-25000" dirty="0" err="1">
                <a:solidFill>
                  <a:srgbClr val="7030A0"/>
                </a:solidFill>
                <a:latin typeface="Consolas"/>
                <a:ea typeface="+mn-lt"/>
                <a:cs typeface="Courier New"/>
              </a:rPr>
              <a:t>parallel_for</a:t>
            </a:r>
            <a:r>
              <a:rPr lang="en-US" sz="2800" baseline="-25000" dirty="0">
                <a:solidFill>
                  <a:srgbClr val="7030A0"/>
                </a:solidFill>
                <a:latin typeface="Consolas"/>
                <a:ea typeface="+mn-lt"/>
                <a:cs typeface="Courier New"/>
              </a:rPr>
              <a:t> </a:t>
            </a:r>
            <a:r>
              <a:rPr lang="en-US" sz="2800" baseline="-25000" dirty="0">
                <a:solidFill>
                  <a:srgbClr val="000000"/>
                </a:solidFill>
                <a:latin typeface="Consolas"/>
                <a:ea typeface="+mn-lt"/>
                <a:cs typeface="Courier New"/>
              </a:rPr>
              <a:t>%</a:t>
            </a:r>
            <a:r>
              <a:rPr lang="en-US" sz="2800" baseline="-25000" dirty="0" err="1">
                <a:solidFill>
                  <a:srgbClr val="000000"/>
                </a:solidFill>
                <a:latin typeface="Consolas"/>
                <a:ea typeface="+mn-lt"/>
                <a:cs typeface="Courier New"/>
              </a:rPr>
              <a:t>i</a:t>
            </a:r>
            <a:r>
              <a:rPr lang="en-US" sz="2800" baseline="-25000" dirty="0">
                <a:solidFill>
                  <a:srgbClr val="000000"/>
                </a:solidFill>
                <a:latin typeface="Consolas"/>
                <a:ea typeface="+mn-lt"/>
                <a:cs typeface="Courier New"/>
              </a:rPr>
              <a:t> = 0 to N {</a:t>
            </a:r>
          </a:p>
          <a:p>
            <a:r>
              <a:rPr lang="en-US" sz="2800" baseline="-25000" dirty="0">
                <a:solidFill>
                  <a:srgbClr val="000000"/>
                </a:solidFill>
                <a:latin typeface="Consolas"/>
                <a:ea typeface="+mn-lt"/>
                <a:cs typeface="Courier New"/>
              </a:rPr>
              <a:t>  %off = %</a:t>
            </a:r>
            <a:r>
              <a:rPr lang="en-US" sz="2800" baseline="-25000" dirty="0" err="1">
                <a:solidFill>
                  <a:srgbClr val="000000"/>
                </a:solidFill>
                <a:latin typeface="Consolas"/>
                <a:ea typeface="+mn-lt"/>
                <a:cs typeface="Courier New"/>
              </a:rPr>
              <a:t>i</a:t>
            </a:r>
            <a:r>
              <a:rPr lang="en-US" sz="2800" baseline="-25000" dirty="0">
                <a:solidFill>
                  <a:srgbClr val="000000"/>
                </a:solidFill>
                <a:latin typeface="Consolas"/>
                <a:ea typeface="+mn-lt"/>
                <a:cs typeface="Courier New"/>
              </a:rPr>
              <a:t> + 1</a:t>
            </a:r>
            <a:endParaRPr lang="en-US" sz="2800" baseline="-25000" dirty="0">
              <a:solidFill>
                <a:srgbClr val="0070C0"/>
              </a:solidFill>
              <a:latin typeface="Consolas"/>
              <a:ea typeface="+mn-lt"/>
              <a:cs typeface="Courier New"/>
            </a:endParaRPr>
          </a:p>
          <a:p>
            <a:r>
              <a:rPr lang="en-US" sz="2800" baseline="-25000" dirty="0">
                <a:solidFill>
                  <a:srgbClr val="0070C0"/>
                </a:solidFill>
                <a:latin typeface="Consolas"/>
                <a:ea typeface="+mn-lt"/>
                <a:cs typeface="Courier New"/>
              </a:rPr>
              <a:t>  </a:t>
            </a:r>
            <a:r>
              <a:rPr lang="en-US" sz="2800" baseline="-25000" dirty="0" err="1">
                <a:solidFill>
                  <a:srgbClr val="0070C0"/>
                </a:solidFill>
                <a:latin typeface="Consolas"/>
                <a:ea typeface="+mn-lt"/>
                <a:cs typeface="Courier New"/>
              </a:rPr>
              <a:t>codeA</a:t>
            </a:r>
            <a:r>
              <a:rPr lang="en-US" sz="2800" baseline="-25000" dirty="0">
                <a:solidFill>
                  <a:srgbClr val="000000"/>
                </a:solidFill>
                <a:latin typeface="Consolas"/>
                <a:ea typeface="+mn-lt"/>
                <a:cs typeface="Courier New"/>
              </a:rPr>
              <a:t>(%off);</a:t>
            </a:r>
          </a:p>
          <a:p>
            <a:r>
              <a:rPr lang="en-US" sz="2800" baseline="-25000" dirty="0">
                <a:solidFill>
                  <a:srgbClr val="000000"/>
                </a:solidFill>
                <a:latin typeface="Consolas"/>
                <a:ea typeface="+mn-lt"/>
                <a:cs typeface="Courier New"/>
              </a:rPr>
              <a:t>}</a:t>
            </a:r>
            <a:br>
              <a:rPr lang="en-US" sz="2800" baseline="-25000" dirty="0">
                <a:solidFill>
                  <a:srgbClr val="000000"/>
                </a:solidFill>
                <a:latin typeface="Consolas"/>
                <a:ea typeface="+mn-lt"/>
                <a:cs typeface="Courier New"/>
              </a:rPr>
            </a:br>
            <a:r>
              <a:rPr lang="en-US" sz="2800" baseline="-25000" dirty="0" err="1">
                <a:solidFill>
                  <a:srgbClr val="7030A0"/>
                </a:solidFill>
                <a:latin typeface="Consolas"/>
                <a:ea typeface="+mn-lt"/>
                <a:cs typeface="Courier New"/>
              </a:rPr>
              <a:t>parallel_for</a:t>
            </a:r>
            <a:r>
              <a:rPr lang="en-US" sz="2800" baseline="-25000" dirty="0">
                <a:solidFill>
                  <a:srgbClr val="7030A0"/>
                </a:solidFill>
                <a:latin typeface="Consolas"/>
                <a:ea typeface="+mn-lt"/>
                <a:cs typeface="Courier New"/>
              </a:rPr>
              <a:t> </a:t>
            </a:r>
            <a:r>
              <a:rPr lang="en-US" sz="2800" baseline="-25000" dirty="0">
                <a:solidFill>
                  <a:srgbClr val="000000"/>
                </a:solidFill>
                <a:latin typeface="Consolas"/>
                <a:ea typeface="+mn-lt"/>
                <a:cs typeface="Courier New"/>
              </a:rPr>
              <a:t>%</a:t>
            </a:r>
            <a:r>
              <a:rPr lang="en-US" sz="2800" baseline="-25000" dirty="0" err="1">
                <a:solidFill>
                  <a:srgbClr val="000000"/>
                </a:solidFill>
                <a:latin typeface="Consolas"/>
                <a:ea typeface="+mn-lt"/>
                <a:cs typeface="Courier New"/>
              </a:rPr>
              <a:t>i</a:t>
            </a:r>
            <a:r>
              <a:rPr lang="en-US" sz="2800" baseline="-25000" dirty="0">
                <a:solidFill>
                  <a:srgbClr val="000000"/>
                </a:solidFill>
                <a:latin typeface="Consolas"/>
                <a:ea typeface="+mn-lt"/>
                <a:cs typeface="Courier New"/>
              </a:rPr>
              <a:t> = 0 to N {</a:t>
            </a:r>
            <a:endParaRPr lang="en-US" sz="2800" baseline="-25000" dirty="0">
              <a:solidFill>
                <a:srgbClr val="0070C0"/>
              </a:solidFill>
              <a:latin typeface="Consolas"/>
              <a:ea typeface="+mn-lt"/>
              <a:cs typeface="Courier New"/>
            </a:endParaRPr>
          </a:p>
          <a:p>
            <a:r>
              <a:rPr lang="en-US" sz="2800" baseline="-25000" dirty="0">
                <a:solidFill>
                  <a:srgbClr val="000000"/>
                </a:solidFill>
                <a:latin typeface="Consolas"/>
                <a:ea typeface="+mn-lt"/>
                <a:cs typeface="Courier New"/>
              </a:rPr>
              <a:t>  %off = %</a:t>
            </a:r>
            <a:r>
              <a:rPr lang="en-US" sz="2800" baseline="-25000" dirty="0" err="1">
                <a:solidFill>
                  <a:srgbClr val="000000"/>
                </a:solidFill>
                <a:latin typeface="Consolas"/>
                <a:ea typeface="+mn-lt"/>
                <a:cs typeface="Courier New"/>
              </a:rPr>
              <a:t>i</a:t>
            </a:r>
            <a:r>
              <a:rPr lang="en-US" sz="2800" baseline="-25000" dirty="0">
                <a:solidFill>
                  <a:srgbClr val="000000"/>
                </a:solidFill>
                <a:latin typeface="Consolas"/>
                <a:ea typeface="+mn-lt"/>
                <a:cs typeface="Courier New"/>
              </a:rPr>
              <a:t> + 1</a:t>
            </a:r>
            <a:endParaRPr lang="en-US" sz="2800" baseline="-25000" dirty="0">
              <a:solidFill>
                <a:srgbClr val="0070C0"/>
              </a:solidFill>
              <a:latin typeface="Consolas"/>
              <a:ea typeface="+mn-lt"/>
              <a:cs typeface="Courier New"/>
            </a:endParaRPr>
          </a:p>
          <a:p>
            <a:r>
              <a:rPr lang="en-US" sz="2800" baseline="-25000" dirty="0">
                <a:solidFill>
                  <a:srgbClr val="0070C0"/>
                </a:solidFill>
                <a:latin typeface="Consolas"/>
                <a:ea typeface="+mn-lt"/>
                <a:cs typeface="Courier New"/>
              </a:rPr>
              <a:t>  </a:t>
            </a:r>
            <a:r>
              <a:rPr lang="en-US" sz="2800" baseline="-25000" dirty="0" err="1">
                <a:solidFill>
                  <a:srgbClr val="0070C0"/>
                </a:solidFill>
                <a:latin typeface="Consolas"/>
                <a:ea typeface="+mn-lt"/>
                <a:cs typeface="Courier New"/>
              </a:rPr>
              <a:t>codeB</a:t>
            </a:r>
            <a:r>
              <a:rPr lang="en-US" sz="2800" baseline="-25000" dirty="0">
                <a:solidFill>
                  <a:srgbClr val="000000"/>
                </a:solidFill>
                <a:latin typeface="Consolas"/>
                <a:ea typeface="+mn-lt"/>
                <a:cs typeface="Courier New"/>
              </a:rPr>
              <a:t>(%off);</a:t>
            </a:r>
          </a:p>
          <a:p>
            <a:r>
              <a:rPr lang="en-US" sz="2800" baseline="-25000" dirty="0">
                <a:solidFill>
                  <a:srgbClr val="000000"/>
                </a:solidFill>
                <a:latin typeface="Consolas"/>
                <a:ea typeface="+mn-lt"/>
                <a:cs typeface="Courier New"/>
              </a:rPr>
              <a:t>}</a:t>
            </a:r>
          </a:p>
          <a:p>
            <a:endParaRPr lang="en-US" sz="2800" baseline="-25000" dirty="0">
              <a:solidFill>
                <a:srgbClr val="000000"/>
              </a:solidFill>
              <a:latin typeface="Consolas"/>
              <a:ea typeface="+mn-lt"/>
              <a:cs typeface="Courier New"/>
            </a:endParaRPr>
          </a:p>
        </p:txBody>
      </p:sp>
    </p:spTree>
    <p:extLst>
      <p:ext uri="{BB962C8B-B14F-4D97-AF65-F5344CB8AC3E}">
        <p14:creationId xmlns:p14="http://schemas.microsoft.com/office/powerpoint/2010/main" val="11342011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02CFE9-8810-4755-942A-DFD7E33E0871}"/>
              </a:ext>
            </a:extLst>
          </p:cNvPr>
          <p:cNvSpPr>
            <a:spLocks noGrp="1"/>
          </p:cNvSpPr>
          <p:nvPr>
            <p:ph type="title"/>
          </p:nvPr>
        </p:nvSpPr>
        <p:spPr/>
        <p:txBody>
          <a:bodyPr/>
          <a:lstStyle/>
          <a:p>
            <a:r>
              <a:rPr lang="en-US" dirty="0">
                <a:cs typeface="Calibri Light"/>
              </a:rPr>
              <a:t>GPU Synchronization Lowering: Registers</a:t>
            </a:r>
            <a:endParaRPr lang="en-US" dirty="0"/>
          </a:p>
        </p:txBody>
      </p:sp>
      <p:sp>
        <p:nvSpPr>
          <p:cNvPr id="4" name="Slide Number Placeholder 3">
            <a:extLst>
              <a:ext uri="{FF2B5EF4-FFF2-40B4-BE49-F238E27FC236}">
                <a16:creationId xmlns:a16="http://schemas.microsoft.com/office/drawing/2014/main" id="{0CF6E0F4-CF88-4F6C-AC51-F7B879FECC04}"/>
              </a:ext>
            </a:extLst>
          </p:cNvPr>
          <p:cNvSpPr>
            <a:spLocks noGrp="1"/>
          </p:cNvSpPr>
          <p:nvPr>
            <p:ph type="sldNum" sz="quarter" idx="12"/>
          </p:nvPr>
        </p:nvSpPr>
        <p:spPr/>
        <p:txBody>
          <a:bodyPr/>
          <a:lstStyle/>
          <a:p>
            <a:fld id="{330EA680-D336-4FF7-8B7A-9848BB0A1C32}" type="slidenum">
              <a:rPr lang="en-US" smtClean="0"/>
              <a:t>84</a:t>
            </a:fld>
            <a:endParaRPr lang="en-US"/>
          </a:p>
        </p:txBody>
      </p:sp>
      <p:sp>
        <p:nvSpPr>
          <p:cNvPr id="9" name="Content Placeholder 2">
            <a:extLst>
              <a:ext uri="{FF2B5EF4-FFF2-40B4-BE49-F238E27FC236}">
                <a16:creationId xmlns:a16="http://schemas.microsoft.com/office/drawing/2014/main" id="{1F2F2B97-49AD-2E4E-BAD7-10F2D42C7498}"/>
              </a:ext>
            </a:extLst>
          </p:cNvPr>
          <p:cNvSpPr>
            <a:spLocks noGrp="1"/>
          </p:cNvSpPr>
          <p:nvPr>
            <p:ph idx="1"/>
          </p:nvPr>
        </p:nvSpPr>
        <p:spPr>
          <a:xfrm>
            <a:off x="838199" y="1825624"/>
            <a:ext cx="10515599" cy="4379233"/>
          </a:xfrm>
        </p:spPr>
        <p:txBody>
          <a:bodyPr vert="horz" lIns="91440" tIns="45720" rIns="91440" bIns="45720" rtlCol="0" anchor="t">
            <a:noAutofit/>
          </a:bodyPr>
          <a:lstStyle/>
          <a:p>
            <a:r>
              <a:rPr lang="en-US" dirty="0"/>
              <a:t>Registers defined before the synchronization and used after the synchronization must be preserved through an allocation.</a:t>
            </a:r>
          </a:p>
          <a:p>
            <a:r>
              <a:rPr lang="en-US" dirty="0"/>
              <a:t>If the memory semantics allow us to more efficiently recompute the value, it doesn’t need to be stored.</a:t>
            </a:r>
            <a:br>
              <a:rPr lang="en-US" dirty="0"/>
            </a:br>
            <a:endParaRPr lang="en-US" dirty="0"/>
          </a:p>
          <a:p>
            <a:r>
              <a:rPr lang="en-US" b="1" i="1" dirty="0"/>
              <a:t>[Question] Is distributing the parallelism around the barrier the best approach?</a:t>
            </a:r>
            <a:br>
              <a:rPr lang="en-US" b="1" i="1" dirty="0"/>
            </a:br>
            <a:endParaRPr lang="en-US" dirty="0"/>
          </a:p>
          <a:p>
            <a:r>
              <a:rPr lang="en-US" b="1" i="1" dirty="0"/>
              <a:t>[Question] How do we minimize the runtime of preserving registers?</a:t>
            </a:r>
          </a:p>
          <a:p>
            <a:pPr lvl="1"/>
            <a:r>
              <a:rPr lang="en-US" sz="2800" dirty="0"/>
              <a:t>Tradeoff parallel recompute vs preserve</a:t>
            </a:r>
          </a:p>
          <a:p>
            <a:pPr lvl="1"/>
            <a:r>
              <a:rPr lang="en-US" sz="2800" dirty="0"/>
              <a:t>Min Cut?</a:t>
            </a:r>
            <a:br>
              <a:rPr lang="en-US" sz="2800" dirty="0"/>
            </a:br>
            <a:endParaRPr lang="en-US" sz="2800" dirty="0"/>
          </a:p>
        </p:txBody>
      </p:sp>
      <p:cxnSp>
        <p:nvCxnSpPr>
          <p:cNvPr id="14" name="Straight Arrow Connector 13">
            <a:extLst>
              <a:ext uri="{FF2B5EF4-FFF2-40B4-BE49-F238E27FC236}">
                <a16:creationId xmlns:a16="http://schemas.microsoft.com/office/drawing/2014/main" id="{321718DD-383E-214B-9D9E-6099FFD213DF}"/>
              </a:ext>
            </a:extLst>
          </p:cNvPr>
          <p:cNvCxnSpPr/>
          <p:nvPr/>
        </p:nvCxnSpPr>
        <p:spPr>
          <a:xfrm>
            <a:off x="5020310" y="6858000"/>
            <a:ext cx="914400" cy="9144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6448844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02CFE9-8810-4755-942A-DFD7E33E0871}"/>
              </a:ext>
            </a:extLst>
          </p:cNvPr>
          <p:cNvSpPr>
            <a:spLocks noGrp="1"/>
          </p:cNvSpPr>
          <p:nvPr>
            <p:ph type="title"/>
          </p:nvPr>
        </p:nvSpPr>
        <p:spPr/>
        <p:txBody>
          <a:bodyPr/>
          <a:lstStyle/>
          <a:p>
            <a:r>
              <a:rPr lang="en-US" dirty="0">
                <a:cs typeface="Calibri Light"/>
              </a:rPr>
              <a:t>GPU Synchronization Lowering: Control Flow</a:t>
            </a:r>
            <a:endParaRPr lang="en-US" dirty="0"/>
          </a:p>
        </p:txBody>
      </p:sp>
      <p:sp>
        <p:nvSpPr>
          <p:cNvPr id="4" name="Slide Number Placeholder 3">
            <a:extLst>
              <a:ext uri="{FF2B5EF4-FFF2-40B4-BE49-F238E27FC236}">
                <a16:creationId xmlns:a16="http://schemas.microsoft.com/office/drawing/2014/main" id="{0CF6E0F4-CF88-4F6C-AC51-F7B879FECC04}"/>
              </a:ext>
            </a:extLst>
          </p:cNvPr>
          <p:cNvSpPr>
            <a:spLocks noGrp="1"/>
          </p:cNvSpPr>
          <p:nvPr>
            <p:ph type="sldNum" sz="quarter" idx="12"/>
          </p:nvPr>
        </p:nvSpPr>
        <p:spPr/>
        <p:txBody>
          <a:bodyPr/>
          <a:lstStyle/>
          <a:p>
            <a:fld id="{330EA680-D336-4FF7-8B7A-9848BB0A1C32}" type="slidenum">
              <a:rPr lang="en-US" smtClean="0"/>
              <a:t>85</a:t>
            </a:fld>
            <a:endParaRPr lang="en-US"/>
          </a:p>
        </p:txBody>
      </p:sp>
      <p:sp>
        <p:nvSpPr>
          <p:cNvPr id="9" name="Content Placeholder 2">
            <a:extLst>
              <a:ext uri="{FF2B5EF4-FFF2-40B4-BE49-F238E27FC236}">
                <a16:creationId xmlns:a16="http://schemas.microsoft.com/office/drawing/2014/main" id="{1F2F2B97-49AD-2E4E-BAD7-10F2D42C7498}"/>
              </a:ext>
            </a:extLst>
          </p:cNvPr>
          <p:cNvSpPr>
            <a:spLocks noGrp="1"/>
          </p:cNvSpPr>
          <p:nvPr>
            <p:ph idx="1"/>
          </p:nvPr>
        </p:nvSpPr>
        <p:spPr>
          <a:xfrm>
            <a:off x="838199" y="1825624"/>
            <a:ext cx="10515599" cy="1836505"/>
          </a:xfrm>
        </p:spPr>
        <p:txBody>
          <a:bodyPr vert="horz" lIns="91440" tIns="45720" rIns="91440" bIns="45720" rtlCol="0" anchor="t">
            <a:noAutofit/>
          </a:bodyPr>
          <a:lstStyle/>
          <a:p>
            <a:r>
              <a:rPr lang="en-US" dirty="0"/>
              <a:t>Synchronization within control flow (for, if, while, </a:t>
            </a:r>
            <a:r>
              <a:rPr lang="en-US" dirty="0" err="1"/>
              <a:t>etc</a:t>
            </a:r>
            <a:r>
              <a:rPr lang="en-US" dirty="0"/>
              <a:t>) can be lowered by splitting around the control flop and interchanging the parallelism.</a:t>
            </a:r>
          </a:p>
        </p:txBody>
      </p:sp>
      <p:cxnSp>
        <p:nvCxnSpPr>
          <p:cNvPr id="14" name="Straight Arrow Connector 13">
            <a:extLst>
              <a:ext uri="{FF2B5EF4-FFF2-40B4-BE49-F238E27FC236}">
                <a16:creationId xmlns:a16="http://schemas.microsoft.com/office/drawing/2014/main" id="{321718DD-383E-214B-9D9E-6099FFD213DF}"/>
              </a:ext>
            </a:extLst>
          </p:cNvPr>
          <p:cNvCxnSpPr/>
          <p:nvPr/>
        </p:nvCxnSpPr>
        <p:spPr>
          <a:xfrm>
            <a:off x="5020310" y="6858000"/>
            <a:ext cx="914400" cy="9144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40919420-FA11-D74F-B94E-140B8047A72A}"/>
              </a:ext>
            </a:extLst>
          </p:cNvPr>
          <p:cNvSpPr txBox="1"/>
          <p:nvPr/>
        </p:nvSpPr>
        <p:spPr>
          <a:xfrm>
            <a:off x="285613" y="2921584"/>
            <a:ext cx="3631480" cy="2964914"/>
          </a:xfrm>
          <a:prstGeom prst="rect">
            <a:avLst/>
          </a:pr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aseline="-25000" dirty="0" err="1">
                <a:solidFill>
                  <a:srgbClr val="7030A0"/>
                </a:solidFill>
                <a:latin typeface="Consolas"/>
                <a:ea typeface="+mn-lt"/>
                <a:cs typeface="Courier New"/>
              </a:rPr>
              <a:t>parallel_for</a:t>
            </a:r>
            <a:r>
              <a:rPr lang="en-US" sz="2800" baseline="-25000" dirty="0">
                <a:solidFill>
                  <a:srgbClr val="7030A0"/>
                </a:solidFill>
                <a:latin typeface="Consolas"/>
                <a:ea typeface="+mn-lt"/>
                <a:cs typeface="Courier New"/>
              </a:rPr>
              <a:t> </a:t>
            </a:r>
            <a:r>
              <a:rPr lang="en-US" sz="2800" baseline="-25000" dirty="0">
                <a:solidFill>
                  <a:srgbClr val="000000"/>
                </a:solidFill>
                <a:latin typeface="Consolas"/>
                <a:ea typeface="+mn-lt"/>
                <a:cs typeface="Courier New"/>
              </a:rPr>
              <a:t>%</a:t>
            </a:r>
            <a:r>
              <a:rPr lang="en-US" sz="2800" baseline="-25000" dirty="0" err="1">
                <a:solidFill>
                  <a:srgbClr val="000000"/>
                </a:solidFill>
                <a:latin typeface="Consolas"/>
                <a:ea typeface="+mn-lt"/>
                <a:cs typeface="Courier New"/>
              </a:rPr>
              <a:t>i</a:t>
            </a:r>
            <a:r>
              <a:rPr lang="en-US" sz="2800" baseline="-25000" dirty="0">
                <a:solidFill>
                  <a:srgbClr val="000000"/>
                </a:solidFill>
                <a:latin typeface="Consolas"/>
                <a:ea typeface="+mn-lt"/>
                <a:cs typeface="Courier New"/>
              </a:rPr>
              <a:t> = 0 to N {</a:t>
            </a:r>
            <a:endParaRPr lang="en-US" sz="2800" baseline="-25000" dirty="0">
              <a:solidFill>
                <a:srgbClr val="0070C0"/>
              </a:solidFill>
              <a:latin typeface="Consolas"/>
              <a:ea typeface="+mn-lt"/>
              <a:cs typeface="Courier New"/>
            </a:endParaRPr>
          </a:p>
          <a:p>
            <a:r>
              <a:rPr lang="en-US" sz="2800" baseline="-25000" dirty="0">
                <a:solidFill>
                  <a:srgbClr val="0070C0"/>
                </a:solidFill>
                <a:latin typeface="Consolas"/>
                <a:ea typeface="+mn-lt"/>
                <a:cs typeface="Courier New"/>
              </a:rPr>
              <a:t>  </a:t>
            </a:r>
            <a:r>
              <a:rPr lang="en-US" sz="2800" baseline="-25000" dirty="0" err="1">
                <a:solidFill>
                  <a:srgbClr val="0070C0"/>
                </a:solidFill>
                <a:latin typeface="Consolas"/>
                <a:ea typeface="+mn-lt"/>
                <a:cs typeface="Courier New"/>
              </a:rPr>
              <a:t>codeA</a:t>
            </a:r>
            <a:r>
              <a:rPr lang="en-US" sz="2800" baseline="-25000" dirty="0">
                <a:solidFill>
                  <a:srgbClr val="000000"/>
                </a:solidFill>
                <a:latin typeface="Consolas"/>
                <a:ea typeface="+mn-lt"/>
                <a:cs typeface="Courier New"/>
              </a:rPr>
              <a:t>(%</a:t>
            </a:r>
            <a:r>
              <a:rPr lang="en-US" sz="2800" baseline="-25000" dirty="0" err="1">
                <a:solidFill>
                  <a:srgbClr val="000000"/>
                </a:solidFill>
                <a:latin typeface="Consolas"/>
                <a:ea typeface="+mn-lt"/>
                <a:cs typeface="Courier New"/>
              </a:rPr>
              <a:t>i</a:t>
            </a:r>
            <a:r>
              <a:rPr lang="en-US" sz="2800" baseline="-25000" dirty="0">
                <a:solidFill>
                  <a:srgbClr val="000000"/>
                </a:solidFill>
                <a:latin typeface="Consolas"/>
                <a:ea typeface="+mn-lt"/>
                <a:cs typeface="Courier New"/>
              </a:rPr>
              <a:t>);</a:t>
            </a:r>
          </a:p>
          <a:p>
            <a:r>
              <a:rPr lang="en-US" sz="2800" baseline="-25000" dirty="0">
                <a:solidFill>
                  <a:srgbClr val="0070C0"/>
                </a:solidFill>
                <a:latin typeface="Consolas"/>
                <a:ea typeface="+mn-lt"/>
                <a:cs typeface="Courier New"/>
              </a:rPr>
              <a:t>  for</a:t>
            </a:r>
            <a:r>
              <a:rPr lang="en-US" sz="2800" baseline="-25000" dirty="0">
                <a:solidFill>
                  <a:srgbClr val="7030A0"/>
                </a:solidFill>
                <a:latin typeface="Consolas"/>
                <a:ea typeface="+mn-lt"/>
                <a:cs typeface="Courier New"/>
              </a:rPr>
              <a:t> </a:t>
            </a:r>
            <a:r>
              <a:rPr lang="en-US" sz="2800" baseline="-25000" dirty="0">
                <a:solidFill>
                  <a:srgbClr val="000000"/>
                </a:solidFill>
                <a:latin typeface="Consolas"/>
                <a:ea typeface="+mn-lt"/>
                <a:cs typeface="Courier New"/>
              </a:rPr>
              <a:t>%j = … {</a:t>
            </a:r>
            <a:br>
              <a:rPr lang="en-US" sz="2800" baseline="-25000" dirty="0">
                <a:solidFill>
                  <a:srgbClr val="000000"/>
                </a:solidFill>
                <a:latin typeface="Consolas"/>
                <a:ea typeface="+mn-lt"/>
                <a:cs typeface="Courier New"/>
              </a:rPr>
            </a:br>
            <a:r>
              <a:rPr lang="en-US" sz="2800" baseline="-25000" dirty="0">
                <a:solidFill>
                  <a:srgbClr val="000000"/>
                </a:solidFill>
                <a:latin typeface="Consolas"/>
                <a:ea typeface="+mn-lt"/>
                <a:cs typeface="Courier New"/>
              </a:rPr>
              <a:t>    </a:t>
            </a:r>
            <a:r>
              <a:rPr lang="en-US" sz="2800" baseline="-25000" dirty="0">
                <a:solidFill>
                  <a:srgbClr val="0070C0"/>
                </a:solidFill>
                <a:latin typeface="Consolas"/>
                <a:ea typeface="+mn-lt"/>
                <a:cs typeface="Courier New"/>
              </a:rPr>
              <a:t>codeB1</a:t>
            </a:r>
            <a:r>
              <a:rPr lang="en-US" sz="2800" baseline="-25000" dirty="0">
                <a:solidFill>
                  <a:srgbClr val="000000"/>
                </a:solidFill>
                <a:latin typeface="Consolas"/>
                <a:ea typeface="+mn-lt"/>
                <a:cs typeface="Courier New"/>
              </a:rPr>
              <a:t>(%</a:t>
            </a:r>
            <a:r>
              <a:rPr lang="en-US" sz="2800" baseline="-25000" dirty="0" err="1">
                <a:solidFill>
                  <a:srgbClr val="000000"/>
                </a:solidFill>
                <a:latin typeface="Consolas"/>
                <a:ea typeface="+mn-lt"/>
                <a:cs typeface="Courier New"/>
              </a:rPr>
              <a:t>i</a:t>
            </a:r>
            <a:r>
              <a:rPr lang="en-US" sz="2800" baseline="-25000" dirty="0">
                <a:solidFill>
                  <a:srgbClr val="000000"/>
                </a:solidFill>
                <a:latin typeface="Consolas"/>
                <a:ea typeface="+mn-lt"/>
                <a:cs typeface="Courier New"/>
              </a:rPr>
              <a:t>, %j);</a:t>
            </a:r>
            <a:br>
              <a:rPr lang="en-US" sz="2800" baseline="-25000" dirty="0">
                <a:solidFill>
                  <a:srgbClr val="000000"/>
                </a:solidFill>
                <a:latin typeface="Consolas"/>
                <a:ea typeface="+mn-lt"/>
                <a:cs typeface="Courier New"/>
              </a:rPr>
            </a:br>
            <a:r>
              <a:rPr lang="en-US" sz="2800" baseline="-25000" dirty="0">
                <a:solidFill>
                  <a:srgbClr val="000000"/>
                </a:solidFill>
                <a:latin typeface="Consolas"/>
                <a:ea typeface="+mn-lt"/>
                <a:cs typeface="Courier New"/>
              </a:rPr>
              <a:t>    </a:t>
            </a:r>
            <a:r>
              <a:rPr lang="en-US" sz="2800" baseline="-25000" dirty="0" err="1">
                <a:solidFill>
                  <a:srgbClr val="7030A0"/>
                </a:solidFill>
                <a:latin typeface="Consolas"/>
                <a:ea typeface="+mn-lt"/>
                <a:cs typeface="Courier New"/>
              </a:rPr>
              <a:t>sync_threads</a:t>
            </a:r>
            <a:r>
              <a:rPr lang="en-US" sz="2800" baseline="-25000" dirty="0">
                <a:solidFill>
                  <a:srgbClr val="000000"/>
                </a:solidFill>
                <a:latin typeface="Consolas"/>
                <a:ea typeface="+mn-lt"/>
                <a:cs typeface="Courier New"/>
              </a:rPr>
              <a:t>; </a:t>
            </a:r>
            <a:br>
              <a:rPr lang="en-US" sz="2800" baseline="-25000" dirty="0">
                <a:solidFill>
                  <a:srgbClr val="000000"/>
                </a:solidFill>
                <a:latin typeface="Consolas"/>
                <a:ea typeface="+mn-lt"/>
                <a:cs typeface="Courier New"/>
              </a:rPr>
            </a:br>
            <a:r>
              <a:rPr lang="en-US" sz="2800" baseline="-25000" dirty="0">
                <a:solidFill>
                  <a:srgbClr val="000000"/>
                </a:solidFill>
                <a:latin typeface="Consolas"/>
                <a:ea typeface="+mn-lt"/>
                <a:cs typeface="Courier New"/>
              </a:rPr>
              <a:t>    </a:t>
            </a:r>
            <a:r>
              <a:rPr lang="en-US" sz="2800" baseline="-25000" dirty="0">
                <a:solidFill>
                  <a:srgbClr val="0070C0"/>
                </a:solidFill>
                <a:latin typeface="Consolas"/>
                <a:ea typeface="+mn-lt"/>
                <a:cs typeface="Courier New"/>
              </a:rPr>
              <a:t>codeB2</a:t>
            </a:r>
            <a:r>
              <a:rPr lang="en-US" sz="2800" baseline="-25000" dirty="0">
                <a:solidFill>
                  <a:srgbClr val="000000"/>
                </a:solidFill>
                <a:latin typeface="Consolas"/>
                <a:ea typeface="+mn-lt"/>
                <a:cs typeface="Courier New"/>
              </a:rPr>
              <a:t>(%</a:t>
            </a:r>
            <a:r>
              <a:rPr lang="en-US" sz="2800" baseline="-25000" dirty="0" err="1">
                <a:solidFill>
                  <a:srgbClr val="000000"/>
                </a:solidFill>
                <a:latin typeface="Consolas"/>
                <a:ea typeface="+mn-lt"/>
                <a:cs typeface="Courier New"/>
              </a:rPr>
              <a:t>i</a:t>
            </a:r>
            <a:r>
              <a:rPr lang="en-US" sz="2800" baseline="-25000" dirty="0">
                <a:solidFill>
                  <a:srgbClr val="000000"/>
                </a:solidFill>
                <a:latin typeface="Consolas"/>
                <a:ea typeface="+mn-lt"/>
                <a:cs typeface="Courier New"/>
              </a:rPr>
              <a:t>, %j);</a:t>
            </a:r>
          </a:p>
          <a:p>
            <a:r>
              <a:rPr lang="en-US" sz="2800" baseline="-25000" dirty="0">
                <a:solidFill>
                  <a:srgbClr val="000000"/>
                </a:solidFill>
                <a:latin typeface="Consolas"/>
                <a:ea typeface="+mn-lt"/>
                <a:cs typeface="Courier New"/>
              </a:rPr>
              <a:t>  }</a:t>
            </a:r>
            <a:br>
              <a:rPr lang="en-US" sz="2800" baseline="-25000" dirty="0">
                <a:solidFill>
                  <a:srgbClr val="000000"/>
                </a:solidFill>
                <a:latin typeface="Consolas"/>
                <a:ea typeface="+mn-lt"/>
                <a:cs typeface="Courier New"/>
              </a:rPr>
            </a:br>
            <a:r>
              <a:rPr lang="en-US" sz="2800" baseline="-25000" dirty="0">
                <a:solidFill>
                  <a:srgbClr val="000000"/>
                </a:solidFill>
                <a:latin typeface="Consolas"/>
                <a:ea typeface="+mn-lt"/>
                <a:cs typeface="Courier New"/>
              </a:rPr>
              <a:t>  </a:t>
            </a:r>
            <a:r>
              <a:rPr lang="en-US" sz="2800" baseline="-25000" dirty="0" err="1">
                <a:solidFill>
                  <a:srgbClr val="0070C0"/>
                </a:solidFill>
                <a:latin typeface="Consolas"/>
                <a:ea typeface="+mn-lt"/>
                <a:cs typeface="Courier New"/>
              </a:rPr>
              <a:t>codeC</a:t>
            </a:r>
            <a:r>
              <a:rPr lang="en-US" sz="2800" baseline="-25000" dirty="0">
                <a:solidFill>
                  <a:srgbClr val="000000"/>
                </a:solidFill>
                <a:latin typeface="Consolas"/>
                <a:ea typeface="+mn-lt"/>
                <a:cs typeface="Courier New"/>
              </a:rPr>
              <a:t>(%</a:t>
            </a:r>
            <a:r>
              <a:rPr lang="en-US" sz="2800" baseline="-25000" dirty="0" err="1">
                <a:solidFill>
                  <a:srgbClr val="000000"/>
                </a:solidFill>
                <a:latin typeface="Consolas"/>
                <a:ea typeface="+mn-lt"/>
                <a:cs typeface="Courier New"/>
              </a:rPr>
              <a:t>i</a:t>
            </a:r>
            <a:r>
              <a:rPr lang="en-US" sz="2800" baseline="-25000" dirty="0">
                <a:solidFill>
                  <a:srgbClr val="000000"/>
                </a:solidFill>
                <a:latin typeface="Consolas"/>
                <a:ea typeface="+mn-lt"/>
                <a:cs typeface="Courier New"/>
              </a:rPr>
              <a:t>);</a:t>
            </a:r>
          </a:p>
          <a:p>
            <a:r>
              <a:rPr lang="en-US" sz="2800" baseline="-25000" dirty="0">
                <a:solidFill>
                  <a:srgbClr val="000000"/>
                </a:solidFill>
                <a:latin typeface="Consolas"/>
                <a:ea typeface="+mn-lt"/>
                <a:cs typeface="Courier New"/>
              </a:rPr>
              <a:t>}</a:t>
            </a:r>
          </a:p>
          <a:p>
            <a:endParaRPr lang="en-US" sz="2800" baseline="-25000" dirty="0">
              <a:solidFill>
                <a:srgbClr val="000000"/>
              </a:solidFill>
              <a:latin typeface="Consolas"/>
              <a:ea typeface="+mn-lt"/>
              <a:cs typeface="Courier New"/>
            </a:endParaRPr>
          </a:p>
        </p:txBody>
      </p:sp>
      <p:sp>
        <p:nvSpPr>
          <p:cNvPr id="8" name="TextBox 7">
            <a:extLst>
              <a:ext uri="{FF2B5EF4-FFF2-40B4-BE49-F238E27FC236}">
                <a16:creationId xmlns:a16="http://schemas.microsoft.com/office/drawing/2014/main" id="{5C117257-DAFF-C54A-ADEA-3441C77A7216}"/>
              </a:ext>
            </a:extLst>
          </p:cNvPr>
          <p:cNvSpPr txBox="1"/>
          <p:nvPr/>
        </p:nvSpPr>
        <p:spPr>
          <a:xfrm>
            <a:off x="4280258" y="2926973"/>
            <a:ext cx="3631480" cy="3539430"/>
          </a:xfrm>
          <a:prstGeom prst="rect">
            <a:avLst/>
          </a:pr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aseline="-25000" dirty="0" err="1">
                <a:solidFill>
                  <a:srgbClr val="7030A0"/>
                </a:solidFill>
                <a:latin typeface="Consolas"/>
                <a:ea typeface="+mn-lt"/>
                <a:cs typeface="Courier New"/>
              </a:rPr>
              <a:t>parallel_for</a:t>
            </a:r>
            <a:r>
              <a:rPr lang="en-US" sz="2800" baseline="-25000" dirty="0">
                <a:solidFill>
                  <a:srgbClr val="7030A0"/>
                </a:solidFill>
                <a:latin typeface="Consolas"/>
                <a:ea typeface="+mn-lt"/>
                <a:cs typeface="Courier New"/>
              </a:rPr>
              <a:t> </a:t>
            </a:r>
            <a:r>
              <a:rPr lang="en-US" sz="2800" baseline="-25000" dirty="0">
                <a:solidFill>
                  <a:srgbClr val="000000"/>
                </a:solidFill>
                <a:latin typeface="Consolas"/>
                <a:ea typeface="+mn-lt"/>
                <a:cs typeface="Courier New"/>
              </a:rPr>
              <a:t>%</a:t>
            </a:r>
            <a:r>
              <a:rPr lang="en-US" sz="2800" baseline="-25000" dirty="0" err="1">
                <a:solidFill>
                  <a:srgbClr val="000000"/>
                </a:solidFill>
                <a:latin typeface="Consolas"/>
                <a:ea typeface="+mn-lt"/>
                <a:cs typeface="Courier New"/>
              </a:rPr>
              <a:t>i</a:t>
            </a:r>
            <a:r>
              <a:rPr lang="en-US" sz="2800" baseline="-25000" dirty="0">
                <a:solidFill>
                  <a:srgbClr val="000000"/>
                </a:solidFill>
                <a:latin typeface="Consolas"/>
                <a:ea typeface="+mn-lt"/>
                <a:cs typeface="Courier New"/>
              </a:rPr>
              <a:t> = 0 to N {</a:t>
            </a:r>
            <a:endParaRPr lang="en-US" sz="2800" baseline="-25000" dirty="0">
              <a:solidFill>
                <a:srgbClr val="0070C0"/>
              </a:solidFill>
              <a:latin typeface="Consolas"/>
              <a:ea typeface="+mn-lt"/>
              <a:cs typeface="Courier New"/>
            </a:endParaRPr>
          </a:p>
          <a:p>
            <a:r>
              <a:rPr lang="en-US" sz="2800" baseline="-25000" dirty="0">
                <a:solidFill>
                  <a:srgbClr val="0070C0"/>
                </a:solidFill>
                <a:latin typeface="Consolas"/>
                <a:ea typeface="+mn-lt"/>
                <a:cs typeface="Courier New"/>
              </a:rPr>
              <a:t>  </a:t>
            </a:r>
            <a:r>
              <a:rPr lang="en-US" sz="2800" baseline="-25000" dirty="0" err="1">
                <a:solidFill>
                  <a:srgbClr val="0070C0"/>
                </a:solidFill>
                <a:latin typeface="Consolas"/>
                <a:ea typeface="+mn-lt"/>
                <a:cs typeface="Courier New"/>
              </a:rPr>
              <a:t>codeA</a:t>
            </a:r>
            <a:r>
              <a:rPr lang="en-US" sz="2800" baseline="-25000" dirty="0">
                <a:solidFill>
                  <a:srgbClr val="000000"/>
                </a:solidFill>
                <a:latin typeface="Consolas"/>
                <a:ea typeface="+mn-lt"/>
                <a:cs typeface="Courier New"/>
              </a:rPr>
              <a:t>(%</a:t>
            </a:r>
            <a:r>
              <a:rPr lang="en-US" sz="2800" baseline="-25000" dirty="0" err="1">
                <a:solidFill>
                  <a:srgbClr val="000000"/>
                </a:solidFill>
                <a:latin typeface="Consolas"/>
                <a:ea typeface="+mn-lt"/>
                <a:cs typeface="Courier New"/>
              </a:rPr>
              <a:t>i</a:t>
            </a:r>
            <a:r>
              <a:rPr lang="en-US" sz="2800" baseline="-25000" dirty="0">
                <a:solidFill>
                  <a:srgbClr val="000000"/>
                </a:solidFill>
                <a:latin typeface="Consolas"/>
                <a:ea typeface="+mn-lt"/>
                <a:cs typeface="Courier New"/>
              </a:rPr>
              <a:t>); </a:t>
            </a:r>
            <a:br>
              <a:rPr lang="en-US" sz="2800" baseline="-25000" dirty="0">
                <a:solidFill>
                  <a:srgbClr val="000000"/>
                </a:solidFill>
                <a:latin typeface="Consolas"/>
                <a:ea typeface="+mn-lt"/>
                <a:cs typeface="Courier New"/>
              </a:rPr>
            </a:br>
            <a:r>
              <a:rPr lang="en-US" sz="2800" baseline="-25000" dirty="0">
                <a:solidFill>
                  <a:srgbClr val="000000"/>
                </a:solidFill>
                <a:latin typeface="Consolas"/>
                <a:ea typeface="+mn-lt"/>
                <a:cs typeface="Courier New"/>
              </a:rPr>
              <a:t>  </a:t>
            </a:r>
            <a:r>
              <a:rPr lang="en-US" sz="2800" baseline="-25000" dirty="0" err="1">
                <a:solidFill>
                  <a:srgbClr val="7030A0"/>
                </a:solidFill>
                <a:latin typeface="Consolas"/>
                <a:ea typeface="+mn-lt"/>
                <a:cs typeface="Courier New"/>
              </a:rPr>
              <a:t>sync_threads</a:t>
            </a:r>
            <a:r>
              <a:rPr lang="en-US" sz="2800" baseline="-25000" dirty="0">
                <a:solidFill>
                  <a:srgbClr val="000000"/>
                </a:solidFill>
                <a:latin typeface="Consolas"/>
                <a:ea typeface="+mn-lt"/>
                <a:cs typeface="Courier New"/>
              </a:rPr>
              <a:t>;</a:t>
            </a:r>
          </a:p>
          <a:p>
            <a:r>
              <a:rPr lang="en-US" sz="2800" baseline="-25000" dirty="0">
                <a:solidFill>
                  <a:srgbClr val="0070C0"/>
                </a:solidFill>
                <a:latin typeface="Consolas"/>
                <a:ea typeface="+mn-lt"/>
                <a:cs typeface="Courier New"/>
              </a:rPr>
              <a:t>  for</a:t>
            </a:r>
            <a:r>
              <a:rPr lang="en-US" sz="2800" baseline="-25000" dirty="0">
                <a:solidFill>
                  <a:srgbClr val="7030A0"/>
                </a:solidFill>
                <a:latin typeface="Consolas"/>
                <a:ea typeface="+mn-lt"/>
                <a:cs typeface="Courier New"/>
              </a:rPr>
              <a:t> </a:t>
            </a:r>
            <a:r>
              <a:rPr lang="en-US" sz="2800" baseline="-25000" dirty="0">
                <a:solidFill>
                  <a:srgbClr val="000000"/>
                </a:solidFill>
                <a:latin typeface="Consolas"/>
                <a:ea typeface="+mn-lt"/>
                <a:cs typeface="Courier New"/>
              </a:rPr>
              <a:t>%j = … {</a:t>
            </a:r>
            <a:br>
              <a:rPr lang="en-US" sz="2800" baseline="-25000" dirty="0">
                <a:solidFill>
                  <a:srgbClr val="000000"/>
                </a:solidFill>
                <a:latin typeface="Consolas"/>
                <a:ea typeface="+mn-lt"/>
                <a:cs typeface="Courier New"/>
              </a:rPr>
            </a:br>
            <a:r>
              <a:rPr lang="en-US" sz="2800" baseline="-25000" dirty="0">
                <a:solidFill>
                  <a:srgbClr val="000000"/>
                </a:solidFill>
                <a:latin typeface="Consolas"/>
                <a:ea typeface="+mn-lt"/>
                <a:cs typeface="Courier New"/>
              </a:rPr>
              <a:t>    </a:t>
            </a:r>
            <a:r>
              <a:rPr lang="en-US" sz="2800" baseline="-25000" dirty="0">
                <a:solidFill>
                  <a:srgbClr val="0070C0"/>
                </a:solidFill>
                <a:latin typeface="Consolas"/>
                <a:ea typeface="+mn-lt"/>
                <a:cs typeface="Courier New"/>
              </a:rPr>
              <a:t>codeB1</a:t>
            </a:r>
            <a:r>
              <a:rPr lang="en-US" sz="2800" baseline="-25000" dirty="0">
                <a:solidFill>
                  <a:srgbClr val="000000"/>
                </a:solidFill>
                <a:latin typeface="Consolas"/>
                <a:ea typeface="+mn-lt"/>
                <a:cs typeface="Courier New"/>
              </a:rPr>
              <a:t>(%</a:t>
            </a:r>
            <a:r>
              <a:rPr lang="en-US" sz="2800" baseline="-25000" dirty="0" err="1">
                <a:solidFill>
                  <a:srgbClr val="000000"/>
                </a:solidFill>
                <a:latin typeface="Consolas"/>
                <a:ea typeface="+mn-lt"/>
                <a:cs typeface="Courier New"/>
              </a:rPr>
              <a:t>i</a:t>
            </a:r>
            <a:r>
              <a:rPr lang="en-US" sz="2800" baseline="-25000" dirty="0">
                <a:solidFill>
                  <a:srgbClr val="000000"/>
                </a:solidFill>
                <a:latin typeface="Consolas"/>
                <a:ea typeface="+mn-lt"/>
                <a:cs typeface="Courier New"/>
              </a:rPr>
              <a:t>, %j);</a:t>
            </a:r>
            <a:br>
              <a:rPr lang="en-US" sz="2800" baseline="-25000" dirty="0">
                <a:solidFill>
                  <a:srgbClr val="000000"/>
                </a:solidFill>
                <a:latin typeface="Consolas"/>
                <a:ea typeface="+mn-lt"/>
                <a:cs typeface="Courier New"/>
              </a:rPr>
            </a:br>
            <a:r>
              <a:rPr lang="en-US" sz="2800" baseline="-25000" dirty="0">
                <a:solidFill>
                  <a:srgbClr val="000000"/>
                </a:solidFill>
                <a:latin typeface="Consolas"/>
                <a:ea typeface="+mn-lt"/>
                <a:cs typeface="Courier New"/>
              </a:rPr>
              <a:t>    </a:t>
            </a:r>
            <a:r>
              <a:rPr lang="en-US" sz="2800" baseline="-25000" dirty="0" err="1">
                <a:solidFill>
                  <a:srgbClr val="7030A0"/>
                </a:solidFill>
                <a:latin typeface="Consolas"/>
                <a:ea typeface="+mn-lt"/>
                <a:cs typeface="Courier New"/>
              </a:rPr>
              <a:t>sync_threads</a:t>
            </a:r>
            <a:r>
              <a:rPr lang="en-US" sz="2800" baseline="-25000" dirty="0">
                <a:solidFill>
                  <a:srgbClr val="000000"/>
                </a:solidFill>
                <a:latin typeface="Consolas"/>
                <a:ea typeface="+mn-lt"/>
                <a:cs typeface="Courier New"/>
              </a:rPr>
              <a:t>; </a:t>
            </a:r>
            <a:br>
              <a:rPr lang="en-US" sz="2800" baseline="-25000" dirty="0">
                <a:solidFill>
                  <a:srgbClr val="000000"/>
                </a:solidFill>
                <a:latin typeface="Consolas"/>
                <a:ea typeface="+mn-lt"/>
                <a:cs typeface="Courier New"/>
              </a:rPr>
            </a:br>
            <a:r>
              <a:rPr lang="en-US" sz="2800" baseline="-25000" dirty="0">
                <a:solidFill>
                  <a:srgbClr val="000000"/>
                </a:solidFill>
                <a:latin typeface="Consolas"/>
                <a:ea typeface="+mn-lt"/>
                <a:cs typeface="Courier New"/>
              </a:rPr>
              <a:t>    </a:t>
            </a:r>
            <a:r>
              <a:rPr lang="en-US" sz="2800" baseline="-25000" dirty="0">
                <a:solidFill>
                  <a:srgbClr val="0070C0"/>
                </a:solidFill>
                <a:latin typeface="Consolas"/>
                <a:ea typeface="+mn-lt"/>
                <a:cs typeface="Courier New"/>
              </a:rPr>
              <a:t>codeB2</a:t>
            </a:r>
            <a:r>
              <a:rPr lang="en-US" sz="2800" baseline="-25000" dirty="0">
                <a:solidFill>
                  <a:srgbClr val="000000"/>
                </a:solidFill>
                <a:latin typeface="Consolas"/>
                <a:ea typeface="+mn-lt"/>
                <a:cs typeface="Courier New"/>
              </a:rPr>
              <a:t>(%</a:t>
            </a:r>
            <a:r>
              <a:rPr lang="en-US" sz="2800" baseline="-25000" dirty="0" err="1">
                <a:solidFill>
                  <a:srgbClr val="000000"/>
                </a:solidFill>
                <a:latin typeface="Consolas"/>
                <a:ea typeface="+mn-lt"/>
                <a:cs typeface="Courier New"/>
              </a:rPr>
              <a:t>i</a:t>
            </a:r>
            <a:r>
              <a:rPr lang="en-US" sz="2800" baseline="-25000" dirty="0">
                <a:solidFill>
                  <a:srgbClr val="000000"/>
                </a:solidFill>
                <a:latin typeface="Consolas"/>
                <a:ea typeface="+mn-lt"/>
                <a:cs typeface="Courier New"/>
              </a:rPr>
              <a:t>, %j);</a:t>
            </a:r>
          </a:p>
          <a:p>
            <a:r>
              <a:rPr lang="en-US" sz="2800" baseline="-25000" dirty="0">
                <a:solidFill>
                  <a:srgbClr val="000000"/>
                </a:solidFill>
                <a:latin typeface="Consolas"/>
                <a:ea typeface="+mn-lt"/>
                <a:cs typeface="Courier New"/>
              </a:rPr>
              <a:t>  }</a:t>
            </a:r>
            <a:br>
              <a:rPr lang="en-US" sz="2800" baseline="-25000" dirty="0">
                <a:solidFill>
                  <a:srgbClr val="000000"/>
                </a:solidFill>
                <a:latin typeface="Consolas"/>
                <a:ea typeface="+mn-lt"/>
                <a:cs typeface="Courier New"/>
              </a:rPr>
            </a:br>
            <a:r>
              <a:rPr lang="en-US" sz="2800" baseline="-25000" dirty="0">
                <a:solidFill>
                  <a:srgbClr val="000000"/>
                </a:solidFill>
                <a:latin typeface="Consolas"/>
                <a:ea typeface="+mn-lt"/>
                <a:cs typeface="Courier New"/>
              </a:rPr>
              <a:t>  </a:t>
            </a:r>
            <a:r>
              <a:rPr lang="en-US" sz="2800" baseline="-25000" dirty="0" err="1">
                <a:solidFill>
                  <a:srgbClr val="7030A0"/>
                </a:solidFill>
                <a:latin typeface="Consolas"/>
                <a:ea typeface="+mn-lt"/>
                <a:cs typeface="Courier New"/>
              </a:rPr>
              <a:t>sync_threads</a:t>
            </a:r>
            <a:r>
              <a:rPr lang="en-US" sz="2800" baseline="-25000" dirty="0">
                <a:solidFill>
                  <a:srgbClr val="000000"/>
                </a:solidFill>
                <a:latin typeface="Consolas"/>
                <a:ea typeface="+mn-lt"/>
                <a:cs typeface="Courier New"/>
              </a:rPr>
              <a:t>;</a:t>
            </a:r>
            <a:br>
              <a:rPr lang="en-US" sz="2800" baseline="-25000" dirty="0">
                <a:solidFill>
                  <a:srgbClr val="000000"/>
                </a:solidFill>
                <a:latin typeface="Consolas"/>
                <a:ea typeface="+mn-lt"/>
                <a:cs typeface="Courier New"/>
              </a:rPr>
            </a:br>
            <a:r>
              <a:rPr lang="en-US" sz="2800" baseline="-25000" dirty="0">
                <a:solidFill>
                  <a:srgbClr val="000000"/>
                </a:solidFill>
                <a:latin typeface="Consolas"/>
                <a:ea typeface="+mn-lt"/>
                <a:cs typeface="Courier New"/>
              </a:rPr>
              <a:t>  </a:t>
            </a:r>
            <a:r>
              <a:rPr lang="en-US" sz="2800" baseline="-25000" dirty="0" err="1">
                <a:solidFill>
                  <a:srgbClr val="0070C0"/>
                </a:solidFill>
                <a:latin typeface="Consolas"/>
                <a:ea typeface="+mn-lt"/>
                <a:cs typeface="Courier New"/>
              </a:rPr>
              <a:t>codeC</a:t>
            </a:r>
            <a:r>
              <a:rPr lang="en-US" sz="2800" baseline="-25000" dirty="0">
                <a:solidFill>
                  <a:srgbClr val="000000"/>
                </a:solidFill>
                <a:latin typeface="Consolas"/>
                <a:ea typeface="+mn-lt"/>
                <a:cs typeface="Courier New"/>
              </a:rPr>
              <a:t>(%</a:t>
            </a:r>
            <a:r>
              <a:rPr lang="en-US" sz="2800" baseline="-25000" dirty="0" err="1">
                <a:solidFill>
                  <a:srgbClr val="000000"/>
                </a:solidFill>
                <a:latin typeface="Consolas"/>
                <a:ea typeface="+mn-lt"/>
                <a:cs typeface="Courier New"/>
              </a:rPr>
              <a:t>i</a:t>
            </a:r>
            <a:r>
              <a:rPr lang="en-US" sz="2800" baseline="-25000" dirty="0">
                <a:solidFill>
                  <a:srgbClr val="000000"/>
                </a:solidFill>
                <a:latin typeface="Consolas"/>
                <a:ea typeface="+mn-lt"/>
                <a:cs typeface="Courier New"/>
              </a:rPr>
              <a:t>);</a:t>
            </a:r>
          </a:p>
          <a:p>
            <a:r>
              <a:rPr lang="en-US" sz="2800" baseline="-25000" dirty="0">
                <a:solidFill>
                  <a:srgbClr val="000000"/>
                </a:solidFill>
                <a:latin typeface="Consolas"/>
                <a:ea typeface="+mn-lt"/>
                <a:cs typeface="Courier New"/>
              </a:rPr>
              <a:t>}</a:t>
            </a:r>
          </a:p>
          <a:p>
            <a:endParaRPr lang="en-US" sz="2800" baseline="-25000" dirty="0">
              <a:solidFill>
                <a:srgbClr val="000000"/>
              </a:solidFill>
              <a:latin typeface="Consolas"/>
              <a:ea typeface="+mn-lt"/>
              <a:cs typeface="Courier New"/>
            </a:endParaRPr>
          </a:p>
        </p:txBody>
      </p:sp>
      <p:sp>
        <p:nvSpPr>
          <p:cNvPr id="11" name="TextBox 10">
            <a:extLst>
              <a:ext uri="{FF2B5EF4-FFF2-40B4-BE49-F238E27FC236}">
                <a16:creationId xmlns:a16="http://schemas.microsoft.com/office/drawing/2014/main" id="{492422F6-B803-AE47-AC36-9B0D74701CFF}"/>
              </a:ext>
            </a:extLst>
          </p:cNvPr>
          <p:cNvSpPr txBox="1"/>
          <p:nvPr/>
        </p:nvSpPr>
        <p:spPr>
          <a:xfrm>
            <a:off x="8274904" y="2921584"/>
            <a:ext cx="3631480" cy="4113947"/>
          </a:xfrm>
          <a:prstGeom prst="rect">
            <a:avLst/>
          </a:pr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aseline="-25000" dirty="0" err="1">
                <a:solidFill>
                  <a:srgbClr val="7030A0"/>
                </a:solidFill>
                <a:latin typeface="Consolas"/>
                <a:ea typeface="+mn-lt"/>
                <a:cs typeface="Courier New"/>
              </a:rPr>
              <a:t>parallel_for</a:t>
            </a:r>
            <a:r>
              <a:rPr lang="en-US" sz="2800" baseline="-25000" dirty="0">
                <a:solidFill>
                  <a:srgbClr val="7030A0"/>
                </a:solidFill>
                <a:latin typeface="Consolas"/>
                <a:ea typeface="+mn-lt"/>
                <a:cs typeface="Courier New"/>
              </a:rPr>
              <a:t> </a:t>
            </a:r>
            <a:r>
              <a:rPr lang="en-US" sz="2800" baseline="-25000" dirty="0">
                <a:solidFill>
                  <a:srgbClr val="000000"/>
                </a:solidFill>
                <a:latin typeface="Consolas"/>
                <a:ea typeface="+mn-lt"/>
                <a:cs typeface="Courier New"/>
              </a:rPr>
              <a:t>%</a:t>
            </a:r>
            <a:r>
              <a:rPr lang="en-US" sz="2800" baseline="-25000" dirty="0" err="1">
                <a:solidFill>
                  <a:srgbClr val="000000"/>
                </a:solidFill>
                <a:latin typeface="Consolas"/>
                <a:ea typeface="+mn-lt"/>
                <a:cs typeface="Courier New"/>
              </a:rPr>
              <a:t>i</a:t>
            </a:r>
            <a:r>
              <a:rPr lang="en-US" sz="2800" baseline="-25000" dirty="0">
                <a:solidFill>
                  <a:srgbClr val="000000"/>
                </a:solidFill>
                <a:latin typeface="Consolas"/>
                <a:ea typeface="+mn-lt"/>
                <a:cs typeface="Courier New"/>
              </a:rPr>
              <a:t> = 0 to N {</a:t>
            </a:r>
            <a:endParaRPr lang="en-US" sz="2800" baseline="-25000" dirty="0">
              <a:solidFill>
                <a:srgbClr val="0070C0"/>
              </a:solidFill>
              <a:latin typeface="Consolas"/>
              <a:ea typeface="+mn-lt"/>
              <a:cs typeface="Courier New"/>
            </a:endParaRPr>
          </a:p>
          <a:p>
            <a:r>
              <a:rPr lang="en-US" sz="2800" baseline="-25000" dirty="0">
                <a:solidFill>
                  <a:srgbClr val="0070C0"/>
                </a:solidFill>
                <a:latin typeface="Consolas"/>
                <a:ea typeface="+mn-lt"/>
                <a:cs typeface="Courier New"/>
              </a:rPr>
              <a:t>  </a:t>
            </a:r>
            <a:r>
              <a:rPr lang="en-US" sz="2800" baseline="-25000" dirty="0" err="1">
                <a:solidFill>
                  <a:srgbClr val="0070C0"/>
                </a:solidFill>
                <a:latin typeface="Consolas"/>
                <a:ea typeface="+mn-lt"/>
                <a:cs typeface="Courier New"/>
              </a:rPr>
              <a:t>codeA</a:t>
            </a:r>
            <a:r>
              <a:rPr lang="en-US" sz="2800" baseline="-25000" dirty="0">
                <a:solidFill>
                  <a:srgbClr val="000000"/>
                </a:solidFill>
                <a:latin typeface="Consolas"/>
                <a:ea typeface="+mn-lt"/>
                <a:cs typeface="Courier New"/>
              </a:rPr>
              <a:t>(%</a:t>
            </a:r>
            <a:r>
              <a:rPr lang="en-US" sz="2800" baseline="-25000" dirty="0" err="1">
                <a:solidFill>
                  <a:srgbClr val="000000"/>
                </a:solidFill>
                <a:latin typeface="Consolas"/>
                <a:ea typeface="+mn-lt"/>
                <a:cs typeface="Courier New"/>
              </a:rPr>
              <a:t>i</a:t>
            </a:r>
            <a:r>
              <a:rPr lang="en-US" sz="2800" baseline="-25000" dirty="0">
                <a:solidFill>
                  <a:srgbClr val="000000"/>
                </a:solidFill>
                <a:latin typeface="Consolas"/>
                <a:ea typeface="+mn-lt"/>
                <a:cs typeface="Courier New"/>
              </a:rPr>
              <a:t>); </a:t>
            </a:r>
          </a:p>
          <a:p>
            <a:r>
              <a:rPr lang="en-US" sz="2800" baseline="-25000" dirty="0">
                <a:solidFill>
                  <a:srgbClr val="000000"/>
                </a:solidFill>
                <a:latin typeface="Consolas"/>
                <a:ea typeface="+mn-lt"/>
                <a:cs typeface="Courier New"/>
              </a:rPr>
              <a:t>}</a:t>
            </a:r>
          </a:p>
          <a:p>
            <a:r>
              <a:rPr lang="en-US" sz="2800" baseline="-25000" dirty="0" err="1">
                <a:solidFill>
                  <a:srgbClr val="7030A0"/>
                </a:solidFill>
                <a:latin typeface="Consolas"/>
                <a:ea typeface="+mn-lt"/>
                <a:cs typeface="Courier New"/>
              </a:rPr>
              <a:t>parallel_for</a:t>
            </a:r>
            <a:r>
              <a:rPr lang="en-US" sz="2800" baseline="-25000" dirty="0">
                <a:solidFill>
                  <a:srgbClr val="7030A0"/>
                </a:solidFill>
                <a:latin typeface="Consolas"/>
                <a:ea typeface="+mn-lt"/>
                <a:cs typeface="Courier New"/>
              </a:rPr>
              <a:t> </a:t>
            </a:r>
            <a:r>
              <a:rPr lang="en-US" sz="2800" baseline="-25000" dirty="0">
                <a:solidFill>
                  <a:srgbClr val="000000"/>
                </a:solidFill>
                <a:latin typeface="Consolas"/>
                <a:ea typeface="+mn-lt"/>
                <a:cs typeface="Courier New"/>
              </a:rPr>
              <a:t>%</a:t>
            </a:r>
            <a:r>
              <a:rPr lang="en-US" sz="2800" baseline="-25000" dirty="0" err="1">
                <a:solidFill>
                  <a:srgbClr val="000000"/>
                </a:solidFill>
                <a:latin typeface="Consolas"/>
                <a:ea typeface="+mn-lt"/>
                <a:cs typeface="Courier New"/>
              </a:rPr>
              <a:t>i</a:t>
            </a:r>
            <a:r>
              <a:rPr lang="en-US" sz="2800" baseline="-25000" dirty="0">
                <a:solidFill>
                  <a:srgbClr val="000000"/>
                </a:solidFill>
                <a:latin typeface="Consolas"/>
                <a:ea typeface="+mn-lt"/>
                <a:cs typeface="Courier New"/>
              </a:rPr>
              <a:t> = 0 to N {</a:t>
            </a:r>
            <a:endParaRPr lang="en-US" sz="2800" baseline="-25000" dirty="0">
              <a:solidFill>
                <a:srgbClr val="0070C0"/>
              </a:solidFill>
              <a:latin typeface="Consolas"/>
              <a:ea typeface="+mn-lt"/>
              <a:cs typeface="Courier New"/>
            </a:endParaRPr>
          </a:p>
          <a:p>
            <a:r>
              <a:rPr lang="en-US" sz="2800" baseline="-25000" dirty="0">
                <a:solidFill>
                  <a:srgbClr val="0070C0"/>
                </a:solidFill>
                <a:latin typeface="Consolas"/>
                <a:ea typeface="+mn-lt"/>
                <a:cs typeface="Courier New"/>
              </a:rPr>
              <a:t>  for</a:t>
            </a:r>
            <a:r>
              <a:rPr lang="en-US" sz="2800" baseline="-25000" dirty="0">
                <a:solidFill>
                  <a:srgbClr val="7030A0"/>
                </a:solidFill>
                <a:latin typeface="Consolas"/>
                <a:ea typeface="+mn-lt"/>
                <a:cs typeface="Courier New"/>
              </a:rPr>
              <a:t> </a:t>
            </a:r>
            <a:r>
              <a:rPr lang="en-US" sz="2800" baseline="-25000" dirty="0">
                <a:solidFill>
                  <a:srgbClr val="000000"/>
                </a:solidFill>
                <a:latin typeface="Consolas"/>
                <a:ea typeface="+mn-lt"/>
                <a:cs typeface="Courier New"/>
              </a:rPr>
              <a:t>%j = … {</a:t>
            </a:r>
            <a:br>
              <a:rPr lang="en-US" sz="2800" baseline="-25000" dirty="0">
                <a:solidFill>
                  <a:srgbClr val="000000"/>
                </a:solidFill>
                <a:latin typeface="Consolas"/>
                <a:ea typeface="+mn-lt"/>
                <a:cs typeface="Courier New"/>
              </a:rPr>
            </a:br>
            <a:r>
              <a:rPr lang="en-US" sz="2800" baseline="-25000" dirty="0">
                <a:solidFill>
                  <a:srgbClr val="000000"/>
                </a:solidFill>
                <a:latin typeface="Consolas"/>
                <a:ea typeface="+mn-lt"/>
                <a:cs typeface="Courier New"/>
              </a:rPr>
              <a:t>    </a:t>
            </a:r>
            <a:r>
              <a:rPr lang="en-US" sz="2800" baseline="-25000" dirty="0">
                <a:solidFill>
                  <a:srgbClr val="0070C0"/>
                </a:solidFill>
                <a:latin typeface="Consolas"/>
                <a:ea typeface="+mn-lt"/>
                <a:cs typeface="Courier New"/>
              </a:rPr>
              <a:t>codeB1</a:t>
            </a:r>
            <a:r>
              <a:rPr lang="en-US" sz="2800" baseline="-25000" dirty="0">
                <a:solidFill>
                  <a:srgbClr val="000000"/>
                </a:solidFill>
                <a:latin typeface="Consolas"/>
                <a:ea typeface="+mn-lt"/>
                <a:cs typeface="Courier New"/>
              </a:rPr>
              <a:t>(%</a:t>
            </a:r>
            <a:r>
              <a:rPr lang="en-US" sz="2800" baseline="-25000" dirty="0" err="1">
                <a:solidFill>
                  <a:srgbClr val="000000"/>
                </a:solidFill>
                <a:latin typeface="Consolas"/>
                <a:ea typeface="+mn-lt"/>
                <a:cs typeface="Courier New"/>
              </a:rPr>
              <a:t>i</a:t>
            </a:r>
            <a:r>
              <a:rPr lang="en-US" sz="2800" baseline="-25000" dirty="0">
                <a:solidFill>
                  <a:srgbClr val="000000"/>
                </a:solidFill>
                <a:latin typeface="Consolas"/>
                <a:ea typeface="+mn-lt"/>
                <a:cs typeface="Courier New"/>
              </a:rPr>
              <a:t>, %j);</a:t>
            </a:r>
            <a:br>
              <a:rPr lang="en-US" sz="2800" baseline="-25000" dirty="0">
                <a:solidFill>
                  <a:srgbClr val="000000"/>
                </a:solidFill>
                <a:latin typeface="Consolas"/>
                <a:ea typeface="+mn-lt"/>
                <a:cs typeface="Courier New"/>
              </a:rPr>
            </a:br>
            <a:r>
              <a:rPr lang="en-US" sz="2800" baseline="-25000" dirty="0">
                <a:solidFill>
                  <a:srgbClr val="000000"/>
                </a:solidFill>
                <a:latin typeface="Consolas"/>
                <a:ea typeface="+mn-lt"/>
                <a:cs typeface="Courier New"/>
              </a:rPr>
              <a:t>    </a:t>
            </a:r>
            <a:r>
              <a:rPr lang="en-US" sz="2800" baseline="-25000" dirty="0" err="1">
                <a:solidFill>
                  <a:srgbClr val="7030A0"/>
                </a:solidFill>
                <a:latin typeface="Consolas"/>
                <a:ea typeface="+mn-lt"/>
                <a:cs typeface="Courier New"/>
              </a:rPr>
              <a:t>sync_threads</a:t>
            </a:r>
            <a:r>
              <a:rPr lang="en-US" sz="2800" baseline="-25000" dirty="0">
                <a:solidFill>
                  <a:srgbClr val="000000"/>
                </a:solidFill>
                <a:latin typeface="Consolas"/>
                <a:ea typeface="+mn-lt"/>
                <a:cs typeface="Courier New"/>
              </a:rPr>
              <a:t>; </a:t>
            </a:r>
            <a:br>
              <a:rPr lang="en-US" sz="2800" baseline="-25000" dirty="0">
                <a:solidFill>
                  <a:srgbClr val="000000"/>
                </a:solidFill>
                <a:latin typeface="Consolas"/>
                <a:ea typeface="+mn-lt"/>
                <a:cs typeface="Courier New"/>
              </a:rPr>
            </a:br>
            <a:r>
              <a:rPr lang="en-US" sz="2800" baseline="-25000" dirty="0">
                <a:solidFill>
                  <a:srgbClr val="000000"/>
                </a:solidFill>
                <a:latin typeface="Consolas"/>
                <a:ea typeface="+mn-lt"/>
                <a:cs typeface="Courier New"/>
              </a:rPr>
              <a:t>    </a:t>
            </a:r>
            <a:r>
              <a:rPr lang="en-US" sz="2800" baseline="-25000" dirty="0">
                <a:solidFill>
                  <a:srgbClr val="0070C0"/>
                </a:solidFill>
                <a:latin typeface="Consolas"/>
                <a:ea typeface="+mn-lt"/>
                <a:cs typeface="Courier New"/>
              </a:rPr>
              <a:t>codeB2</a:t>
            </a:r>
            <a:r>
              <a:rPr lang="en-US" sz="2800" baseline="-25000" dirty="0">
                <a:solidFill>
                  <a:srgbClr val="000000"/>
                </a:solidFill>
                <a:latin typeface="Consolas"/>
                <a:ea typeface="+mn-lt"/>
                <a:cs typeface="Courier New"/>
              </a:rPr>
              <a:t>(%</a:t>
            </a:r>
            <a:r>
              <a:rPr lang="en-US" sz="2800" baseline="-25000" dirty="0" err="1">
                <a:solidFill>
                  <a:srgbClr val="000000"/>
                </a:solidFill>
                <a:latin typeface="Consolas"/>
                <a:ea typeface="+mn-lt"/>
                <a:cs typeface="Courier New"/>
              </a:rPr>
              <a:t>i</a:t>
            </a:r>
            <a:r>
              <a:rPr lang="en-US" sz="2800" baseline="-25000" dirty="0">
                <a:solidFill>
                  <a:srgbClr val="000000"/>
                </a:solidFill>
                <a:latin typeface="Consolas"/>
                <a:ea typeface="+mn-lt"/>
                <a:cs typeface="Courier New"/>
              </a:rPr>
              <a:t>, %j);</a:t>
            </a:r>
          </a:p>
          <a:p>
            <a:r>
              <a:rPr lang="en-US" sz="2800" baseline="-25000" dirty="0">
                <a:solidFill>
                  <a:srgbClr val="000000"/>
                </a:solidFill>
                <a:latin typeface="Consolas"/>
                <a:ea typeface="+mn-lt"/>
                <a:cs typeface="Courier New"/>
              </a:rPr>
              <a:t>  }</a:t>
            </a:r>
          </a:p>
          <a:p>
            <a:r>
              <a:rPr lang="en-US" sz="2800" baseline="-25000" dirty="0">
                <a:solidFill>
                  <a:srgbClr val="000000"/>
                </a:solidFill>
                <a:latin typeface="Consolas"/>
                <a:ea typeface="+mn-lt"/>
                <a:cs typeface="Courier New"/>
              </a:rPr>
              <a:t>}</a:t>
            </a:r>
          </a:p>
          <a:p>
            <a:r>
              <a:rPr lang="en-US" sz="2800" baseline="-25000" dirty="0" err="1">
                <a:solidFill>
                  <a:srgbClr val="7030A0"/>
                </a:solidFill>
                <a:latin typeface="Consolas"/>
                <a:ea typeface="+mn-lt"/>
                <a:cs typeface="Courier New"/>
              </a:rPr>
              <a:t>parallel_for</a:t>
            </a:r>
            <a:r>
              <a:rPr lang="en-US" sz="2800" baseline="-25000" dirty="0">
                <a:solidFill>
                  <a:srgbClr val="7030A0"/>
                </a:solidFill>
                <a:latin typeface="Consolas"/>
                <a:ea typeface="+mn-lt"/>
                <a:cs typeface="Courier New"/>
              </a:rPr>
              <a:t> </a:t>
            </a:r>
            <a:r>
              <a:rPr lang="en-US" sz="2800" baseline="-25000" dirty="0">
                <a:solidFill>
                  <a:srgbClr val="000000"/>
                </a:solidFill>
                <a:latin typeface="Consolas"/>
                <a:ea typeface="+mn-lt"/>
                <a:cs typeface="Courier New"/>
              </a:rPr>
              <a:t>%</a:t>
            </a:r>
            <a:r>
              <a:rPr lang="en-US" sz="2800" baseline="-25000" dirty="0" err="1">
                <a:solidFill>
                  <a:srgbClr val="000000"/>
                </a:solidFill>
                <a:latin typeface="Consolas"/>
                <a:ea typeface="+mn-lt"/>
                <a:cs typeface="Courier New"/>
              </a:rPr>
              <a:t>i</a:t>
            </a:r>
            <a:r>
              <a:rPr lang="en-US" sz="2800" baseline="-25000" dirty="0">
                <a:solidFill>
                  <a:srgbClr val="000000"/>
                </a:solidFill>
                <a:latin typeface="Consolas"/>
                <a:ea typeface="+mn-lt"/>
                <a:cs typeface="Courier New"/>
              </a:rPr>
              <a:t> = 0 to N {</a:t>
            </a:r>
            <a:br>
              <a:rPr lang="en-US" sz="2800" baseline="-25000" dirty="0">
                <a:solidFill>
                  <a:srgbClr val="000000"/>
                </a:solidFill>
                <a:latin typeface="Consolas"/>
                <a:ea typeface="+mn-lt"/>
                <a:cs typeface="Courier New"/>
              </a:rPr>
            </a:br>
            <a:r>
              <a:rPr lang="en-US" sz="2800" baseline="-25000" dirty="0">
                <a:solidFill>
                  <a:srgbClr val="000000"/>
                </a:solidFill>
                <a:latin typeface="Consolas"/>
                <a:ea typeface="+mn-lt"/>
                <a:cs typeface="Courier New"/>
              </a:rPr>
              <a:t>  </a:t>
            </a:r>
            <a:r>
              <a:rPr lang="en-US" sz="2800" baseline="-25000" dirty="0" err="1">
                <a:solidFill>
                  <a:srgbClr val="0070C0"/>
                </a:solidFill>
                <a:latin typeface="Consolas"/>
                <a:ea typeface="+mn-lt"/>
                <a:cs typeface="Courier New"/>
              </a:rPr>
              <a:t>codeC</a:t>
            </a:r>
            <a:r>
              <a:rPr lang="en-US" sz="2800" baseline="-25000" dirty="0">
                <a:solidFill>
                  <a:srgbClr val="000000"/>
                </a:solidFill>
                <a:latin typeface="Consolas"/>
                <a:ea typeface="+mn-lt"/>
                <a:cs typeface="Courier New"/>
              </a:rPr>
              <a:t>(%</a:t>
            </a:r>
            <a:r>
              <a:rPr lang="en-US" sz="2800" baseline="-25000" dirty="0" err="1">
                <a:solidFill>
                  <a:srgbClr val="000000"/>
                </a:solidFill>
                <a:latin typeface="Consolas"/>
                <a:ea typeface="+mn-lt"/>
                <a:cs typeface="Courier New"/>
              </a:rPr>
              <a:t>i</a:t>
            </a:r>
            <a:r>
              <a:rPr lang="en-US" sz="2800" baseline="-25000" dirty="0">
                <a:solidFill>
                  <a:srgbClr val="000000"/>
                </a:solidFill>
                <a:latin typeface="Consolas"/>
                <a:ea typeface="+mn-lt"/>
                <a:cs typeface="Courier New"/>
              </a:rPr>
              <a:t>);</a:t>
            </a:r>
          </a:p>
          <a:p>
            <a:r>
              <a:rPr lang="en-US" sz="2800" baseline="-25000" dirty="0">
                <a:solidFill>
                  <a:srgbClr val="000000"/>
                </a:solidFill>
                <a:latin typeface="Consolas"/>
                <a:ea typeface="+mn-lt"/>
                <a:cs typeface="Courier New"/>
              </a:rPr>
              <a:t>}</a:t>
            </a:r>
          </a:p>
          <a:p>
            <a:endParaRPr lang="en-US" sz="2800" baseline="-25000" dirty="0">
              <a:solidFill>
                <a:srgbClr val="000000"/>
              </a:solidFill>
              <a:latin typeface="Consolas"/>
              <a:ea typeface="+mn-lt"/>
              <a:cs typeface="Courier New"/>
            </a:endParaRPr>
          </a:p>
        </p:txBody>
      </p:sp>
    </p:spTree>
    <p:extLst>
      <p:ext uri="{BB962C8B-B14F-4D97-AF65-F5344CB8AC3E}">
        <p14:creationId xmlns:p14="http://schemas.microsoft.com/office/powerpoint/2010/main" val="170650924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02CFE9-8810-4755-942A-DFD7E33E0871}"/>
              </a:ext>
            </a:extLst>
          </p:cNvPr>
          <p:cNvSpPr>
            <a:spLocks noGrp="1"/>
          </p:cNvSpPr>
          <p:nvPr>
            <p:ph type="title"/>
          </p:nvPr>
        </p:nvSpPr>
        <p:spPr/>
        <p:txBody>
          <a:bodyPr/>
          <a:lstStyle/>
          <a:p>
            <a:r>
              <a:rPr lang="en-US" dirty="0">
                <a:cs typeface="Calibri Light"/>
              </a:rPr>
              <a:t>GPU Synchronization Lowering: Control Flow</a:t>
            </a:r>
            <a:endParaRPr lang="en-US" dirty="0"/>
          </a:p>
        </p:txBody>
      </p:sp>
      <p:sp>
        <p:nvSpPr>
          <p:cNvPr id="4" name="Slide Number Placeholder 3">
            <a:extLst>
              <a:ext uri="{FF2B5EF4-FFF2-40B4-BE49-F238E27FC236}">
                <a16:creationId xmlns:a16="http://schemas.microsoft.com/office/drawing/2014/main" id="{0CF6E0F4-CF88-4F6C-AC51-F7B879FECC04}"/>
              </a:ext>
            </a:extLst>
          </p:cNvPr>
          <p:cNvSpPr>
            <a:spLocks noGrp="1"/>
          </p:cNvSpPr>
          <p:nvPr>
            <p:ph type="sldNum" sz="quarter" idx="12"/>
          </p:nvPr>
        </p:nvSpPr>
        <p:spPr/>
        <p:txBody>
          <a:bodyPr/>
          <a:lstStyle/>
          <a:p>
            <a:fld id="{330EA680-D336-4FF7-8B7A-9848BB0A1C32}" type="slidenum">
              <a:rPr lang="en-US" smtClean="0"/>
              <a:t>86</a:t>
            </a:fld>
            <a:endParaRPr lang="en-US"/>
          </a:p>
        </p:txBody>
      </p:sp>
      <p:sp>
        <p:nvSpPr>
          <p:cNvPr id="9" name="Content Placeholder 2">
            <a:extLst>
              <a:ext uri="{FF2B5EF4-FFF2-40B4-BE49-F238E27FC236}">
                <a16:creationId xmlns:a16="http://schemas.microsoft.com/office/drawing/2014/main" id="{1F2F2B97-49AD-2E4E-BAD7-10F2D42C7498}"/>
              </a:ext>
            </a:extLst>
          </p:cNvPr>
          <p:cNvSpPr>
            <a:spLocks noGrp="1"/>
          </p:cNvSpPr>
          <p:nvPr>
            <p:ph idx="1"/>
          </p:nvPr>
        </p:nvSpPr>
        <p:spPr>
          <a:xfrm>
            <a:off x="838199" y="1825624"/>
            <a:ext cx="10515599" cy="1836505"/>
          </a:xfrm>
        </p:spPr>
        <p:txBody>
          <a:bodyPr vert="horz" lIns="91440" tIns="45720" rIns="91440" bIns="45720" rtlCol="0" anchor="t">
            <a:noAutofit/>
          </a:bodyPr>
          <a:lstStyle/>
          <a:p>
            <a:r>
              <a:rPr lang="en-US" dirty="0"/>
              <a:t>Synchronization within control flow (for, if, while, </a:t>
            </a:r>
            <a:r>
              <a:rPr lang="en-US" dirty="0" err="1"/>
              <a:t>etc</a:t>
            </a:r>
            <a:r>
              <a:rPr lang="en-US" dirty="0"/>
              <a:t>) can be lowered by splitting around the control flop and interchanging the parallelism.</a:t>
            </a:r>
          </a:p>
        </p:txBody>
      </p:sp>
      <p:cxnSp>
        <p:nvCxnSpPr>
          <p:cNvPr id="14" name="Straight Arrow Connector 13">
            <a:extLst>
              <a:ext uri="{FF2B5EF4-FFF2-40B4-BE49-F238E27FC236}">
                <a16:creationId xmlns:a16="http://schemas.microsoft.com/office/drawing/2014/main" id="{321718DD-383E-214B-9D9E-6099FFD213DF}"/>
              </a:ext>
            </a:extLst>
          </p:cNvPr>
          <p:cNvCxnSpPr/>
          <p:nvPr/>
        </p:nvCxnSpPr>
        <p:spPr>
          <a:xfrm>
            <a:off x="5020310" y="6858000"/>
            <a:ext cx="914400" cy="9144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492422F6-B803-AE47-AC36-9B0D74701CFF}"/>
              </a:ext>
            </a:extLst>
          </p:cNvPr>
          <p:cNvSpPr txBox="1"/>
          <p:nvPr/>
        </p:nvSpPr>
        <p:spPr>
          <a:xfrm>
            <a:off x="186054" y="2774154"/>
            <a:ext cx="3631480" cy="4113947"/>
          </a:xfrm>
          <a:prstGeom prst="rect">
            <a:avLst/>
          </a:pr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aseline="-25000" dirty="0" err="1">
                <a:solidFill>
                  <a:srgbClr val="7030A0"/>
                </a:solidFill>
                <a:latin typeface="Consolas"/>
                <a:ea typeface="+mn-lt"/>
                <a:cs typeface="Courier New"/>
              </a:rPr>
              <a:t>parallel_for</a:t>
            </a:r>
            <a:r>
              <a:rPr lang="en-US" sz="2800" baseline="-25000" dirty="0">
                <a:solidFill>
                  <a:srgbClr val="7030A0"/>
                </a:solidFill>
                <a:latin typeface="Consolas"/>
                <a:ea typeface="+mn-lt"/>
                <a:cs typeface="Courier New"/>
              </a:rPr>
              <a:t> </a:t>
            </a:r>
            <a:r>
              <a:rPr lang="en-US" sz="2800" baseline="-25000" dirty="0">
                <a:solidFill>
                  <a:srgbClr val="000000"/>
                </a:solidFill>
                <a:latin typeface="Consolas"/>
                <a:ea typeface="+mn-lt"/>
                <a:cs typeface="Courier New"/>
              </a:rPr>
              <a:t>%</a:t>
            </a:r>
            <a:r>
              <a:rPr lang="en-US" sz="2800" baseline="-25000" dirty="0" err="1">
                <a:solidFill>
                  <a:srgbClr val="000000"/>
                </a:solidFill>
                <a:latin typeface="Consolas"/>
                <a:ea typeface="+mn-lt"/>
                <a:cs typeface="Courier New"/>
              </a:rPr>
              <a:t>i</a:t>
            </a:r>
            <a:r>
              <a:rPr lang="en-US" sz="2800" baseline="-25000" dirty="0">
                <a:solidFill>
                  <a:srgbClr val="000000"/>
                </a:solidFill>
                <a:latin typeface="Consolas"/>
                <a:ea typeface="+mn-lt"/>
                <a:cs typeface="Courier New"/>
              </a:rPr>
              <a:t> = 0 to N {</a:t>
            </a:r>
            <a:endParaRPr lang="en-US" sz="2800" baseline="-25000" dirty="0">
              <a:solidFill>
                <a:srgbClr val="0070C0"/>
              </a:solidFill>
              <a:latin typeface="Consolas"/>
              <a:ea typeface="+mn-lt"/>
              <a:cs typeface="Courier New"/>
            </a:endParaRPr>
          </a:p>
          <a:p>
            <a:r>
              <a:rPr lang="en-US" sz="2800" baseline="-25000" dirty="0">
                <a:solidFill>
                  <a:srgbClr val="0070C0"/>
                </a:solidFill>
                <a:latin typeface="Consolas"/>
                <a:ea typeface="+mn-lt"/>
                <a:cs typeface="Courier New"/>
              </a:rPr>
              <a:t>  </a:t>
            </a:r>
            <a:r>
              <a:rPr lang="en-US" sz="2800" baseline="-25000" dirty="0" err="1">
                <a:solidFill>
                  <a:srgbClr val="0070C0"/>
                </a:solidFill>
                <a:latin typeface="Consolas"/>
                <a:ea typeface="+mn-lt"/>
                <a:cs typeface="Courier New"/>
              </a:rPr>
              <a:t>codeA</a:t>
            </a:r>
            <a:r>
              <a:rPr lang="en-US" sz="2800" baseline="-25000" dirty="0">
                <a:solidFill>
                  <a:srgbClr val="000000"/>
                </a:solidFill>
                <a:latin typeface="Consolas"/>
                <a:ea typeface="+mn-lt"/>
                <a:cs typeface="Courier New"/>
              </a:rPr>
              <a:t>(%</a:t>
            </a:r>
            <a:r>
              <a:rPr lang="en-US" sz="2800" baseline="-25000" dirty="0" err="1">
                <a:solidFill>
                  <a:srgbClr val="000000"/>
                </a:solidFill>
                <a:latin typeface="Consolas"/>
                <a:ea typeface="+mn-lt"/>
                <a:cs typeface="Courier New"/>
              </a:rPr>
              <a:t>i</a:t>
            </a:r>
            <a:r>
              <a:rPr lang="en-US" sz="2800" baseline="-25000" dirty="0">
                <a:solidFill>
                  <a:srgbClr val="000000"/>
                </a:solidFill>
                <a:latin typeface="Consolas"/>
                <a:ea typeface="+mn-lt"/>
                <a:cs typeface="Courier New"/>
              </a:rPr>
              <a:t>); </a:t>
            </a:r>
          </a:p>
          <a:p>
            <a:r>
              <a:rPr lang="en-US" sz="2800" baseline="-25000" dirty="0">
                <a:solidFill>
                  <a:srgbClr val="000000"/>
                </a:solidFill>
                <a:latin typeface="Consolas"/>
                <a:ea typeface="+mn-lt"/>
                <a:cs typeface="Courier New"/>
              </a:rPr>
              <a:t>}</a:t>
            </a:r>
          </a:p>
          <a:p>
            <a:r>
              <a:rPr lang="en-US" sz="2800" baseline="-25000" dirty="0" err="1">
                <a:solidFill>
                  <a:srgbClr val="7030A0"/>
                </a:solidFill>
                <a:latin typeface="Consolas"/>
                <a:ea typeface="+mn-lt"/>
                <a:cs typeface="Courier New"/>
              </a:rPr>
              <a:t>parallel_for</a:t>
            </a:r>
            <a:r>
              <a:rPr lang="en-US" sz="2800" baseline="-25000" dirty="0">
                <a:solidFill>
                  <a:srgbClr val="7030A0"/>
                </a:solidFill>
                <a:latin typeface="Consolas"/>
                <a:ea typeface="+mn-lt"/>
                <a:cs typeface="Courier New"/>
              </a:rPr>
              <a:t> </a:t>
            </a:r>
            <a:r>
              <a:rPr lang="en-US" sz="2800" baseline="-25000" dirty="0">
                <a:solidFill>
                  <a:srgbClr val="000000"/>
                </a:solidFill>
                <a:latin typeface="Consolas"/>
                <a:ea typeface="+mn-lt"/>
                <a:cs typeface="Courier New"/>
              </a:rPr>
              <a:t>%</a:t>
            </a:r>
            <a:r>
              <a:rPr lang="en-US" sz="2800" baseline="-25000" dirty="0" err="1">
                <a:solidFill>
                  <a:srgbClr val="000000"/>
                </a:solidFill>
                <a:latin typeface="Consolas"/>
                <a:ea typeface="+mn-lt"/>
                <a:cs typeface="Courier New"/>
              </a:rPr>
              <a:t>i</a:t>
            </a:r>
            <a:r>
              <a:rPr lang="en-US" sz="2800" baseline="-25000" dirty="0">
                <a:solidFill>
                  <a:srgbClr val="000000"/>
                </a:solidFill>
                <a:latin typeface="Consolas"/>
                <a:ea typeface="+mn-lt"/>
                <a:cs typeface="Courier New"/>
              </a:rPr>
              <a:t> = 0 to N {</a:t>
            </a:r>
            <a:endParaRPr lang="en-US" sz="2800" baseline="-25000" dirty="0">
              <a:solidFill>
                <a:srgbClr val="0070C0"/>
              </a:solidFill>
              <a:latin typeface="Consolas"/>
              <a:ea typeface="+mn-lt"/>
              <a:cs typeface="Courier New"/>
            </a:endParaRPr>
          </a:p>
          <a:p>
            <a:r>
              <a:rPr lang="en-US" sz="2800" baseline="-25000" dirty="0">
                <a:solidFill>
                  <a:srgbClr val="0070C0"/>
                </a:solidFill>
                <a:latin typeface="Consolas"/>
                <a:ea typeface="+mn-lt"/>
                <a:cs typeface="Courier New"/>
              </a:rPr>
              <a:t>  for</a:t>
            </a:r>
            <a:r>
              <a:rPr lang="en-US" sz="2800" baseline="-25000" dirty="0">
                <a:solidFill>
                  <a:srgbClr val="7030A0"/>
                </a:solidFill>
                <a:latin typeface="Consolas"/>
                <a:ea typeface="+mn-lt"/>
                <a:cs typeface="Courier New"/>
              </a:rPr>
              <a:t> </a:t>
            </a:r>
            <a:r>
              <a:rPr lang="en-US" sz="2800" baseline="-25000" dirty="0">
                <a:solidFill>
                  <a:srgbClr val="000000"/>
                </a:solidFill>
                <a:latin typeface="Consolas"/>
                <a:ea typeface="+mn-lt"/>
                <a:cs typeface="Courier New"/>
              </a:rPr>
              <a:t>%j = … {</a:t>
            </a:r>
            <a:br>
              <a:rPr lang="en-US" sz="2800" baseline="-25000" dirty="0">
                <a:solidFill>
                  <a:srgbClr val="000000"/>
                </a:solidFill>
                <a:latin typeface="Consolas"/>
                <a:ea typeface="+mn-lt"/>
                <a:cs typeface="Courier New"/>
              </a:rPr>
            </a:br>
            <a:r>
              <a:rPr lang="en-US" sz="2800" baseline="-25000" dirty="0">
                <a:solidFill>
                  <a:srgbClr val="000000"/>
                </a:solidFill>
                <a:latin typeface="Consolas"/>
                <a:ea typeface="+mn-lt"/>
                <a:cs typeface="Courier New"/>
              </a:rPr>
              <a:t>    </a:t>
            </a:r>
            <a:r>
              <a:rPr lang="en-US" sz="2800" baseline="-25000" dirty="0">
                <a:solidFill>
                  <a:srgbClr val="0070C0"/>
                </a:solidFill>
                <a:latin typeface="Consolas"/>
                <a:ea typeface="+mn-lt"/>
                <a:cs typeface="Courier New"/>
              </a:rPr>
              <a:t>codeB1</a:t>
            </a:r>
            <a:r>
              <a:rPr lang="en-US" sz="2800" baseline="-25000" dirty="0">
                <a:solidFill>
                  <a:srgbClr val="000000"/>
                </a:solidFill>
                <a:latin typeface="Consolas"/>
                <a:ea typeface="+mn-lt"/>
                <a:cs typeface="Courier New"/>
              </a:rPr>
              <a:t>(%</a:t>
            </a:r>
            <a:r>
              <a:rPr lang="en-US" sz="2800" baseline="-25000" dirty="0" err="1">
                <a:solidFill>
                  <a:srgbClr val="000000"/>
                </a:solidFill>
                <a:latin typeface="Consolas"/>
                <a:ea typeface="+mn-lt"/>
                <a:cs typeface="Courier New"/>
              </a:rPr>
              <a:t>i</a:t>
            </a:r>
            <a:r>
              <a:rPr lang="en-US" sz="2800" baseline="-25000" dirty="0">
                <a:solidFill>
                  <a:srgbClr val="000000"/>
                </a:solidFill>
                <a:latin typeface="Consolas"/>
                <a:ea typeface="+mn-lt"/>
                <a:cs typeface="Courier New"/>
              </a:rPr>
              <a:t>, %j);</a:t>
            </a:r>
            <a:br>
              <a:rPr lang="en-US" sz="2800" baseline="-25000" dirty="0">
                <a:solidFill>
                  <a:srgbClr val="000000"/>
                </a:solidFill>
                <a:latin typeface="Consolas"/>
                <a:ea typeface="+mn-lt"/>
                <a:cs typeface="Courier New"/>
              </a:rPr>
            </a:br>
            <a:r>
              <a:rPr lang="en-US" sz="2800" baseline="-25000" dirty="0">
                <a:solidFill>
                  <a:srgbClr val="000000"/>
                </a:solidFill>
                <a:latin typeface="Consolas"/>
                <a:ea typeface="+mn-lt"/>
                <a:cs typeface="Courier New"/>
              </a:rPr>
              <a:t>    </a:t>
            </a:r>
            <a:r>
              <a:rPr lang="en-US" sz="2800" baseline="-25000" dirty="0" err="1">
                <a:solidFill>
                  <a:srgbClr val="7030A0"/>
                </a:solidFill>
                <a:latin typeface="Consolas"/>
                <a:ea typeface="+mn-lt"/>
                <a:cs typeface="Courier New"/>
              </a:rPr>
              <a:t>sync_threads</a:t>
            </a:r>
            <a:r>
              <a:rPr lang="en-US" sz="2800" baseline="-25000" dirty="0">
                <a:solidFill>
                  <a:srgbClr val="000000"/>
                </a:solidFill>
                <a:latin typeface="Consolas"/>
                <a:ea typeface="+mn-lt"/>
                <a:cs typeface="Courier New"/>
              </a:rPr>
              <a:t>; </a:t>
            </a:r>
            <a:br>
              <a:rPr lang="en-US" sz="2800" baseline="-25000" dirty="0">
                <a:solidFill>
                  <a:srgbClr val="000000"/>
                </a:solidFill>
                <a:latin typeface="Consolas"/>
                <a:ea typeface="+mn-lt"/>
                <a:cs typeface="Courier New"/>
              </a:rPr>
            </a:br>
            <a:r>
              <a:rPr lang="en-US" sz="2800" baseline="-25000" dirty="0">
                <a:solidFill>
                  <a:srgbClr val="000000"/>
                </a:solidFill>
                <a:latin typeface="Consolas"/>
                <a:ea typeface="+mn-lt"/>
                <a:cs typeface="Courier New"/>
              </a:rPr>
              <a:t>    </a:t>
            </a:r>
            <a:r>
              <a:rPr lang="en-US" sz="2800" baseline="-25000" dirty="0">
                <a:solidFill>
                  <a:srgbClr val="0070C0"/>
                </a:solidFill>
                <a:latin typeface="Consolas"/>
                <a:ea typeface="+mn-lt"/>
                <a:cs typeface="Courier New"/>
              </a:rPr>
              <a:t>codeB2</a:t>
            </a:r>
            <a:r>
              <a:rPr lang="en-US" sz="2800" baseline="-25000" dirty="0">
                <a:solidFill>
                  <a:srgbClr val="000000"/>
                </a:solidFill>
                <a:latin typeface="Consolas"/>
                <a:ea typeface="+mn-lt"/>
                <a:cs typeface="Courier New"/>
              </a:rPr>
              <a:t>(%</a:t>
            </a:r>
            <a:r>
              <a:rPr lang="en-US" sz="2800" baseline="-25000" dirty="0" err="1">
                <a:solidFill>
                  <a:srgbClr val="000000"/>
                </a:solidFill>
                <a:latin typeface="Consolas"/>
                <a:ea typeface="+mn-lt"/>
                <a:cs typeface="Courier New"/>
              </a:rPr>
              <a:t>i</a:t>
            </a:r>
            <a:r>
              <a:rPr lang="en-US" sz="2800" baseline="-25000" dirty="0">
                <a:solidFill>
                  <a:srgbClr val="000000"/>
                </a:solidFill>
                <a:latin typeface="Consolas"/>
                <a:ea typeface="+mn-lt"/>
                <a:cs typeface="Courier New"/>
              </a:rPr>
              <a:t>, %j);</a:t>
            </a:r>
          </a:p>
          <a:p>
            <a:r>
              <a:rPr lang="en-US" sz="2800" baseline="-25000" dirty="0">
                <a:solidFill>
                  <a:srgbClr val="000000"/>
                </a:solidFill>
                <a:latin typeface="Consolas"/>
                <a:ea typeface="+mn-lt"/>
                <a:cs typeface="Courier New"/>
              </a:rPr>
              <a:t>  }</a:t>
            </a:r>
          </a:p>
          <a:p>
            <a:r>
              <a:rPr lang="en-US" sz="2800" baseline="-25000" dirty="0">
                <a:solidFill>
                  <a:srgbClr val="000000"/>
                </a:solidFill>
                <a:latin typeface="Consolas"/>
                <a:ea typeface="+mn-lt"/>
                <a:cs typeface="Courier New"/>
              </a:rPr>
              <a:t>}</a:t>
            </a:r>
          </a:p>
          <a:p>
            <a:r>
              <a:rPr lang="en-US" sz="2800" baseline="-25000" dirty="0" err="1">
                <a:solidFill>
                  <a:srgbClr val="7030A0"/>
                </a:solidFill>
                <a:latin typeface="Consolas"/>
                <a:ea typeface="+mn-lt"/>
                <a:cs typeface="Courier New"/>
              </a:rPr>
              <a:t>parallel_for</a:t>
            </a:r>
            <a:r>
              <a:rPr lang="en-US" sz="2800" baseline="-25000" dirty="0">
                <a:solidFill>
                  <a:srgbClr val="7030A0"/>
                </a:solidFill>
                <a:latin typeface="Consolas"/>
                <a:ea typeface="+mn-lt"/>
                <a:cs typeface="Courier New"/>
              </a:rPr>
              <a:t> </a:t>
            </a:r>
            <a:r>
              <a:rPr lang="en-US" sz="2800" baseline="-25000" dirty="0">
                <a:solidFill>
                  <a:srgbClr val="000000"/>
                </a:solidFill>
                <a:latin typeface="Consolas"/>
                <a:ea typeface="+mn-lt"/>
                <a:cs typeface="Courier New"/>
              </a:rPr>
              <a:t>%</a:t>
            </a:r>
            <a:r>
              <a:rPr lang="en-US" sz="2800" baseline="-25000" dirty="0" err="1">
                <a:solidFill>
                  <a:srgbClr val="000000"/>
                </a:solidFill>
                <a:latin typeface="Consolas"/>
                <a:ea typeface="+mn-lt"/>
                <a:cs typeface="Courier New"/>
              </a:rPr>
              <a:t>i</a:t>
            </a:r>
            <a:r>
              <a:rPr lang="en-US" sz="2800" baseline="-25000" dirty="0">
                <a:solidFill>
                  <a:srgbClr val="000000"/>
                </a:solidFill>
                <a:latin typeface="Consolas"/>
                <a:ea typeface="+mn-lt"/>
                <a:cs typeface="Courier New"/>
              </a:rPr>
              <a:t> = 0 to N {</a:t>
            </a:r>
            <a:br>
              <a:rPr lang="en-US" sz="2800" baseline="-25000" dirty="0">
                <a:solidFill>
                  <a:srgbClr val="000000"/>
                </a:solidFill>
                <a:latin typeface="Consolas"/>
                <a:ea typeface="+mn-lt"/>
                <a:cs typeface="Courier New"/>
              </a:rPr>
            </a:br>
            <a:r>
              <a:rPr lang="en-US" sz="2800" baseline="-25000" dirty="0">
                <a:solidFill>
                  <a:srgbClr val="000000"/>
                </a:solidFill>
                <a:latin typeface="Consolas"/>
                <a:ea typeface="+mn-lt"/>
                <a:cs typeface="Courier New"/>
              </a:rPr>
              <a:t>  </a:t>
            </a:r>
            <a:r>
              <a:rPr lang="en-US" sz="2800" baseline="-25000" dirty="0" err="1">
                <a:solidFill>
                  <a:srgbClr val="0070C0"/>
                </a:solidFill>
                <a:latin typeface="Consolas"/>
                <a:ea typeface="+mn-lt"/>
                <a:cs typeface="Courier New"/>
              </a:rPr>
              <a:t>codeC</a:t>
            </a:r>
            <a:r>
              <a:rPr lang="en-US" sz="2800" baseline="-25000" dirty="0">
                <a:solidFill>
                  <a:srgbClr val="000000"/>
                </a:solidFill>
                <a:latin typeface="Consolas"/>
                <a:ea typeface="+mn-lt"/>
                <a:cs typeface="Courier New"/>
              </a:rPr>
              <a:t>(%</a:t>
            </a:r>
            <a:r>
              <a:rPr lang="en-US" sz="2800" baseline="-25000" dirty="0" err="1">
                <a:solidFill>
                  <a:srgbClr val="000000"/>
                </a:solidFill>
                <a:latin typeface="Consolas"/>
                <a:ea typeface="+mn-lt"/>
                <a:cs typeface="Courier New"/>
              </a:rPr>
              <a:t>i</a:t>
            </a:r>
            <a:r>
              <a:rPr lang="en-US" sz="2800" baseline="-25000" dirty="0">
                <a:solidFill>
                  <a:srgbClr val="000000"/>
                </a:solidFill>
                <a:latin typeface="Consolas"/>
                <a:ea typeface="+mn-lt"/>
                <a:cs typeface="Courier New"/>
              </a:rPr>
              <a:t>);</a:t>
            </a:r>
          </a:p>
          <a:p>
            <a:r>
              <a:rPr lang="en-US" sz="2800" baseline="-25000" dirty="0">
                <a:solidFill>
                  <a:srgbClr val="000000"/>
                </a:solidFill>
                <a:latin typeface="Consolas"/>
                <a:ea typeface="+mn-lt"/>
                <a:cs typeface="Courier New"/>
              </a:rPr>
              <a:t>}</a:t>
            </a:r>
          </a:p>
          <a:p>
            <a:endParaRPr lang="en-US" sz="2800" baseline="-25000" dirty="0">
              <a:solidFill>
                <a:srgbClr val="000000"/>
              </a:solidFill>
              <a:latin typeface="Consolas"/>
              <a:ea typeface="+mn-lt"/>
              <a:cs typeface="Courier New"/>
            </a:endParaRPr>
          </a:p>
        </p:txBody>
      </p:sp>
      <p:sp>
        <p:nvSpPr>
          <p:cNvPr id="10" name="TextBox 9">
            <a:extLst>
              <a:ext uri="{FF2B5EF4-FFF2-40B4-BE49-F238E27FC236}">
                <a16:creationId xmlns:a16="http://schemas.microsoft.com/office/drawing/2014/main" id="{55B3EA83-2598-9147-8E95-E63602831C7E}"/>
              </a:ext>
            </a:extLst>
          </p:cNvPr>
          <p:cNvSpPr txBox="1"/>
          <p:nvPr/>
        </p:nvSpPr>
        <p:spPr>
          <a:xfrm>
            <a:off x="4057812" y="2774154"/>
            <a:ext cx="3932916" cy="4113947"/>
          </a:xfrm>
          <a:prstGeom prst="rect">
            <a:avLst/>
          </a:pr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aseline="-25000" dirty="0" err="1">
                <a:solidFill>
                  <a:srgbClr val="7030A0"/>
                </a:solidFill>
                <a:latin typeface="Consolas"/>
                <a:ea typeface="+mn-lt"/>
                <a:cs typeface="Courier New"/>
              </a:rPr>
              <a:t>parallel_for</a:t>
            </a:r>
            <a:r>
              <a:rPr lang="en-US" sz="2800" baseline="-25000" dirty="0">
                <a:solidFill>
                  <a:srgbClr val="7030A0"/>
                </a:solidFill>
                <a:latin typeface="Consolas"/>
                <a:ea typeface="+mn-lt"/>
                <a:cs typeface="Courier New"/>
              </a:rPr>
              <a:t> </a:t>
            </a:r>
            <a:r>
              <a:rPr lang="en-US" sz="2800" baseline="-25000" dirty="0">
                <a:solidFill>
                  <a:srgbClr val="000000"/>
                </a:solidFill>
                <a:latin typeface="Consolas"/>
                <a:ea typeface="+mn-lt"/>
                <a:cs typeface="Courier New"/>
              </a:rPr>
              <a:t>%</a:t>
            </a:r>
            <a:r>
              <a:rPr lang="en-US" sz="2800" baseline="-25000" dirty="0" err="1">
                <a:solidFill>
                  <a:srgbClr val="000000"/>
                </a:solidFill>
                <a:latin typeface="Consolas"/>
                <a:ea typeface="+mn-lt"/>
                <a:cs typeface="Courier New"/>
              </a:rPr>
              <a:t>i</a:t>
            </a:r>
            <a:r>
              <a:rPr lang="en-US" sz="2800" baseline="-25000" dirty="0">
                <a:solidFill>
                  <a:srgbClr val="000000"/>
                </a:solidFill>
                <a:latin typeface="Consolas"/>
                <a:ea typeface="+mn-lt"/>
                <a:cs typeface="Courier New"/>
              </a:rPr>
              <a:t> = 0 to N {</a:t>
            </a:r>
            <a:endParaRPr lang="en-US" sz="2800" baseline="-25000" dirty="0">
              <a:solidFill>
                <a:srgbClr val="0070C0"/>
              </a:solidFill>
              <a:latin typeface="Consolas"/>
              <a:ea typeface="+mn-lt"/>
              <a:cs typeface="Courier New"/>
            </a:endParaRPr>
          </a:p>
          <a:p>
            <a:r>
              <a:rPr lang="en-US" sz="2800" baseline="-25000" dirty="0">
                <a:solidFill>
                  <a:srgbClr val="0070C0"/>
                </a:solidFill>
                <a:latin typeface="Consolas"/>
                <a:ea typeface="+mn-lt"/>
                <a:cs typeface="Courier New"/>
              </a:rPr>
              <a:t>  </a:t>
            </a:r>
            <a:r>
              <a:rPr lang="en-US" sz="2800" baseline="-25000" dirty="0" err="1">
                <a:solidFill>
                  <a:srgbClr val="0070C0"/>
                </a:solidFill>
                <a:latin typeface="Consolas"/>
                <a:ea typeface="+mn-lt"/>
                <a:cs typeface="Courier New"/>
              </a:rPr>
              <a:t>codeA</a:t>
            </a:r>
            <a:r>
              <a:rPr lang="en-US" sz="2800" baseline="-25000" dirty="0">
                <a:solidFill>
                  <a:srgbClr val="000000"/>
                </a:solidFill>
                <a:latin typeface="Consolas"/>
                <a:ea typeface="+mn-lt"/>
                <a:cs typeface="Courier New"/>
              </a:rPr>
              <a:t>(%</a:t>
            </a:r>
            <a:r>
              <a:rPr lang="en-US" sz="2800" baseline="-25000" dirty="0" err="1">
                <a:solidFill>
                  <a:srgbClr val="000000"/>
                </a:solidFill>
                <a:latin typeface="Consolas"/>
                <a:ea typeface="+mn-lt"/>
                <a:cs typeface="Courier New"/>
              </a:rPr>
              <a:t>i</a:t>
            </a:r>
            <a:r>
              <a:rPr lang="en-US" sz="2800" baseline="-25000" dirty="0">
                <a:solidFill>
                  <a:srgbClr val="000000"/>
                </a:solidFill>
                <a:latin typeface="Consolas"/>
                <a:ea typeface="+mn-lt"/>
                <a:cs typeface="Courier New"/>
              </a:rPr>
              <a:t>); </a:t>
            </a:r>
          </a:p>
          <a:p>
            <a:r>
              <a:rPr lang="en-US" sz="2800" baseline="-25000" dirty="0">
                <a:solidFill>
                  <a:srgbClr val="000000"/>
                </a:solidFill>
                <a:latin typeface="Consolas"/>
                <a:ea typeface="+mn-lt"/>
                <a:cs typeface="Courier New"/>
              </a:rPr>
              <a:t>}</a:t>
            </a:r>
          </a:p>
          <a:p>
            <a:r>
              <a:rPr lang="en-US" sz="2800" baseline="-25000" dirty="0">
                <a:solidFill>
                  <a:srgbClr val="0070C0"/>
                </a:solidFill>
                <a:latin typeface="Consolas"/>
                <a:ea typeface="+mn-lt"/>
                <a:cs typeface="Courier New"/>
              </a:rPr>
              <a:t>for</a:t>
            </a:r>
            <a:r>
              <a:rPr lang="en-US" sz="2800" baseline="-25000" dirty="0">
                <a:solidFill>
                  <a:srgbClr val="7030A0"/>
                </a:solidFill>
                <a:latin typeface="Consolas"/>
                <a:ea typeface="+mn-lt"/>
                <a:cs typeface="Courier New"/>
              </a:rPr>
              <a:t> </a:t>
            </a:r>
            <a:r>
              <a:rPr lang="en-US" sz="2800" baseline="-25000" dirty="0">
                <a:solidFill>
                  <a:srgbClr val="000000"/>
                </a:solidFill>
                <a:latin typeface="Consolas"/>
                <a:ea typeface="+mn-lt"/>
                <a:cs typeface="Courier New"/>
              </a:rPr>
              <a:t>%j = … {</a:t>
            </a:r>
            <a:br>
              <a:rPr lang="en-US" sz="2800" baseline="-25000" dirty="0">
                <a:solidFill>
                  <a:srgbClr val="000000"/>
                </a:solidFill>
                <a:latin typeface="Consolas"/>
                <a:ea typeface="+mn-lt"/>
                <a:cs typeface="Courier New"/>
              </a:rPr>
            </a:br>
            <a:r>
              <a:rPr lang="en-US" sz="2800" baseline="-25000" dirty="0">
                <a:solidFill>
                  <a:srgbClr val="000000"/>
                </a:solidFill>
                <a:latin typeface="Consolas"/>
                <a:ea typeface="+mn-lt"/>
                <a:cs typeface="Courier New"/>
              </a:rPr>
              <a:t>  </a:t>
            </a:r>
            <a:r>
              <a:rPr lang="en-US" sz="2800" baseline="-25000" dirty="0" err="1">
                <a:solidFill>
                  <a:srgbClr val="7030A0"/>
                </a:solidFill>
                <a:latin typeface="Consolas"/>
                <a:ea typeface="+mn-lt"/>
                <a:cs typeface="Courier New"/>
              </a:rPr>
              <a:t>parallel_for</a:t>
            </a:r>
            <a:r>
              <a:rPr lang="en-US" sz="2800" baseline="-25000" dirty="0">
                <a:solidFill>
                  <a:srgbClr val="7030A0"/>
                </a:solidFill>
                <a:latin typeface="Consolas"/>
                <a:ea typeface="+mn-lt"/>
                <a:cs typeface="Courier New"/>
              </a:rPr>
              <a:t> </a:t>
            </a:r>
            <a:r>
              <a:rPr lang="en-US" sz="2800" baseline="-25000" dirty="0">
                <a:solidFill>
                  <a:srgbClr val="000000"/>
                </a:solidFill>
                <a:latin typeface="Consolas"/>
                <a:ea typeface="+mn-lt"/>
                <a:cs typeface="Courier New"/>
              </a:rPr>
              <a:t>%</a:t>
            </a:r>
            <a:r>
              <a:rPr lang="en-US" sz="2800" baseline="-25000" dirty="0" err="1">
                <a:solidFill>
                  <a:srgbClr val="000000"/>
                </a:solidFill>
                <a:latin typeface="Consolas"/>
                <a:ea typeface="+mn-lt"/>
                <a:cs typeface="Courier New"/>
              </a:rPr>
              <a:t>i</a:t>
            </a:r>
            <a:r>
              <a:rPr lang="en-US" sz="2800" baseline="-25000" dirty="0">
                <a:solidFill>
                  <a:srgbClr val="000000"/>
                </a:solidFill>
                <a:latin typeface="Consolas"/>
                <a:ea typeface="+mn-lt"/>
                <a:cs typeface="Courier New"/>
              </a:rPr>
              <a:t> = 0 to N {</a:t>
            </a:r>
            <a:endParaRPr lang="en-US" sz="2800" baseline="-25000" dirty="0">
              <a:solidFill>
                <a:srgbClr val="0070C0"/>
              </a:solidFill>
              <a:latin typeface="Consolas"/>
              <a:ea typeface="+mn-lt"/>
              <a:cs typeface="Courier New"/>
            </a:endParaRPr>
          </a:p>
          <a:p>
            <a:r>
              <a:rPr lang="en-US" sz="2800" baseline="-25000" dirty="0">
                <a:solidFill>
                  <a:srgbClr val="0070C0"/>
                </a:solidFill>
                <a:latin typeface="Consolas"/>
                <a:ea typeface="+mn-lt"/>
                <a:cs typeface="Courier New"/>
              </a:rPr>
              <a:t>    codeB1</a:t>
            </a:r>
            <a:r>
              <a:rPr lang="en-US" sz="2800" baseline="-25000" dirty="0">
                <a:solidFill>
                  <a:srgbClr val="000000"/>
                </a:solidFill>
                <a:latin typeface="Consolas"/>
                <a:ea typeface="+mn-lt"/>
                <a:cs typeface="Courier New"/>
              </a:rPr>
              <a:t>(%</a:t>
            </a:r>
            <a:r>
              <a:rPr lang="en-US" sz="2800" baseline="-25000" dirty="0" err="1">
                <a:solidFill>
                  <a:srgbClr val="000000"/>
                </a:solidFill>
                <a:latin typeface="Consolas"/>
                <a:ea typeface="+mn-lt"/>
                <a:cs typeface="Courier New"/>
              </a:rPr>
              <a:t>i</a:t>
            </a:r>
            <a:r>
              <a:rPr lang="en-US" sz="2800" baseline="-25000" dirty="0">
                <a:solidFill>
                  <a:srgbClr val="000000"/>
                </a:solidFill>
                <a:latin typeface="Consolas"/>
                <a:ea typeface="+mn-lt"/>
                <a:cs typeface="Courier New"/>
              </a:rPr>
              <a:t>, %j);</a:t>
            </a:r>
            <a:br>
              <a:rPr lang="en-US" sz="2800" baseline="-25000" dirty="0">
                <a:solidFill>
                  <a:srgbClr val="000000"/>
                </a:solidFill>
                <a:latin typeface="Consolas"/>
                <a:ea typeface="+mn-lt"/>
                <a:cs typeface="Courier New"/>
              </a:rPr>
            </a:br>
            <a:r>
              <a:rPr lang="en-US" sz="2800" baseline="-25000" dirty="0">
                <a:solidFill>
                  <a:srgbClr val="000000"/>
                </a:solidFill>
                <a:latin typeface="Consolas"/>
                <a:ea typeface="+mn-lt"/>
                <a:cs typeface="Courier New"/>
              </a:rPr>
              <a:t>    </a:t>
            </a:r>
            <a:r>
              <a:rPr lang="en-US" sz="2800" baseline="-25000" dirty="0" err="1">
                <a:solidFill>
                  <a:srgbClr val="7030A0"/>
                </a:solidFill>
                <a:latin typeface="Consolas"/>
                <a:ea typeface="+mn-lt"/>
                <a:cs typeface="Courier New"/>
              </a:rPr>
              <a:t>sync_threads</a:t>
            </a:r>
            <a:r>
              <a:rPr lang="en-US" sz="2800" baseline="-25000" dirty="0">
                <a:solidFill>
                  <a:srgbClr val="000000"/>
                </a:solidFill>
                <a:latin typeface="Consolas"/>
                <a:ea typeface="+mn-lt"/>
                <a:cs typeface="Courier New"/>
              </a:rPr>
              <a:t>; </a:t>
            </a:r>
            <a:br>
              <a:rPr lang="en-US" sz="2800" baseline="-25000" dirty="0">
                <a:solidFill>
                  <a:srgbClr val="000000"/>
                </a:solidFill>
                <a:latin typeface="Consolas"/>
                <a:ea typeface="+mn-lt"/>
                <a:cs typeface="Courier New"/>
              </a:rPr>
            </a:br>
            <a:r>
              <a:rPr lang="en-US" sz="2800" baseline="-25000" dirty="0">
                <a:solidFill>
                  <a:srgbClr val="000000"/>
                </a:solidFill>
                <a:latin typeface="Consolas"/>
                <a:ea typeface="+mn-lt"/>
                <a:cs typeface="Courier New"/>
              </a:rPr>
              <a:t>    </a:t>
            </a:r>
            <a:r>
              <a:rPr lang="en-US" sz="2800" baseline="-25000" dirty="0">
                <a:solidFill>
                  <a:srgbClr val="0070C0"/>
                </a:solidFill>
                <a:latin typeface="Consolas"/>
                <a:ea typeface="+mn-lt"/>
                <a:cs typeface="Courier New"/>
              </a:rPr>
              <a:t>codeB2</a:t>
            </a:r>
            <a:r>
              <a:rPr lang="en-US" sz="2800" baseline="-25000" dirty="0">
                <a:solidFill>
                  <a:srgbClr val="000000"/>
                </a:solidFill>
                <a:latin typeface="Consolas"/>
                <a:ea typeface="+mn-lt"/>
                <a:cs typeface="Courier New"/>
              </a:rPr>
              <a:t>(%</a:t>
            </a:r>
            <a:r>
              <a:rPr lang="en-US" sz="2800" baseline="-25000" dirty="0" err="1">
                <a:solidFill>
                  <a:srgbClr val="000000"/>
                </a:solidFill>
                <a:latin typeface="Consolas"/>
                <a:ea typeface="+mn-lt"/>
                <a:cs typeface="Courier New"/>
              </a:rPr>
              <a:t>i</a:t>
            </a:r>
            <a:r>
              <a:rPr lang="en-US" sz="2800" baseline="-25000" dirty="0">
                <a:solidFill>
                  <a:srgbClr val="000000"/>
                </a:solidFill>
                <a:latin typeface="Consolas"/>
                <a:ea typeface="+mn-lt"/>
                <a:cs typeface="Courier New"/>
              </a:rPr>
              <a:t>, %j);</a:t>
            </a:r>
          </a:p>
          <a:p>
            <a:r>
              <a:rPr lang="en-US" sz="2800" baseline="-25000" dirty="0">
                <a:solidFill>
                  <a:srgbClr val="000000"/>
                </a:solidFill>
                <a:latin typeface="Consolas"/>
                <a:ea typeface="+mn-lt"/>
                <a:cs typeface="Courier New"/>
              </a:rPr>
              <a:t>  }</a:t>
            </a:r>
          </a:p>
          <a:p>
            <a:r>
              <a:rPr lang="en-US" sz="2800" baseline="-25000" dirty="0">
                <a:solidFill>
                  <a:srgbClr val="000000"/>
                </a:solidFill>
                <a:latin typeface="Consolas"/>
                <a:ea typeface="+mn-lt"/>
                <a:cs typeface="Courier New"/>
              </a:rPr>
              <a:t>}</a:t>
            </a:r>
          </a:p>
          <a:p>
            <a:r>
              <a:rPr lang="en-US" sz="2800" baseline="-25000" dirty="0" err="1">
                <a:solidFill>
                  <a:srgbClr val="7030A0"/>
                </a:solidFill>
                <a:latin typeface="Consolas"/>
                <a:ea typeface="+mn-lt"/>
                <a:cs typeface="Courier New"/>
              </a:rPr>
              <a:t>parallel_for</a:t>
            </a:r>
            <a:r>
              <a:rPr lang="en-US" sz="2800" baseline="-25000" dirty="0">
                <a:solidFill>
                  <a:srgbClr val="7030A0"/>
                </a:solidFill>
                <a:latin typeface="Consolas"/>
                <a:ea typeface="+mn-lt"/>
                <a:cs typeface="Courier New"/>
              </a:rPr>
              <a:t> </a:t>
            </a:r>
            <a:r>
              <a:rPr lang="en-US" sz="2800" baseline="-25000" dirty="0">
                <a:solidFill>
                  <a:srgbClr val="000000"/>
                </a:solidFill>
                <a:latin typeface="Consolas"/>
                <a:ea typeface="+mn-lt"/>
                <a:cs typeface="Courier New"/>
              </a:rPr>
              <a:t>%</a:t>
            </a:r>
            <a:r>
              <a:rPr lang="en-US" sz="2800" baseline="-25000" dirty="0" err="1">
                <a:solidFill>
                  <a:srgbClr val="000000"/>
                </a:solidFill>
                <a:latin typeface="Consolas"/>
                <a:ea typeface="+mn-lt"/>
                <a:cs typeface="Courier New"/>
              </a:rPr>
              <a:t>i</a:t>
            </a:r>
            <a:r>
              <a:rPr lang="en-US" sz="2800" baseline="-25000" dirty="0">
                <a:solidFill>
                  <a:srgbClr val="000000"/>
                </a:solidFill>
                <a:latin typeface="Consolas"/>
                <a:ea typeface="+mn-lt"/>
                <a:cs typeface="Courier New"/>
              </a:rPr>
              <a:t> = 0 to N {</a:t>
            </a:r>
            <a:br>
              <a:rPr lang="en-US" sz="2800" baseline="-25000" dirty="0">
                <a:solidFill>
                  <a:srgbClr val="000000"/>
                </a:solidFill>
                <a:latin typeface="Consolas"/>
                <a:ea typeface="+mn-lt"/>
                <a:cs typeface="Courier New"/>
              </a:rPr>
            </a:br>
            <a:r>
              <a:rPr lang="en-US" sz="2800" baseline="-25000" dirty="0">
                <a:solidFill>
                  <a:srgbClr val="000000"/>
                </a:solidFill>
                <a:latin typeface="Consolas"/>
                <a:ea typeface="+mn-lt"/>
                <a:cs typeface="Courier New"/>
              </a:rPr>
              <a:t>  </a:t>
            </a:r>
            <a:r>
              <a:rPr lang="en-US" sz="2800" baseline="-25000" dirty="0" err="1">
                <a:solidFill>
                  <a:srgbClr val="0070C0"/>
                </a:solidFill>
                <a:latin typeface="Consolas"/>
                <a:ea typeface="+mn-lt"/>
                <a:cs typeface="Courier New"/>
              </a:rPr>
              <a:t>codeC</a:t>
            </a:r>
            <a:r>
              <a:rPr lang="en-US" sz="2800" baseline="-25000" dirty="0">
                <a:solidFill>
                  <a:srgbClr val="000000"/>
                </a:solidFill>
                <a:latin typeface="Consolas"/>
                <a:ea typeface="+mn-lt"/>
                <a:cs typeface="Courier New"/>
              </a:rPr>
              <a:t>(%</a:t>
            </a:r>
            <a:r>
              <a:rPr lang="en-US" sz="2800" baseline="-25000" dirty="0" err="1">
                <a:solidFill>
                  <a:srgbClr val="000000"/>
                </a:solidFill>
                <a:latin typeface="Consolas"/>
                <a:ea typeface="+mn-lt"/>
                <a:cs typeface="Courier New"/>
              </a:rPr>
              <a:t>i</a:t>
            </a:r>
            <a:r>
              <a:rPr lang="en-US" sz="2800" baseline="-25000" dirty="0">
                <a:solidFill>
                  <a:srgbClr val="000000"/>
                </a:solidFill>
                <a:latin typeface="Consolas"/>
                <a:ea typeface="+mn-lt"/>
                <a:cs typeface="Courier New"/>
              </a:rPr>
              <a:t>);</a:t>
            </a:r>
          </a:p>
          <a:p>
            <a:r>
              <a:rPr lang="en-US" sz="2800" baseline="-25000" dirty="0">
                <a:solidFill>
                  <a:srgbClr val="000000"/>
                </a:solidFill>
                <a:latin typeface="Consolas"/>
                <a:ea typeface="+mn-lt"/>
                <a:cs typeface="Courier New"/>
              </a:rPr>
              <a:t>}</a:t>
            </a:r>
          </a:p>
          <a:p>
            <a:endParaRPr lang="en-US" sz="2800" baseline="-25000" dirty="0">
              <a:solidFill>
                <a:srgbClr val="000000"/>
              </a:solidFill>
              <a:latin typeface="Consolas"/>
              <a:ea typeface="+mn-lt"/>
              <a:cs typeface="Courier New"/>
            </a:endParaRPr>
          </a:p>
        </p:txBody>
      </p:sp>
      <p:sp>
        <p:nvSpPr>
          <p:cNvPr id="12" name="TextBox 11">
            <a:extLst>
              <a:ext uri="{FF2B5EF4-FFF2-40B4-BE49-F238E27FC236}">
                <a16:creationId xmlns:a16="http://schemas.microsoft.com/office/drawing/2014/main" id="{50637098-0593-3349-BA3A-451BF7CCB721}"/>
              </a:ext>
            </a:extLst>
          </p:cNvPr>
          <p:cNvSpPr txBox="1"/>
          <p:nvPr/>
        </p:nvSpPr>
        <p:spPr>
          <a:xfrm>
            <a:off x="8231006" y="2774155"/>
            <a:ext cx="3932916" cy="4113947"/>
          </a:xfrm>
          <a:prstGeom prst="rect">
            <a:avLst/>
          </a:pr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aseline="-25000" dirty="0" err="1">
                <a:solidFill>
                  <a:srgbClr val="7030A0"/>
                </a:solidFill>
                <a:latin typeface="Consolas"/>
                <a:ea typeface="+mn-lt"/>
                <a:cs typeface="Courier New"/>
              </a:rPr>
              <a:t>parallel_for</a:t>
            </a:r>
            <a:r>
              <a:rPr lang="en-US" sz="2800" baseline="-25000" dirty="0">
                <a:solidFill>
                  <a:srgbClr val="7030A0"/>
                </a:solidFill>
                <a:latin typeface="Consolas"/>
                <a:ea typeface="+mn-lt"/>
                <a:cs typeface="Courier New"/>
              </a:rPr>
              <a:t> </a:t>
            </a:r>
            <a:r>
              <a:rPr lang="en-US" sz="2800" baseline="-25000" dirty="0">
                <a:solidFill>
                  <a:srgbClr val="000000"/>
                </a:solidFill>
                <a:latin typeface="Consolas"/>
                <a:ea typeface="+mn-lt"/>
                <a:cs typeface="Courier New"/>
              </a:rPr>
              <a:t>%</a:t>
            </a:r>
            <a:r>
              <a:rPr lang="en-US" sz="2800" baseline="-25000" dirty="0" err="1">
                <a:solidFill>
                  <a:srgbClr val="000000"/>
                </a:solidFill>
                <a:latin typeface="Consolas"/>
                <a:ea typeface="+mn-lt"/>
                <a:cs typeface="Courier New"/>
              </a:rPr>
              <a:t>i</a:t>
            </a:r>
            <a:r>
              <a:rPr lang="en-US" sz="2800" baseline="-25000" dirty="0">
                <a:solidFill>
                  <a:srgbClr val="000000"/>
                </a:solidFill>
                <a:latin typeface="Consolas"/>
                <a:ea typeface="+mn-lt"/>
                <a:cs typeface="Courier New"/>
              </a:rPr>
              <a:t> = 0 to N {</a:t>
            </a:r>
            <a:endParaRPr lang="en-US" sz="2800" baseline="-25000" dirty="0">
              <a:solidFill>
                <a:srgbClr val="0070C0"/>
              </a:solidFill>
              <a:latin typeface="Consolas"/>
              <a:ea typeface="+mn-lt"/>
              <a:cs typeface="Courier New"/>
            </a:endParaRPr>
          </a:p>
          <a:p>
            <a:r>
              <a:rPr lang="en-US" sz="2800" baseline="-25000" dirty="0">
                <a:solidFill>
                  <a:srgbClr val="0070C0"/>
                </a:solidFill>
                <a:latin typeface="Consolas"/>
                <a:ea typeface="+mn-lt"/>
                <a:cs typeface="Courier New"/>
              </a:rPr>
              <a:t>  </a:t>
            </a:r>
            <a:r>
              <a:rPr lang="en-US" sz="2800" baseline="-25000" dirty="0" err="1">
                <a:solidFill>
                  <a:srgbClr val="0070C0"/>
                </a:solidFill>
                <a:latin typeface="Consolas"/>
                <a:ea typeface="+mn-lt"/>
                <a:cs typeface="Courier New"/>
              </a:rPr>
              <a:t>codeA</a:t>
            </a:r>
            <a:r>
              <a:rPr lang="en-US" sz="2800" baseline="-25000" dirty="0">
                <a:solidFill>
                  <a:srgbClr val="000000"/>
                </a:solidFill>
                <a:latin typeface="Consolas"/>
                <a:ea typeface="+mn-lt"/>
                <a:cs typeface="Courier New"/>
              </a:rPr>
              <a:t>(%</a:t>
            </a:r>
            <a:r>
              <a:rPr lang="en-US" sz="2800" baseline="-25000" dirty="0" err="1">
                <a:solidFill>
                  <a:srgbClr val="000000"/>
                </a:solidFill>
                <a:latin typeface="Consolas"/>
                <a:ea typeface="+mn-lt"/>
                <a:cs typeface="Courier New"/>
              </a:rPr>
              <a:t>i</a:t>
            </a:r>
            <a:r>
              <a:rPr lang="en-US" sz="2800" baseline="-25000" dirty="0">
                <a:solidFill>
                  <a:srgbClr val="000000"/>
                </a:solidFill>
                <a:latin typeface="Consolas"/>
                <a:ea typeface="+mn-lt"/>
                <a:cs typeface="Courier New"/>
              </a:rPr>
              <a:t>); </a:t>
            </a:r>
          </a:p>
          <a:p>
            <a:r>
              <a:rPr lang="en-US" sz="2800" baseline="-25000" dirty="0">
                <a:solidFill>
                  <a:srgbClr val="000000"/>
                </a:solidFill>
                <a:latin typeface="Consolas"/>
                <a:ea typeface="+mn-lt"/>
                <a:cs typeface="Courier New"/>
              </a:rPr>
              <a:t>}</a:t>
            </a:r>
          </a:p>
          <a:p>
            <a:r>
              <a:rPr lang="en-US" sz="2800" baseline="-25000" dirty="0">
                <a:solidFill>
                  <a:srgbClr val="0070C0"/>
                </a:solidFill>
                <a:latin typeface="Consolas"/>
                <a:ea typeface="+mn-lt"/>
                <a:cs typeface="Courier New"/>
              </a:rPr>
              <a:t>for</a:t>
            </a:r>
            <a:r>
              <a:rPr lang="en-US" sz="2800" baseline="-25000" dirty="0">
                <a:solidFill>
                  <a:srgbClr val="7030A0"/>
                </a:solidFill>
                <a:latin typeface="Consolas"/>
                <a:ea typeface="+mn-lt"/>
                <a:cs typeface="Courier New"/>
              </a:rPr>
              <a:t> </a:t>
            </a:r>
            <a:r>
              <a:rPr lang="en-US" sz="2800" baseline="-25000" dirty="0">
                <a:solidFill>
                  <a:srgbClr val="000000"/>
                </a:solidFill>
                <a:latin typeface="Consolas"/>
                <a:ea typeface="+mn-lt"/>
                <a:cs typeface="Courier New"/>
              </a:rPr>
              <a:t>%j = … {</a:t>
            </a:r>
            <a:br>
              <a:rPr lang="en-US" sz="2800" baseline="-25000" dirty="0">
                <a:solidFill>
                  <a:srgbClr val="000000"/>
                </a:solidFill>
                <a:latin typeface="Consolas"/>
                <a:ea typeface="+mn-lt"/>
                <a:cs typeface="Courier New"/>
              </a:rPr>
            </a:br>
            <a:r>
              <a:rPr lang="en-US" sz="2800" baseline="-25000" dirty="0">
                <a:solidFill>
                  <a:srgbClr val="000000"/>
                </a:solidFill>
                <a:latin typeface="Consolas"/>
                <a:ea typeface="+mn-lt"/>
                <a:cs typeface="Courier New"/>
              </a:rPr>
              <a:t>  </a:t>
            </a:r>
            <a:r>
              <a:rPr lang="en-US" sz="2800" baseline="-25000" dirty="0" err="1">
                <a:solidFill>
                  <a:srgbClr val="7030A0"/>
                </a:solidFill>
                <a:latin typeface="Consolas"/>
                <a:ea typeface="+mn-lt"/>
                <a:cs typeface="Courier New"/>
              </a:rPr>
              <a:t>parallel_for</a:t>
            </a:r>
            <a:r>
              <a:rPr lang="en-US" sz="2800" baseline="-25000" dirty="0">
                <a:solidFill>
                  <a:srgbClr val="7030A0"/>
                </a:solidFill>
                <a:latin typeface="Consolas"/>
                <a:ea typeface="+mn-lt"/>
                <a:cs typeface="Courier New"/>
              </a:rPr>
              <a:t> </a:t>
            </a:r>
            <a:r>
              <a:rPr lang="en-US" sz="2800" baseline="-25000" dirty="0">
                <a:solidFill>
                  <a:srgbClr val="000000"/>
                </a:solidFill>
                <a:latin typeface="Consolas"/>
                <a:ea typeface="+mn-lt"/>
                <a:cs typeface="Courier New"/>
              </a:rPr>
              <a:t>%</a:t>
            </a:r>
            <a:r>
              <a:rPr lang="en-US" sz="2800" baseline="-25000" dirty="0" err="1">
                <a:solidFill>
                  <a:srgbClr val="000000"/>
                </a:solidFill>
                <a:latin typeface="Consolas"/>
                <a:ea typeface="+mn-lt"/>
                <a:cs typeface="Courier New"/>
              </a:rPr>
              <a:t>i</a:t>
            </a:r>
            <a:r>
              <a:rPr lang="en-US" sz="2800" baseline="-25000" dirty="0">
                <a:solidFill>
                  <a:srgbClr val="000000"/>
                </a:solidFill>
                <a:latin typeface="Consolas"/>
                <a:ea typeface="+mn-lt"/>
                <a:cs typeface="Courier New"/>
              </a:rPr>
              <a:t> = 0 to N {</a:t>
            </a:r>
            <a:endParaRPr lang="en-US" sz="2800" baseline="-25000" dirty="0">
              <a:solidFill>
                <a:srgbClr val="0070C0"/>
              </a:solidFill>
              <a:latin typeface="Consolas"/>
              <a:ea typeface="+mn-lt"/>
              <a:cs typeface="Courier New"/>
            </a:endParaRPr>
          </a:p>
          <a:p>
            <a:r>
              <a:rPr lang="en-US" sz="2800" baseline="-25000" dirty="0">
                <a:solidFill>
                  <a:srgbClr val="0070C0"/>
                </a:solidFill>
                <a:latin typeface="Consolas"/>
                <a:ea typeface="+mn-lt"/>
                <a:cs typeface="Courier New"/>
              </a:rPr>
              <a:t>    codeB1</a:t>
            </a:r>
            <a:r>
              <a:rPr lang="en-US" sz="2800" baseline="-25000" dirty="0">
                <a:solidFill>
                  <a:srgbClr val="000000"/>
                </a:solidFill>
                <a:latin typeface="Consolas"/>
                <a:ea typeface="+mn-lt"/>
                <a:cs typeface="Courier New"/>
              </a:rPr>
              <a:t>(%</a:t>
            </a:r>
            <a:r>
              <a:rPr lang="en-US" sz="2800" baseline="-25000" dirty="0" err="1">
                <a:solidFill>
                  <a:srgbClr val="000000"/>
                </a:solidFill>
                <a:latin typeface="Consolas"/>
                <a:ea typeface="+mn-lt"/>
                <a:cs typeface="Courier New"/>
              </a:rPr>
              <a:t>i</a:t>
            </a:r>
            <a:r>
              <a:rPr lang="en-US" sz="2800" baseline="-25000" dirty="0">
                <a:solidFill>
                  <a:srgbClr val="000000"/>
                </a:solidFill>
                <a:latin typeface="Consolas"/>
                <a:ea typeface="+mn-lt"/>
                <a:cs typeface="Courier New"/>
              </a:rPr>
              <a:t>, %j);</a:t>
            </a:r>
          </a:p>
          <a:p>
            <a:r>
              <a:rPr lang="en-US" sz="2800" baseline="-25000" dirty="0">
                <a:solidFill>
                  <a:srgbClr val="000000"/>
                </a:solidFill>
                <a:latin typeface="Consolas"/>
                <a:ea typeface="+mn-lt"/>
                <a:cs typeface="Courier New"/>
              </a:rPr>
              <a:t>  }</a:t>
            </a:r>
            <a:br>
              <a:rPr lang="en-US" sz="2800" baseline="-25000" dirty="0">
                <a:solidFill>
                  <a:srgbClr val="000000"/>
                </a:solidFill>
                <a:latin typeface="Consolas"/>
                <a:ea typeface="+mn-lt"/>
                <a:cs typeface="Courier New"/>
              </a:rPr>
            </a:br>
            <a:r>
              <a:rPr lang="en-US" sz="2800" baseline="-25000" dirty="0">
                <a:solidFill>
                  <a:srgbClr val="000000"/>
                </a:solidFill>
                <a:latin typeface="Consolas"/>
                <a:ea typeface="+mn-lt"/>
                <a:cs typeface="Courier New"/>
              </a:rPr>
              <a:t>  </a:t>
            </a:r>
            <a:r>
              <a:rPr lang="en-US" sz="2800" baseline="-25000" dirty="0" err="1">
                <a:solidFill>
                  <a:srgbClr val="7030A0"/>
                </a:solidFill>
                <a:latin typeface="Consolas"/>
                <a:ea typeface="+mn-lt"/>
                <a:cs typeface="Courier New"/>
              </a:rPr>
              <a:t>parallel_for</a:t>
            </a:r>
            <a:r>
              <a:rPr lang="en-US" sz="2800" baseline="-25000" dirty="0">
                <a:solidFill>
                  <a:srgbClr val="7030A0"/>
                </a:solidFill>
                <a:latin typeface="Consolas"/>
                <a:ea typeface="+mn-lt"/>
                <a:cs typeface="Courier New"/>
              </a:rPr>
              <a:t> </a:t>
            </a:r>
            <a:r>
              <a:rPr lang="en-US" sz="2800" baseline="-25000" dirty="0">
                <a:solidFill>
                  <a:srgbClr val="000000"/>
                </a:solidFill>
                <a:latin typeface="Consolas"/>
                <a:ea typeface="+mn-lt"/>
                <a:cs typeface="Courier New"/>
              </a:rPr>
              <a:t>%</a:t>
            </a:r>
            <a:r>
              <a:rPr lang="en-US" sz="2800" baseline="-25000" dirty="0" err="1">
                <a:solidFill>
                  <a:srgbClr val="000000"/>
                </a:solidFill>
                <a:latin typeface="Consolas"/>
                <a:ea typeface="+mn-lt"/>
                <a:cs typeface="Courier New"/>
              </a:rPr>
              <a:t>i</a:t>
            </a:r>
            <a:r>
              <a:rPr lang="en-US" sz="2800" baseline="-25000" dirty="0">
                <a:solidFill>
                  <a:srgbClr val="000000"/>
                </a:solidFill>
                <a:latin typeface="Consolas"/>
                <a:ea typeface="+mn-lt"/>
                <a:cs typeface="Courier New"/>
              </a:rPr>
              <a:t> = 0 to N { </a:t>
            </a:r>
          </a:p>
          <a:p>
            <a:r>
              <a:rPr lang="en-US" sz="2800" baseline="-25000" dirty="0">
                <a:solidFill>
                  <a:srgbClr val="000000"/>
                </a:solidFill>
                <a:latin typeface="Consolas"/>
                <a:ea typeface="+mn-lt"/>
                <a:cs typeface="Courier New"/>
              </a:rPr>
              <a:t>    </a:t>
            </a:r>
            <a:r>
              <a:rPr lang="en-US" sz="2800" baseline="-25000" dirty="0">
                <a:solidFill>
                  <a:srgbClr val="0070C0"/>
                </a:solidFill>
                <a:latin typeface="Consolas"/>
                <a:ea typeface="+mn-lt"/>
                <a:cs typeface="Courier New"/>
              </a:rPr>
              <a:t>codeB2</a:t>
            </a:r>
            <a:r>
              <a:rPr lang="en-US" sz="2800" baseline="-25000" dirty="0">
                <a:solidFill>
                  <a:srgbClr val="000000"/>
                </a:solidFill>
                <a:latin typeface="Consolas"/>
                <a:ea typeface="+mn-lt"/>
                <a:cs typeface="Courier New"/>
              </a:rPr>
              <a:t>(%</a:t>
            </a:r>
            <a:r>
              <a:rPr lang="en-US" sz="2800" baseline="-25000" dirty="0" err="1">
                <a:solidFill>
                  <a:srgbClr val="000000"/>
                </a:solidFill>
                <a:latin typeface="Consolas"/>
                <a:ea typeface="+mn-lt"/>
                <a:cs typeface="Courier New"/>
              </a:rPr>
              <a:t>i</a:t>
            </a:r>
            <a:r>
              <a:rPr lang="en-US" sz="2800" baseline="-25000" dirty="0">
                <a:solidFill>
                  <a:srgbClr val="000000"/>
                </a:solidFill>
                <a:latin typeface="Consolas"/>
                <a:ea typeface="+mn-lt"/>
                <a:cs typeface="Courier New"/>
              </a:rPr>
              <a:t>, %j);</a:t>
            </a:r>
          </a:p>
          <a:p>
            <a:r>
              <a:rPr lang="en-US" sz="2800" baseline="-25000" dirty="0">
                <a:solidFill>
                  <a:srgbClr val="000000"/>
                </a:solidFill>
                <a:latin typeface="Consolas"/>
                <a:ea typeface="+mn-lt"/>
                <a:cs typeface="Courier New"/>
              </a:rPr>
              <a:t>  }</a:t>
            </a:r>
          </a:p>
          <a:p>
            <a:r>
              <a:rPr lang="en-US" sz="2800" baseline="-25000" dirty="0">
                <a:solidFill>
                  <a:srgbClr val="000000"/>
                </a:solidFill>
                <a:latin typeface="Consolas"/>
                <a:ea typeface="+mn-lt"/>
                <a:cs typeface="Courier New"/>
              </a:rPr>
              <a:t>}</a:t>
            </a:r>
          </a:p>
          <a:p>
            <a:r>
              <a:rPr lang="en-US" sz="2800" baseline="-25000" dirty="0" err="1">
                <a:solidFill>
                  <a:srgbClr val="7030A0"/>
                </a:solidFill>
                <a:latin typeface="Consolas"/>
                <a:ea typeface="+mn-lt"/>
                <a:cs typeface="Courier New"/>
              </a:rPr>
              <a:t>parallel_for</a:t>
            </a:r>
            <a:r>
              <a:rPr lang="en-US" sz="2800" baseline="-25000" dirty="0">
                <a:solidFill>
                  <a:srgbClr val="7030A0"/>
                </a:solidFill>
                <a:latin typeface="Consolas"/>
                <a:ea typeface="+mn-lt"/>
                <a:cs typeface="Courier New"/>
              </a:rPr>
              <a:t> </a:t>
            </a:r>
            <a:r>
              <a:rPr lang="en-US" sz="2800" baseline="-25000" dirty="0">
                <a:solidFill>
                  <a:srgbClr val="000000"/>
                </a:solidFill>
                <a:latin typeface="Consolas"/>
                <a:ea typeface="+mn-lt"/>
                <a:cs typeface="Courier New"/>
              </a:rPr>
              <a:t>%</a:t>
            </a:r>
            <a:r>
              <a:rPr lang="en-US" sz="2800" baseline="-25000" dirty="0" err="1">
                <a:solidFill>
                  <a:srgbClr val="000000"/>
                </a:solidFill>
                <a:latin typeface="Consolas"/>
                <a:ea typeface="+mn-lt"/>
                <a:cs typeface="Courier New"/>
              </a:rPr>
              <a:t>i</a:t>
            </a:r>
            <a:r>
              <a:rPr lang="en-US" sz="2800" baseline="-25000" dirty="0">
                <a:solidFill>
                  <a:srgbClr val="000000"/>
                </a:solidFill>
                <a:latin typeface="Consolas"/>
                <a:ea typeface="+mn-lt"/>
                <a:cs typeface="Courier New"/>
              </a:rPr>
              <a:t> = 0 to N {</a:t>
            </a:r>
            <a:br>
              <a:rPr lang="en-US" sz="2800" baseline="-25000" dirty="0">
                <a:solidFill>
                  <a:srgbClr val="000000"/>
                </a:solidFill>
                <a:latin typeface="Consolas"/>
                <a:ea typeface="+mn-lt"/>
                <a:cs typeface="Courier New"/>
              </a:rPr>
            </a:br>
            <a:r>
              <a:rPr lang="en-US" sz="2800" baseline="-25000" dirty="0">
                <a:solidFill>
                  <a:srgbClr val="000000"/>
                </a:solidFill>
                <a:latin typeface="Consolas"/>
                <a:ea typeface="+mn-lt"/>
                <a:cs typeface="Courier New"/>
              </a:rPr>
              <a:t>  </a:t>
            </a:r>
            <a:r>
              <a:rPr lang="en-US" sz="2800" baseline="-25000" dirty="0" err="1">
                <a:solidFill>
                  <a:srgbClr val="0070C0"/>
                </a:solidFill>
                <a:latin typeface="Consolas"/>
                <a:ea typeface="+mn-lt"/>
                <a:cs typeface="Courier New"/>
              </a:rPr>
              <a:t>codeC</a:t>
            </a:r>
            <a:r>
              <a:rPr lang="en-US" sz="2800" baseline="-25000" dirty="0">
                <a:solidFill>
                  <a:srgbClr val="000000"/>
                </a:solidFill>
                <a:latin typeface="Consolas"/>
                <a:ea typeface="+mn-lt"/>
                <a:cs typeface="Courier New"/>
              </a:rPr>
              <a:t>(%</a:t>
            </a:r>
            <a:r>
              <a:rPr lang="en-US" sz="2800" baseline="-25000" dirty="0" err="1">
                <a:solidFill>
                  <a:srgbClr val="000000"/>
                </a:solidFill>
                <a:latin typeface="Consolas"/>
                <a:ea typeface="+mn-lt"/>
                <a:cs typeface="Courier New"/>
              </a:rPr>
              <a:t>i</a:t>
            </a:r>
            <a:r>
              <a:rPr lang="en-US" sz="2800" baseline="-25000" dirty="0">
                <a:solidFill>
                  <a:srgbClr val="000000"/>
                </a:solidFill>
                <a:latin typeface="Consolas"/>
                <a:ea typeface="+mn-lt"/>
                <a:cs typeface="Courier New"/>
              </a:rPr>
              <a:t>);</a:t>
            </a:r>
          </a:p>
          <a:p>
            <a:r>
              <a:rPr lang="en-US" sz="2800" baseline="-25000" dirty="0">
                <a:solidFill>
                  <a:srgbClr val="000000"/>
                </a:solidFill>
                <a:latin typeface="Consolas"/>
                <a:ea typeface="+mn-lt"/>
                <a:cs typeface="Courier New"/>
              </a:rPr>
              <a:t>}</a:t>
            </a:r>
          </a:p>
        </p:txBody>
      </p:sp>
    </p:spTree>
    <p:extLst>
      <p:ext uri="{BB962C8B-B14F-4D97-AF65-F5344CB8AC3E}">
        <p14:creationId xmlns:p14="http://schemas.microsoft.com/office/powerpoint/2010/main" val="33652835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1DCBCE-62EB-4DB8-84A1-4152D860770E}"/>
              </a:ext>
            </a:extLst>
          </p:cNvPr>
          <p:cNvSpPr>
            <a:spLocks noGrp="1"/>
          </p:cNvSpPr>
          <p:nvPr>
            <p:ph type="title"/>
          </p:nvPr>
        </p:nvSpPr>
        <p:spPr/>
        <p:txBody>
          <a:bodyPr/>
          <a:lstStyle/>
          <a:p>
            <a:r>
              <a:rPr lang="en-US" dirty="0" err="1">
                <a:cs typeface="Calibri Light"/>
              </a:rPr>
              <a:t>Polygeist</a:t>
            </a:r>
            <a:r>
              <a:rPr lang="en-US" dirty="0">
                <a:cs typeface="Calibri Light"/>
              </a:rPr>
              <a:t> </a:t>
            </a:r>
            <a:r>
              <a:rPr lang="en-US">
                <a:cs typeface="Calibri Light"/>
              </a:rPr>
              <a:t>Raising</a:t>
            </a:r>
            <a:endParaRPr lang="en-US" dirty="0"/>
          </a:p>
        </p:txBody>
      </p:sp>
      <p:sp>
        <p:nvSpPr>
          <p:cNvPr id="4" name="Slide Number Placeholder 3">
            <a:extLst>
              <a:ext uri="{FF2B5EF4-FFF2-40B4-BE49-F238E27FC236}">
                <a16:creationId xmlns:a16="http://schemas.microsoft.com/office/drawing/2014/main" id="{9315977E-5045-45F2-AEBF-71D34BBD21BE}"/>
              </a:ext>
            </a:extLst>
          </p:cNvPr>
          <p:cNvSpPr>
            <a:spLocks noGrp="1"/>
          </p:cNvSpPr>
          <p:nvPr>
            <p:ph type="sldNum" sz="quarter" idx="12"/>
          </p:nvPr>
        </p:nvSpPr>
        <p:spPr/>
        <p:txBody>
          <a:bodyPr/>
          <a:lstStyle/>
          <a:p>
            <a:fld id="{330EA680-D336-4FF7-8B7A-9848BB0A1C32}" type="slidenum">
              <a:rPr lang="en-US" smtClean="0"/>
              <a:t>9</a:t>
            </a:fld>
            <a:endParaRPr lang="en-US"/>
          </a:p>
        </p:txBody>
      </p:sp>
      <p:sp>
        <p:nvSpPr>
          <p:cNvPr id="6" name="TextBox 5">
            <a:extLst>
              <a:ext uri="{FF2B5EF4-FFF2-40B4-BE49-F238E27FC236}">
                <a16:creationId xmlns:a16="http://schemas.microsoft.com/office/drawing/2014/main" id="{4D988CFC-3D8D-4139-8BDC-CFA57442B63F}"/>
              </a:ext>
            </a:extLst>
          </p:cNvPr>
          <p:cNvSpPr txBox="1"/>
          <p:nvPr/>
        </p:nvSpPr>
        <p:spPr>
          <a:xfrm>
            <a:off x="837576" y="1490329"/>
            <a:ext cx="5177640" cy="5047536"/>
          </a:xfrm>
          <a:prstGeom prst="rect">
            <a:avLst/>
          </a:pr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err="1">
                <a:solidFill>
                  <a:srgbClr val="C1651C"/>
                </a:solidFill>
                <a:latin typeface="Consolas"/>
              </a:rPr>
              <a:t>func</a:t>
            </a:r>
            <a:r>
              <a:rPr lang="en-US" sz="1400" dirty="0">
                <a:latin typeface="Consolas"/>
              </a:rPr>
              <a:t> </a:t>
            </a:r>
            <a:r>
              <a:rPr lang="en-US" sz="1400" dirty="0">
                <a:solidFill>
                  <a:srgbClr val="2EAEBB"/>
                </a:solidFill>
                <a:latin typeface="Consolas"/>
              </a:rPr>
              <a:t>@set</a:t>
            </a:r>
            <a:r>
              <a:rPr lang="en-US" sz="1400" dirty="0">
                <a:latin typeface="Consolas"/>
              </a:rPr>
              <a:t>(</a:t>
            </a:r>
            <a:r>
              <a:rPr lang="en-US" sz="1400" dirty="0">
                <a:solidFill>
                  <a:srgbClr val="2EAEBB"/>
                </a:solidFill>
                <a:latin typeface="Consolas"/>
              </a:rPr>
              <a:t>%arg0</a:t>
            </a:r>
            <a:r>
              <a:rPr lang="en-US" sz="1400" dirty="0">
                <a:latin typeface="Consolas"/>
              </a:rPr>
              <a:t>: </a:t>
            </a:r>
            <a:r>
              <a:rPr lang="en-US" sz="1400" dirty="0" err="1">
                <a:solidFill>
                  <a:srgbClr val="2FB41D"/>
                </a:solidFill>
                <a:latin typeface="Consolas"/>
              </a:rPr>
              <a:t>memref</a:t>
            </a:r>
            <a:r>
              <a:rPr lang="en-US" sz="1400" dirty="0">
                <a:latin typeface="Consolas"/>
              </a:rPr>
              <a:t>&lt;?x</a:t>
            </a:r>
            <a:r>
              <a:rPr lang="en-US" sz="1400" dirty="0">
                <a:solidFill>
                  <a:srgbClr val="2FB41D"/>
                </a:solidFill>
                <a:latin typeface="Consolas"/>
              </a:rPr>
              <a:t>i32</a:t>
            </a:r>
            <a:r>
              <a:rPr lang="en-US" sz="1400" dirty="0">
                <a:latin typeface="Consolas"/>
              </a:rPr>
              <a:t>&gt;, </a:t>
            </a:r>
            <a:r>
              <a:rPr lang="en-US" sz="1400" dirty="0">
                <a:solidFill>
                  <a:srgbClr val="2EAEBB"/>
                </a:solidFill>
                <a:latin typeface="Consolas"/>
              </a:rPr>
              <a:t>%arg1</a:t>
            </a:r>
            <a:r>
              <a:rPr lang="en-US" sz="1400" dirty="0">
                <a:latin typeface="Consolas"/>
              </a:rPr>
              <a:t>: </a:t>
            </a:r>
            <a:r>
              <a:rPr lang="en-US" sz="1400" dirty="0">
                <a:solidFill>
                  <a:srgbClr val="2FB41D"/>
                </a:solidFill>
                <a:latin typeface="Consolas"/>
              </a:rPr>
              <a:t>i32</a:t>
            </a:r>
            <a:r>
              <a:rPr lang="en-US" sz="1400" dirty="0">
                <a:latin typeface="Consolas"/>
              </a:rPr>
              <a:t>) {</a:t>
            </a:r>
            <a:endParaRPr lang="en-US" sz="1400" dirty="0">
              <a:solidFill>
                <a:srgbClr val="400BD9"/>
              </a:solidFill>
              <a:latin typeface="Consolas"/>
            </a:endParaRPr>
          </a:p>
          <a:p>
            <a:r>
              <a:rPr lang="en-US" sz="1400" dirty="0">
                <a:latin typeface="Consolas"/>
              </a:rPr>
              <a:t>    </a:t>
            </a:r>
            <a:r>
              <a:rPr lang="en-US" sz="1400" dirty="0">
                <a:solidFill>
                  <a:srgbClr val="2EAEBB"/>
                </a:solidFill>
                <a:latin typeface="Consolas"/>
              </a:rPr>
              <a:t>%c0</a:t>
            </a:r>
            <a:r>
              <a:rPr lang="en-US" sz="1400" dirty="0">
                <a:latin typeface="Consolas"/>
              </a:rPr>
              <a:t> = </a:t>
            </a:r>
            <a:r>
              <a:rPr lang="en-US" sz="1400" dirty="0">
                <a:solidFill>
                  <a:srgbClr val="C1651C"/>
                </a:solidFill>
                <a:latin typeface="Consolas"/>
              </a:rPr>
              <a:t>constant</a:t>
            </a:r>
            <a:r>
              <a:rPr lang="en-US" sz="1400" dirty="0">
                <a:latin typeface="Consolas"/>
              </a:rPr>
              <a:t> </a:t>
            </a:r>
            <a:r>
              <a:rPr lang="en-US" sz="1400" dirty="0">
                <a:solidFill>
                  <a:srgbClr val="B42419"/>
                </a:solidFill>
                <a:latin typeface="Consolas"/>
              </a:rPr>
              <a:t>0</a:t>
            </a:r>
            <a:r>
              <a:rPr lang="en-US" sz="1400" dirty="0">
                <a:latin typeface="Consolas"/>
              </a:rPr>
              <a:t> : </a:t>
            </a:r>
            <a:r>
              <a:rPr lang="en-US" sz="1400" dirty="0">
                <a:solidFill>
                  <a:srgbClr val="2FB41D"/>
                </a:solidFill>
                <a:latin typeface="Consolas"/>
              </a:rPr>
              <a:t>index</a:t>
            </a:r>
            <a:endParaRPr lang="en-US" sz="1400" dirty="0">
              <a:solidFill>
                <a:srgbClr val="400BD9"/>
              </a:solidFill>
              <a:latin typeface="Consolas"/>
            </a:endParaRPr>
          </a:p>
          <a:p>
            <a:r>
              <a:rPr lang="en-US" sz="1400" dirty="0">
                <a:latin typeface="Consolas"/>
              </a:rPr>
              <a:t>    </a:t>
            </a:r>
            <a:r>
              <a:rPr lang="en-US" sz="1400" dirty="0">
                <a:solidFill>
                  <a:srgbClr val="2EAEBB"/>
                </a:solidFill>
                <a:latin typeface="Consolas"/>
              </a:rPr>
              <a:t>%0</a:t>
            </a:r>
            <a:r>
              <a:rPr lang="en-US" sz="1400" dirty="0">
                <a:latin typeface="Consolas"/>
              </a:rPr>
              <a:t> = </a:t>
            </a:r>
            <a:r>
              <a:rPr lang="en-US" sz="1400" dirty="0" err="1">
                <a:latin typeface="Consolas"/>
              </a:rPr>
              <a:t>alloca</a:t>
            </a:r>
            <a:r>
              <a:rPr lang="en-US" sz="1400" dirty="0">
                <a:latin typeface="Consolas"/>
              </a:rPr>
              <a:t>() : </a:t>
            </a:r>
            <a:r>
              <a:rPr lang="en-US" sz="1400" dirty="0" err="1">
                <a:solidFill>
                  <a:srgbClr val="2FB41D"/>
                </a:solidFill>
                <a:latin typeface="Consolas"/>
              </a:rPr>
              <a:t>memref</a:t>
            </a:r>
            <a:r>
              <a:rPr lang="en-US" sz="1400" dirty="0">
                <a:latin typeface="Consolas"/>
              </a:rPr>
              <a:t>&lt;</a:t>
            </a:r>
            <a:r>
              <a:rPr lang="en-US" sz="1400" dirty="0">
                <a:solidFill>
                  <a:srgbClr val="B42419"/>
                </a:solidFill>
                <a:latin typeface="Consolas"/>
              </a:rPr>
              <a:t>1</a:t>
            </a:r>
            <a:r>
              <a:rPr lang="en-US" sz="1400" dirty="0">
                <a:latin typeface="Consolas"/>
              </a:rPr>
              <a:t>xmemref&lt;?x</a:t>
            </a:r>
            <a:r>
              <a:rPr lang="en-US" sz="1400" dirty="0">
                <a:solidFill>
                  <a:srgbClr val="2FB41D"/>
                </a:solidFill>
                <a:latin typeface="Consolas"/>
              </a:rPr>
              <a:t>i32</a:t>
            </a:r>
            <a:r>
              <a:rPr lang="en-US" sz="1400" dirty="0">
                <a:latin typeface="Consolas"/>
              </a:rPr>
              <a:t>&gt;&gt;</a:t>
            </a:r>
            <a:endParaRPr lang="en-US" sz="1400" dirty="0">
              <a:solidFill>
                <a:srgbClr val="400BD9"/>
              </a:solidFill>
              <a:latin typeface="Consolas"/>
            </a:endParaRPr>
          </a:p>
          <a:p>
            <a:r>
              <a:rPr lang="en-US" sz="1400" dirty="0">
                <a:latin typeface="Consolas"/>
              </a:rPr>
              <a:t>    </a:t>
            </a:r>
            <a:r>
              <a:rPr lang="en-US" sz="1400" dirty="0">
                <a:solidFill>
                  <a:srgbClr val="C1651C"/>
                </a:solidFill>
                <a:latin typeface="Consolas"/>
              </a:rPr>
              <a:t>store</a:t>
            </a:r>
            <a:r>
              <a:rPr lang="en-US" sz="1400" dirty="0">
                <a:latin typeface="Consolas"/>
              </a:rPr>
              <a:t> </a:t>
            </a:r>
            <a:r>
              <a:rPr lang="en-US" sz="1400" dirty="0">
                <a:solidFill>
                  <a:srgbClr val="2EAEBB"/>
                </a:solidFill>
                <a:latin typeface="Consolas"/>
              </a:rPr>
              <a:t>%arg0</a:t>
            </a:r>
            <a:r>
              <a:rPr lang="en-US" sz="1400" dirty="0">
                <a:latin typeface="Consolas"/>
              </a:rPr>
              <a:t>, </a:t>
            </a:r>
            <a:r>
              <a:rPr lang="en-US" sz="1400" dirty="0">
                <a:solidFill>
                  <a:srgbClr val="2EAEBB"/>
                </a:solidFill>
                <a:latin typeface="Consolas"/>
              </a:rPr>
              <a:t>%0</a:t>
            </a:r>
            <a:r>
              <a:rPr lang="en-US" sz="1400" dirty="0">
                <a:latin typeface="Consolas"/>
              </a:rPr>
              <a:t>[</a:t>
            </a:r>
            <a:r>
              <a:rPr lang="en-US" sz="1400" dirty="0">
                <a:solidFill>
                  <a:srgbClr val="2EAEBB"/>
                </a:solidFill>
                <a:latin typeface="Consolas"/>
              </a:rPr>
              <a:t>%c0</a:t>
            </a:r>
            <a:r>
              <a:rPr lang="en-US" sz="1400" dirty="0">
                <a:latin typeface="Consolas"/>
              </a:rPr>
              <a:t>] : </a:t>
            </a:r>
            <a:r>
              <a:rPr lang="en-US" sz="1400" dirty="0" err="1">
                <a:solidFill>
                  <a:srgbClr val="2FB41D"/>
                </a:solidFill>
                <a:latin typeface="Consolas"/>
              </a:rPr>
              <a:t>memref</a:t>
            </a:r>
            <a:r>
              <a:rPr lang="en-US" sz="1400" dirty="0">
                <a:latin typeface="Consolas"/>
              </a:rPr>
              <a:t>&lt;</a:t>
            </a:r>
            <a:r>
              <a:rPr lang="en-US" sz="1400" dirty="0">
                <a:solidFill>
                  <a:srgbClr val="B42419"/>
                </a:solidFill>
                <a:latin typeface="Consolas"/>
              </a:rPr>
              <a:t>1</a:t>
            </a:r>
            <a:r>
              <a:rPr lang="en-US" sz="1400" dirty="0">
                <a:latin typeface="Consolas"/>
              </a:rPr>
              <a:t>xmemref&lt;?x</a:t>
            </a:r>
            <a:r>
              <a:rPr lang="en-US" sz="1400" dirty="0">
                <a:solidFill>
                  <a:srgbClr val="2FB41D"/>
                </a:solidFill>
                <a:latin typeface="Consolas"/>
              </a:rPr>
              <a:t>i32</a:t>
            </a:r>
            <a:r>
              <a:rPr lang="en-US" sz="1400" dirty="0">
                <a:latin typeface="Consolas"/>
              </a:rPr>
              <a:t>&gt;&gt;</a:t>
            </a:r>
            <a:endParaRPr lang="en-US" sz="1400" dirty="0">
              <a:solidFill>
                <a:srgbClr val="400BD9"/>
              </a:solidFill>
              <a:latin typeface="Consolas"/>
            </a:endParaRPr>
          </a:p>
          <a:p>
            <a:r>
              <a:rPr lang="en-US" sz="1400" dirty="0">
                <a:latin typeface="Consolas"/>
              </a:rPr>
              <a:t>    </a:t>
            </a:r>
            <a:r>
              <a:rPr lang="en-US" sz="1400" dirty="0">
                <a:solidFill>
                  <a:srgbClr val="2EAEBB"/>
                </a:solidFill>
                <a:latin typeface="Consolas"/>
              </a:rPr>
              <a:t>%1</a:t>
            </a:r>
            <a:r>
              <a:rPr lang="en-US" sz="1400" dirty="0">
                <a:latin typeface="Consolas"/>
              </a:rPr>
              <a:t> = </a:t>
            </a:r>
            <a:r>
              <a:rPr lang="en-US" sz="1400" dirty="0" err="1">
                <a:latin typeface="Consolas"/>
              </a:rPr>
              <a:t>alloca</a:t>
            </a:r>
            <a:r>
              <a:rPr lang="en-US" sz="1400" dirty="0">
                <a:latin typeface="Consolas"/>
              </a:rPr>
              <a:t>() : </a:t>
            </a:r>
            <a:r>
              <a:rPr lang="en-US" sz="1400" dirty="0" err="1">
                <a:solidFill>
                  <a:srgbClr val="2FB41D"/>
                </a:solidFill>
                <a:latin typeface="Consolas"/>
              </a:rPr>
              <a:t>memref</a:t>
            </a:r>
            <a:r>
              <a:rPr lang="en-US" sz="1400" dirty="0">
                <a:latin typeface="Consolas"/>
              </a:rPr>
              <a:t>&lt;</a:t>
            </a:r>
            <a:r>
              <a:rPr lang="en-US" sz="1400" dirty="0">
                <a:solidFill>
                  <a:srgbClr val="B42419"/>
                </a:solidFill>
                <a:latin typeface="Consolas"/>
              </a:rPr>
              <a:t>1</a:t>
            </a:r>
            <a:r>
              <a:rPr lang="en-US" sz="1400" dirty="0">
                <a:latin typeface="Consolas"/>
              </a:rPr>
              <a:t>x</a:t>
            </a:r>
            <a:r>
              <a:rPr lang="en-US" sz="1400" dirty="0">
                <a:solidFill>
                  <a:srgbClr val="2FB41D"/>
                </a:solidFill>
                <a:latin typeface="Consolas"/>
              </a:rPr>
              <a:t>i32</a:t>
            </a:r>
            <a:r>
              <a:rPr lang="en-US" sz="1400" dirty="0">
                <a:latin typeface="Consolas"/>
              </a:rPr>
              <a:t>&gt;</a:t>
            </a:r>
            <a:endParaRPr lang="en-US" sz="1400" dirty="0">
              <a:solidFill>
                <a:srgbClr val="400BD9"/>
              </a:solidFill>
              <a:latin typeface="Consolas"/>
            </a:endParaRPr>
          </a:p>
          <a:p>
            <a:r>
              <a:rPr lang="en-US" sz="1400" dirty="0">
                <a:latin typeface="Consolas"/>
              </a:rPr>
              <a:t>    </a:t>
            </a:r>
            <a:r>
              <a:rPr lang="en-US" sz="1400" dirty="0">
                <a:solidFill>
                  <a:srgbClr val="C1651C"/>
                </a:solidFill>
                <a:latin typeface="Consolas"/>
              </a:rPr>
              <a:t>store</a:t>
            </a:r>
            <a:r>
              <a:rPr lang="en-US" sz="1400" dirty="0">
                <a:latin typeface="Consolas"/>
              </a:rPr>
              <a:t> </a:t>
            </a:r>
            <a:r>
              <a:rPr lang="en-US" sz="1400" dirty="0">
                <a:solidFill>
                  <a:srgbClr val="2EAEBB"/>
                </a:solidFill>
                <a:latin typeface="Consolas"/>
              </a:rPr>
              <a:t>%arg1</a:t>
            </a:r>
            <a:r>
              <a:rPr lang="en-US" sz="1400" dirty="0">
                <a:latin typeface="Consolas"/>
              </a:rPr>
              <a:t>, </a:t>
            </a:r>
            <a:r>
              <a:rPr lang="en-US" sz="1400" dirty="0">
                <a:solidFill>
                  <a:srgbClr val="2EAEBB"/>
                </a:solidFill>
                <a:latin typeface="Consolas"/>
              </a:rPr>
              <a:t>%1</a:t>
            </a:r>
            <a:r>
              <a:rPr lang="en-US" sz="1400" dirty="0">
                <a:latin typeface="Consolas"/>
              </a:rPr>
              <a:t>[</a:t>
            </a:r>
            <a:r>
              <a:rPr lang="en-US" sz="1400" dirty="0">
                <a:solidFill>
                  <a:srgbClr val="2EAEBB"/>
                </a:solidFill>
                <a:latin typeface="Consolas"/>
              </a:rPr>
              <a:t>%c0</a:t>
            </a:r>
            <a:r>
              <a:rPr lang="en-US" sz="1400" dirty="0">
                <a:latin typeface="Consolas"/>
              </a:rPr>
              <a:t>] : </a:t>
            </a:r>
            <a:r>
              <a:rPr lang="en-US" sz="1400" dirty="0" err="1">
                <a:solidFill>
                  <a:srgbClr val="2FB41D"/>
                </a:solidFill>
                <a:latin typeface="Consolas"/>
              </a:rPr>
              <a:t>memref</a:t>
            </a:r>
            <a:r>
              <a:rPr lang="en-US" sz="1400" dirty="0">
                <a:latin typeface="Consolas"/>
              </a:rPr>
              <a:t>&lt;</a:t>
            </a:r>
            <a:r>
              <a:rPr lang="en-US" sz="1400" dirty="0">
                <a:solidFill>
                  <a:srgbClr val="B42419"/>
                </a:solidFill>
                <a:latin typeface="Consolas"/>
              </a:rPr>
              <a:t>1</a:t>
            </a:r>
            <a:r>
              <a:rPr lang="en-US" sz="1400" dirty="0">
                <a:latin typeface="Consolas"/>
              </a:rPr>
              <a:t>x</a:t>
            </a:r>
            <a:r>
              <a:rPr lang="en-US" sz="1400" dirty="0">
                <a:solidFill>
                  <a:srgbClr val="2FB41D"/>
                </a:solidFill>
                <a:latin typeface="Consolas"/>
              </a:rPr>
              <a:t>i32</a:t>
            </a:r>
            <a:r>
              <a:rPr lang="en-US" sz="1400" dirty="0">
                <a:latin typeface="Consolas"/>
              </a:rPr>
              <a:t>&gt;</a:t>
            </a:r>
            <a:endParaRPr lang="en-US" sz="1400" dirty="0">
              <a:solidFill>
                <a:srgbClr val="400BD9"/>
              </a:solidFill>
              <a:latin typeface="Consolas"/>
            </a:endParaRPr>
          </a:p>
          <a:p>
            <a:r>
              <a:rPr lang="en-US" sz="1400" dirty="0">
                <a:latin typeface="Consolas"/>
              </a:rPr>
              <a:t>    </a:t>
            </a:r>
            <a:r>
              <a:rPr lang="en-US" sz="1400" dirty="0">
                <a:solidFill>
                  <a:srgbClr val="2EAEBB"/>
                </a:solidFill>
                <a:latin typeface="Consolas"/>
              </a:rPr>
              <a:t>%c0_i32</a:t>
            </a:r>
            <a:r>
              <a:rPr lang="en-US" sz="1400" dirty="0">
                <a:latin typeface="Consolas"/>
              </a:rPr>
              <a:t> = </a:t>
            </a:r>
            <a:r>
              <a:rPr lang="en-US" sz="1400" dirty="0">
                <a:solidFill>
                  <a:srgbClr val="C1651C"/>
                </a:solidFill>
                <a:latin typeface="Consolas"/>
              </a:rPr>
              <a:t>constant</a:t>
            </a:r>
            <a:r>
              <a:rPr lang="en-US" sz="1400" dirty="0">
                <a:latin typeface="Consolas"/>
              </a:rPr>
              <a:t> </a:t>
            </a:r>
            <a:r>
              <a:rPr lang="en-US" sz="1400" dirty="0">
                <a:solidFill>
                  <a:srgbClr val="B42419"/>
                </a:solidFill>
                <a:latin typeface="Consolas"/>
              </a:rPr>
              <a:t>0</a:t>
            </a:r>
            <a:r>
              <a:rPr lang="en-US" sz="1400" dirty="0">
                <a:latin typeface="Consolas"/>
              </a:rPr>
              <a:t> : </a:t>
            </a:r>
            <a:r>
              <a:rPr lang="en-US" sz="1400" dirty="0">
                <a:solidFill>
                  <a:srgbClr val="2FB41D"/>
                </a:solidFill>
                <a:latin typeface="Consolas"/>
              </a:rPr>
              <a:t>i32</a:t>
            </a:r>
            <a:endParaRPr lang="en-US" sz="1400" dirty="0">
              <a:solidFill>
                <a:srgbClr val="400BD9"/>
              </a:solidFill>
              <a:latin typeface="Consolas"/>
            </a:endParaRPr>
          </a:p>
          <a:p>
            <a:r>
              <a:rPr lang="en-US" sz="1400" dirty="0">
                <a:latin typeface="Consolas"/>
              </a:rPr>
              <a:t>    </a:t>
            </a:r>
            <a:r>
              <a:rPr lang="en-US" sz="1400" dirty="0">
                <a:solidFill>
                  <a:srgbClr val="2EAEBB"/>
                </a:solidFill>
                <a:latin typeface="Consolas"/>
              </a:rPr>
              <a:t>%c10_i32</a:t>
            </a:r>
            <a:r>
              <a:rPr lang="en-US" sz="1400" dirty="0">
                <a:latin typeface="Consolas"/>
              </a:rPr>
              <a:t> = </a:t>
            </a:r>
            <a:r>
              <a:rPr lang="en-US" sz="1400" dirty="0">
                <a:solidFill>
                  <a:srgbClr val="C1651C"/>
                </a:solidFill>
                <a:latin typeface="Consolas"/>
              </a:rPr>
              <a:t>constant</a:t>
            </a:r>
            <a:r>
              <a:rPr lang="en-US" sz="1400" dirty="0">
                <a:latin typeface="Consolas"/>
              </a:rPr>
              <a:t> </a:t>
            </a:r>
            <a:r>
              <a:rPr lang="en-US" sz="1400" dirty="0">
                <a:solidFill>
                  <a:srgbClr val="B42419"/>
                </a:solidFill>
                <a:latin typeface="Consolas"/>
              </a:rPr>
              <a:t>10</a:t>
            </a:r>
            <a:r>
              <a:rPr lang="en-US" sz="1400" dirty="0">
                <a:latin typeface="Consolas"/>
              </a:rPr>
              <a:t> : </a:t>
            </a:r>
            <a:r>
              <a:rPr lang="en-US" sz="1400" dirty="0">
                <a:solidFill>
                  <a:srgbClr val="2FB41D"/>
                </a:solidFill>
                <a:latin typeface="Consolas"/>
              </a:rPr>
              <a:t>i32</a:t>
            </a:r>
            <a:endParaRPr lang="en-US" sz="1400" dirty="0">
              <a:solidFill>
                <a:srgbClr val="400BD9"/>
              </a:solidFill>
              <a:latin typeface="Consolas"/>
            </a:endParaRPr>
          </a:p>
          <a:p>
            <a:r>
              <a:rPr lang="en-US" sz="1400" dirty="0">
                <a:latin typeface="Consolas"/>
              </a:rPr>
              <a:t>    </a:t>
            </a:r>
            <a:r>
              <a:rPr lang="en-US" sz="1400" dirty="0">
                <a:solidFill>
                  <a:srgbClr val="2EAEBB"/>
                </a:solidFill>
                <a:latin typeface="Consolas"/>
              </a:rPr>
              <a:t>%2</a:t>
            </a:r>
            <a:r>
              <a:rPr lang="en-US" sz="1400" dirty="0">
                <a:latin typeface="Consolas"/>
              </a:rPr>
              <a:t> = </a:t>
            </a:r>
            <a:r>
              <a:rPr lang="en-US" sz="1400" dirty="0" err="1">
                <a:latin typeface="Consolas"/>
              </a:rPr>
              <a:t>index_cast</a:t>
            </a:r>
            <a:r>
              <a:rPr lang="en-US" sz="1400" dirty="0">
                <a:latin typeface="Consolas"/>
              </a:rPr>
              <a:t> </a:t>
            </a:r>
            <a:r>
              <a:rPr lang="en-US" sz="1400" dirty="0">
                <a:solidFill>
                  <a:srgbClr val="2EAEBB"/>
                </a:solidFill>
                <a:latin typeface="Consolas"/>
              </a:rPr>
              <a:t>%c10_i32</a:t>
            </a:r>
            <a:r>
              <a:rPr lang="en-US" sz="1400" dirty="0">
                <a:latin typeface="Consolas"/>
              </a:rPr>
              <a:t> : </a:t>
            </a:r>
            <a:r>
              <a:rPr lang="en-US" sz="1400" dirty="0">
                <a:solidFill>
                  <a:srgbClr val="2FB41D"/>
                </a:solidFill>
                <a:latin typeface="Consolas"/>
              </a:rPr>
              <a:t>i32</a:t>
            </a:r>
            <a:r>
              <a:rPr lang="en-US" sz="1400" dirty="0">
                <a:latin typeface="Consolas"/>
              </a:rPr>
              <a:t> </a:t>
            </a:r>
            <a:r>
              <a:rPr lang="en-US" sz="1400" dirty="0">
                <a:solidFill>
                  <a:srgbClr val="C1651C"/>
                </a:solidFill>
                <a:latin typeface="Consolas"/>
              </a:rPr>
              <a:t>to</a:t>
            </a:r>
            <a:r>
              <a:rPr lang="en-US" sz="1400" dirty="0">
                <a:latin typeface="Consolas"/>
              </a:rPr>
              <a:t> </a:t>
            </a:r>
            <a:r>
              <a:rPr lang="en-US" sz="1400" dirty="0">
                <a:solidFill>
                  <a:srgbClr val="2FB41D"/>
                </a:solidFill>
                <a:latin typeface="Consolas"/>
              </a:rPr>
              <a:t>index</a:t>
            </a:r>
            <a:endParaRPr lang="en-US" sz="1400" dirty="0">
              <a:solidFill>
                <a:srgbClr val="400BD9"/>
              </a:solidFill>
              <a:latin typeface="Consolas"/>
            </a:endParaRPr>
          </a:p>
          <a:p>
            <a:r>
              <a:rPr lang="en-US" sz="1400" dirty="0">
                <a:latin typeface="Consolas"/>
              </a:rPr>
              <a:t>    </a:t>
            </a:r>
            <a:r>
              <a:rPr lang="en-US" sz="1400" dirty="0" err="1">
                <a:solidFill>
                  <a:srgbClr val="C1651C"/>
                </a:solidFill>
                <a:latin typeface="Consolas"/>
              </a:rPr>
              <a:t>scf.for</a:t>
            </a:r>
            <a:r>
              <a:rPr lang="en-US" sz="1400" dirty="0">
                <a:latin typeface="Consolas"/>
              </a:rPr>
              <a:t> </a:t>
            </a:r>
            <a:r>
              <a:rPr lang="en-US" sz="1400" dirty="0">
                <a:solidFill>
                  <a:srgbClr val="2EAEBB"/>
                </a:solidFill>
                <a:latin typeface="Consolas"/>
              </a:rPr>
              <a:t>%arg2</a:t>
            </a:r>
            <a:r>
              <a:rPr lang="en-US" sz="1400" dirty="0">
                <a:latin typeface="Consolas"/>
              </a:rPr>
              <a:t> = </a:t>
            </a:r>
            <a:r>
              <a:rPr lang="en-US" sz="1400" dirty="0">
                <a:solidFill>
                  <a:srgbClr val="2EAEBB"/>
                </a:solidFill>
                <a:latin typeface="Consolas"/>
              </a:rPr>
              <a:t>%c0_i32</a:t>
            </a:r>
            <a:r>
              <a:rPr lang="en-US" sz="1400" dirty="0">
                <a:latin typeface="Consolas"/>
              </a:rPr>
              <a:t> </a:t>
            </a:r>
            <a:r>
              <a:rPr lang="en-US" sz="1400" dirty="0">
                <a:solidFill>
                  <a:srgbClr val="C1651C"/>
                </a:solidFill>
                <a:latin typeface="Consolas"/>
              </a:rPr>
              <a:t>to</a:t>
            </a:r>
            <a:r>
              <a:rPr lang="en-US" sz="1400" dirty="0">
                <a:latin typeface="Consolas"/>
              </a:rPr>
              <a:t> </a:t>
            </a:r>
            <a:r>
              <a:rPr lang="en-US" sz="1400" dirty="0">
                <a:solidFill>
                  <a:srgbClr val="2EAEBB"/>
                </a:solidFill>
                <a:latin typeface="Consolas"/>
              </a:rPr>
              <a:t>%2</a:t>
            </a:r>
            <a:r>
              <a:rPr lang="en-US" sz="1400" dirty="0">
                <a:latin typeface="Consolas"/>
              </a:rPr>
              <a:t> {</a:t>
            </a:r>
            <a:endParaRPr lang="en-US" sz="1400" dirty="0">
              <a:solidFill>
                <a:srgbClr val="400BD9"/>
              </a:solidFill>
              <a:latin typeface="Consolas"/>
            </a:endParaRPr>
          </a:p>
          <a:p>
            <a:r>
              <a:rPr lang="en-US" sz="1400" dirty="0">
                <a:latin typeface="Consolas"/>
              </a:rPr>
              <a:t>      </a:t>
            </a:r>
            <a:r>
              <a:rPr lang="en-US" sz="1400" dirty="0">
                <a:solidFill>
                  <a:srgbClr val="2EAEBB"/>
                </a:solidFill>
                <a:latin typeface="Consolas"/>
              </a:rPr>
              <a:t>%3</a:t>
            </a:r>
            <a:r>
              <a:rPr lang="en-US" sz="1400" dirty="0">
                <a:latin typeface="Consolas"/>
              </a:rPr>
              <a:t> = </a:t>
            </a:r>
            <a:r>
              <a:rPr lang="en-US" sz="1400" dirty="0" err="1">
                <a:latin typeface="Consolas"/>
              </a:rPr>
              <a:t>index_cast</a:t>
            </a:r>
            <a:r>
              <a:rPr lang="en-US" sz="1400" dirty="0">
                <a:latin typeface="Consolas"/>
              </a:rPr>
              <a:t> </a:t>
            </a:r>
            <a:r>
              <a:rPr lang="en-US" sz="1400" dirty="0">
                <a:solidFill>
                  <a:srgbClr val="2EAEBB"/>
                </a:solidFill>
                <a:latin typeface="Consolas"/>
              </a:rPr>
              <a:t>%arg2</a:t>
            </a:r>
            <a:r>
              <a:rPr lang="en-US" sz="1400" dirty="0">
                <a:latin typeface="Consolas"/>
              </a:rPr>
              <a:t> : </a:t>
            </a:r>
            <a:r>
              <a:rPr lang="en-US" sz="1400" dirty="0">
                <a:solidFill>
                  <a:srgbClr val="2FB41D"/>
                </a:solidFill>
                <a:latin typeface="Consolas"/>
              </a:rPr>
              <a:t>index</a:t>
            </a:r>
            <a:r>
              <a:rPr lang="en-US" sz="1400" dirty="0">
                <a:latin typeface="Consolas"/>
              </a:rPr>
              <a:t> </a:t>
            </a:r>
            <a:r>
              <a:rPr lang="en-US" sz="1400" dirty="0">
                <a:solidFill>
                  <a:srgbClr val="C1651C"/>
                </a:solidFill>
                <a:latin typeface="Consolas"/>
              </a:rPr>
              <a:t>to</a:t>
            </a:r>
            <a:r>
              <a:rPr lang="en-US" sz="1400" dirty="0">
                <a:latin typeface="Consolas"/>
              </a:rPr>
              <a:t> </a:t>
            </a:r>
            <a:r>
              <a:rPr lang="en-US" sz="1400" dirty="0">
                <a:solidFill>
                  <a:srgbClr val="2FB41D"/>
                </a:solidFill>
                <a:latin typeface="Consolas"/>
              </a:rPr>
              <a:t>i32</a:t>
            </a:r>
            <a:endParaRPr lang="en-US" sz="1400" dirty="0">
              <a:solidFill>
                <a:srgbClr val="400BD9"/>
              </a:solidFill>
              <a:latin typeface="Consolas"/>
            </a:endParaRPr>
          </a:p>
          <a:p>
            <a:r>
              <a:rPr lang="en-US" sz="1400" dirty="0">
                <a:latin typeface="Consolas"/>
              </a:rPr>
              <a:t>      </a:t>
            </a:r>
            <a:r>
              <a:rPr lang="en-US" sz="1400" dirty="0">
                <a:solidFill>
                  <a:srgbClr val="2EAEBB"/>
                </a:solidFill>
                <a:latin typeface="Consolas"/>
              </a:rPr>
              <a:t>%4</a:t>
            </a:r>
            <a:r>
              <a:rPr lang="en-US" sz="1400" dirty="0">
                <a:latin typeface="Consolas"/>
              </a:rPr>
              <a:t> = </a:t>
            </a:r>
            <a:r>
              <a:rPr lang="en-US" sz="1400" dirty="0" err="1">
                <a:latin typeface="Consolas"/>
              </a:rPr>
              <a:t>alloca</a:t>
            </a:r>
            <a:r>
              <a:rPr lang="en-US" sz="1400" dirty="0">
                <a:latin typeface="Consolas"/>
              </a:rPr>
              <a:t>() : </a:t>
            </a:r>
            <a:r>
              <a:rPr lang="en-US" sz="1400" dirty="0" err="1">
                <a:solidFill>
                  <a:srgbClr val="2FB41D"/>
                </a:solidFill>
                <a:latin typeface="Consolas"/>
              </a:rPr>
              <a:t>memref</a:t>
            </a:r>
            <a:r>
              <a:rPr lang="en-US" sz="1400" dirty="0">
                <a:latin typeface="Consolas"/>
              </a:rPr>
              <a:t>&lt;</a:t>
            </a:r>
            <a:r>
              <a:rPr lang="en-US" sz="1400" dirty="0">
                <a:solidFill>
                  <a:srgbClr val="B42419"/>
                </a:solidFill>
                <a:latin typeface="Consolas"/>
              </a:rPr>
              <a:t>1</a:t>
            </a:r>
            <a:r>
              <a:rPr lang="en-US" sz="1400" dirty="0">
                <a:latin typeface="Consolas"/>
              </a:rPr>
              <a:t>x</a:t>
            </a:r>
            <a:r>
              <a:rPr lang="en-US" sz="1400" dirty="0">
                <a:solidFill>
                  <a:srgbClr val="2FB41D"/>
                </a:solidFill>
                <a:latin typeface="Consolas"/>
              </a:rPr>
              <a:t>i32</a:t>
            </a:r>
            <a:r>
              <a:rPr lang="en-US" sz="1400" dirty="0">
                <a:latin typeface="Consolas"/>
              </a:rPr>
              <a:t>&gt;</a:t>
            </a:r>
            <a:endParaRPr lang="en-US" sz="1400" dirty="0">
              <a:solidFill>
                <a:srgbClr val="400BD9"/>
              </a:solidFill>
              <a:latin typeface="Consolas"/>
            </a:endParaRPr>
          </a:p>
          <a:p>
            <a:r>
              <a:rPr lang="en-US" sz="1400" dirty="0">
                <a:latin typeface="Consolas"/>
              </a:rPr>
              <a:t>      </a:t>
            </a:r>
            <a:r>
              <a:rPr lang="en-US" sz="1400" dirty="0">
                <a:solidFill>
                  <a:srgbClr val="C1651C"/>
                </a:solidFill>
                <a:latin typeface="Consolas"/>
              </a:rPr>
              <a:t>store</a:t>
            </a:r>
            <a:r>
              <a:rPr lang="en-US" sz="1400" dirty="0">
                <a:latin typeface="Consolas"/>
              </a:rPr>
              <a:t> </a:t>
            </a:r>
            <a:r>
              <a:rPr lang="en-US" sz="1400" dirty="0">
                <a:solidFill>
                  <a:srgbClr val="2EAEBB"/>
                </a:solidFill>
                <a:latin typeface="Consolas"/>
              </a:rPr>
              <a:t>%3</a:t>
            </a:r>
            <a:r>
              <a:rPr lang="en-US" sz="1400" dirty="0">
                <a:latin typeface="Consolas"/>
              </a:rPr>
              <a:t>, </a:t>
            </a:r>
            <a:r>
              <a:rPr lang="en-US" sz="1400" dirty="0">
                <a:solidFill>
                  <a:srgbClr val="2EAEBB"/>
                </a:solidFill>
                <a:latin typeface="Consolas"/>
              </a:rPr>
              <a:t>%4</a:t>
            </a:r>
            <a:r>
              <a:rPr lang="en-US" sz="1400" dirty="0">
                <a:latin typeface="Consolas"/>
              </a:rPr>
              <a:t>[</a:t>
            </a:r>
            <a:r>
              <a:rPr lang="en-US" sz="1400" dirty="0">
                <a:solidFill>
                  <a:srgbClr val="2EAEBB"/>
                </a:solidFill>
                <a:latin typeface="Consolas"/>
              </a:rPr>
              <a:t>%c0</a:t>
            </a:r>
            <a:r>
              <a:rPr lang="en-US" sz="1400" dirty="0">
                <a:latin typeface="Consolas"/>
              </a:rPr>
              <a:t>] : </a:t>
            </a:r>
            <a:r>
              <a:rPr lang="en-US" sz="1400" dirty="0" err="1">
                <a:solidFill>
                  <a:srgbClr val="2FB41D"/>
                </a:solidFill>
                <a:latin typeface="Consolas"/>
              </a:rPr>
              <a:t>memref</a:t>
            </a:r>
            <a:r>
              <a:rPr lang="en-US" sz="1400" dirty="0">
                <a:latin typeface="Consolas"/>
              </a:rPr>
              <a:t>&lt;</a:t>
            </a:r>
            <a:r>
              <a:rPr lang="en-US" sz="1400" dirty="0">
                <a:solidFill>
                  <a:srgbClr val="B42419"/>
                </a:solidFill>
                <a:latin typeface="Consolas"/>
              </a:rPr>
              <a:t>1</a:t>
            </a:r>
            <a:r>
              <a:rPr lang="en-US" sz="1400" dirty="0">
                <a:latin typeface="Consolas"/>
              </a:rPr>
              <a:t>x</a:t>
            </a:r>
            <a:r>
              <a:rPr lang="en-US" sz="1400" dirty="0">
                <a:solidFill>
                  <a:srgbClr val="2FB41D"/>
                </a:solidFill>
                <a:latin typeface="Consolas"/>
              </a:rPr>
              <a:t>i32</a:t>
            </a:r>
            <a:r>
              <a:rPr lang="en-US" sz="1400" dirty="0">
                <a:latin typeface="Consolas"/>
              </a:rPr>
              <a:t>&gt;</a:t>
            </a:r>
            <a:endParaRPr lang="en-US" sz="1400" dirty="0">
              <a:solidFill>
                <a:srgbClr val="400BD9"/>
              </a:solidFill>
              <a:latin typeface="Consolas"/>
            </a:endParaRPr>
          </a:p>
          <a:p>
            <a:r>
              <a:rPr lang="en-US" sz="1400" dirty="0">
                <a:latin typeface="Consolas"/>
              </a:rPr>
              <a:t>      </a:t>
            </a:r>
            <a:r>
              <a:rPr lang="en-US" sz="1400" dirty="0">
                <a:solidFill>
                  <a:srgbClr val="2EAEBB"/>
                </a:solidFill>
                <a:latin typeface="Consolas"/>
              </a:rPr>
              <a:t>%5</a:t>
            </a:r>
            <a:r>
              <a:rPr lang="en-US" sz="1400" dirty="0">
                <a:latin typeface="Consolas"/>
              </a:rPr>
              <a:t> = </a:t>
            </a:r>
            <a:r>
              <a:rPr lang="en-US" sz="1400" dirty="0">
                <a:solidFill>
                  <a:srgbClr val="C1651C"/>
                </a:solidFill>
                <a:latin typeface="Consolas"/>
              </a:rPr>
              <a:t>load</a:t>
            </a:r>
            <a:r>
              <a:rPr lang="en-US" sz="1400" dirty="0">
                <a:latin typeface="Consolas"/>
              </a:rPr>
              <a:t> </a:t>
            </a:r>
            <a:r>
              <a:rPr lang="en-US" sz="1400" dirty="0">
                <a:solidFill>
                  <a:srgbClr val="2EAEBB"/>
                </a:solidFill>
                <a:latin typeface="Consolas"/>
              </a:rPr>
              <a:t>%0</a:t>
            </a:r>
            <a:r>
              <a:rPr lang="en-US" sz="1400" dirty="0">
                <a:latin typeface="Consolas"/>
              </a:rPr>
              <a:t>[</a:t>
            </a:r>
            <a:r>
              <a:rPr lang="en-US" sz="1400" dirty="0">
                <a:solidFill>
                  <a:srgbClr val="2EAEBB"/>
                </a:solidFill>
                <a:latin typeface="Consolas"/>
              </a:rPr>
              <a:t>%c0</a:t>
            </a:r>
            <a:r>
              <a:rPr lang="en-US" sz="1400" dirty="0">
                <a:latin typeface="Consolas"/>
              </a:rPr>
              <a:t>] : </a:t>
            </a:r>
            <a:r>
              <a:rPr lang="en-US" sz="1400" dirty="0" err="1">
                <a:solidFill>
                  <a:srgbClr val="2FB41D"/>
                </a:solidFill>
                <a:latin typeface="Consolas"/>
              </a:rPr>
              <a:t>memref</a:t>
            </a:r>
            <a:r>
              <a:rPr lang="en-US" sz="1400" dirty="0">
                <a:latin typeface="Consolas"/>
              </a:rPr>
              <a:t>&lt;</a:t>
            </a:r>
            <a:r>
              <a:rPr lang="en-US" sz="1400" dirty="0">
                <a:solidFill>
                  <a:srgbClr val="B42419"/>
                </a:solidFill>
                <a:latin typeface="Consolas"/>
              </a:rPr>
              <a:t>1</a:t>
            </a:r>
            <a:r>
              <a:rPr lang="en-US" sz="1400" dirty="0">
                <a:latin typeface="Consolas"/>
              </a:rPr>
              <a:t>xmemref&lt;?x</a:t>
            </a:r>
            <a:r>
              <a:rPr lang="en-US" sz="1400" dirty="0">
                <a:solidFill>
                  <a:srgbClr val="2FB41D"/>
                </a:solidFill>
                <a:latin typeface="Consolas"/>
              </a:rPr>
              <a:t>i32</a:t>
            </a:r>
            <a:r>
              <a:rPr lang="en-US" sz="1400" dirty="0">
                <a:latin typeface="Consolas"/>
              </a:rPr>
              <a:t>&gt;&gt;</a:t>
            </a:r>
            <a:endParaRPr lang="en-US" sz="1400" dirty="0">
              <a:solidFill>
                <a:srgbClr val="400BD9"/>
              </a:solidFill>
              <a:latin typeface="Consolas"/>
            </a:endParaRPr>
          </a:p>
          <a:p>
            <a:r>
              <a:rPr lang="en-US" sz="1400" dirty="0">
                <a:latin typeface="Consolas"/>
              </a:rPr>
              <a:t>      </a:t>
            </a:r>
            <a:r>
              <a:rPr lang="en-US" sz="1400" dirty="0">
                <a:solidFill>
                  <a:srgbClr val="2EAEBB"/>
                </a:solidFill>
                <a:latin typeface="Consolas"/>
              </a:rPr>
              <a:t>%c2_i32</a:t>
            </a:r>
            <a:r>
              <a:rPr lang="en-US" sz="1400" dirty="0">
                <a:latin typeface="Consolas"/>
              </a:rPr>
              <a:t> = </a:t>
            </a:r>
            <a:r>
              <a:rPr lang="en-US" sz="1400" dirty="0">
                <a:solidFill>
                  <a:srgbClr val="C1651C"/>
                </a:solidFill>
                <a:latin typeface="Consolas"/>
              </a:rPr>
              <a:t>constant</a:t>
            </a:r>
            <a:r>
              <a:rPr lang="en-US" sz="1400" dirty="0">
                <a:latin typeface="Consolas"/>
              </a:rPr>
              <a:t> </a:t>
            </a:r>
            <a:r>
              <a:rPr lang="en-US" sz="1400" dirty="0">
                <a:solidFill>
                  <a:srgbClr val="B42419"/>
                </a:solidFill>
                <a:latin typeface="Consolas"/>
              </a:rPr>
              <a:t>2</a:t>
            </a:r>
            <a:r>
              <a:rPr lang="en-US" sz="1400" dirty="0">
                <a:latin typeface="Consolas"/>
              </a:rPr>
              <a:t> : </a:t>
            </a:r>
            <a:r>
              <a:rPr lang="en-US" sz="1400" dirty="0">
                <a:solidFill>
                  <a:srgbClr val="2FB41D"/>
                </a:solidFill>
                <a:latin typeface="Consolas"/>
              </a:rPr>
              <a:t>i32</a:t>
            </a:r>
            <a:endParaRPr lang="en-US" sz="1400" dirty="0">
              <a:solidFill>
                <a:srgbClr val="400BD9"/>
              </a:solidFill>
              <a:latin typeface="Consolas"/>
            </a:endParaRPr>
          </a:p>
          <a:p>
            <a:r>
              <a:rPr lang="en-US" sz="1400" dirty="0">
                <a:latin typeface="Consolas"/>
              </a:rPr>
              <a:t>      </a:t>
            </a:r>
            <a:r>
              <a:rPr lang="en-US" sz="1400" dirty="0">
                <a:solidFill>
                  <a:srgbClr val="2EAEBB"/>
                </a:solidFill>
                <a:latin typeface="Consolas"/>
              </a:rPr>
              <a:t>%6</a:t>
            </a:r>
            <a:r>
              <a:rPr lang="en-US" sz="1400" dirty="0">
                <a:latin typeface="Consolas"/>
              </a:rPr>
              <a:t> = </a:t>
            </a:r>
            <a:r>
              <a:rPr lang="en-US" sz="1400" dirty="0">
                <a:solidFill>
                  <a:srgbClr val="C1651C"/>
                </a:solidFill>
                <a:latin typeface="Consolas"/>
              </a:rPr>
              <a:t>load</a:t>
            </a:r>
            <a:r>
              <a:rPr lang="en-US" sz="1400" dirty="0">
                <a:latin typeface="Consolas"/>
              </a:rPr>
              <a:t> </a:t>
            </a:r>
            <a:r>
              <a:rPr lang="en-US" sz="1400" dirty="0">
                <a:solidFill>
                  <a:srgbClr val="2EAEBB"/>
                </a:solidFill>
                <a:latin typeface="Consolas"/>
              </a:rPr>
              <a:t>%4</a:t>
            </a:r>
            <a:r>
              <a:rPr lang="en-US" sz="1400" dirty="0">
                <a:latin typeface="Consolas"/>
              </a:rPr>
              <a:t>[</a:t>
            </a:r>
            <a:r>
              <a:rPr lang="en-US" sz="1400" dirty="0">
                <a:solidFill>
                  <a:srgbClr val="2EAEBB"/>
                </a:solidFill>
                <a:latin typeface="Consolas"/>
              </a:rPr>
              <a:t>%c0</a:t>
            </a:r>
            <a:r>
              <a:rPr lang="en-US" sz="1400" dirty="0">
                <a:latin typeface="Consolas"/>
              </a:rPr>
              <a:t>] : </a:t>
            </a:r>
            <a:r>
              <a:rPr lang="en-US" sz="1400" dirty="0" err="1">
                <a:solidFill>
                  <a:srgbClr val="2FB41D"/>
                </a:solidFill>
                <a:latin typeface="Consolas"/>
              </a:rPr>
              <a:t>memref</a:t>
            </a:r>
            <a:r>
              <a:rPr lang="en-US" sz="1400" dirty="0">
                <a:latin typeface="Consolas"/>
              </a:rPr>
              <a:t>&lt;</a:t>
            </a:r>
            <a:r>
              <a:rPr lang="en-US" sz="1400" dirty="0">
                <a:solidFill>
                  <a:srgbClr val="B42419"/>
                </a:solidFill>
                <a:latin typeface="Consolas"/>
              </a:rPr>
              <a:t>1</a:t>
            </a:r>
            <a:r>
              <a:rPr lang="en-US" sz="1400" dirty="0">
                <a:latin typeface="Consolas"/>
              </a:rPr>
              <a:t>x</a:t>
            </a:r>
            <a:r>
              <a:rPr lang="en-US" sz="1400" dirty="0">
                <a:solidFill>
                  <a:srgbClr val="2FB41D"/>
                </a:solidFill>
                <a:latin typeface="Consolas"/>
              </a:rPr>
              <a:t>i32</a:t>
            </a:r>
            <a:r>
              <a:rPr lang="en-US" sz="1400" dirty="0">
                <a:latin typeface="Consolas"/>
              </a:rPr>
              <a:t>&gt;</a:t>
            </a:r>
            <a:endParaRPr lang="en-US" sz="1400" dirty="0">
              <a:solidFill>
                <a:srgbClr val="400BD9"/>
              </a:solidFill>
              <a:latin typeface="Consolas"/>
            </a:endParaRPr>
          </a:p>
          <a:p>
            <a:r>
              <a:rPr lang="en-US" sz="1400" dirty="0">
                <a:latin typeface="Consolas"/>
              </a:rPr>
              <a:t>      </a:t>
            </a:r>
            <a:r>
              <a:rPr lang="en-US" sz="1400" dirty="0">
                <a:solidFill>
                  <a:srgbClr val="2EAEBB"/>
                </a:solidFill>
                <a:latin typeface="Consolas"/>
              </a:rPr>
              <a:t>%7</a:t>
            </a:r>
            <a:r>
              <a:rPr lang="en-US" sz="1400" dirty="0">
                <a:latin typeface="Consolas"/>
              </a:rPr>
              <a:t> = </a:t>
            </a:r>
            <a:r>
              <a:rPr lang="en-US" sz="1400" dirty="0" err="1">
                <a:solidFill>
                  <a:srgbClr val="C1651C"/>
                </a:solidFill>
                <a:latin typeface="Consolas"/>
              </a:rPr>
              <a:t>muli</a:t>
            </a:r>
            <a:r>
              <a:rPr lang="en-US" sz="1400" dirty="0">
                <a:latin typeface="Consolas"/>
              </a:rPr>
              <a:t> </a:t>
            </a:r>
            <a:r>
              <a:rPr lang="en-US" sz="1400" dirty="0">
                <a:solidFill>
                  <a:srgbClr val="2EAEBB"/>
                </a:solidFill>
                <a:latin typeface="Consolas"/>
              </a:rPr>
              <a:t>%c2_i32</a:t>
            </a:r>
            <a:r>
              <a:rPr lang="en-US" sz="1400" dirty="0">
                <a:latin typeface="Consolas"/>
              </a:rPr>
              <a:t>, </a:t>
            </a:r>
            <a:r>
              <a:rPr lang="en-US" sz="1400" dirty="0">
                <a:solidFill>
                  <a:srgbClr val="2EAEBB"/>
                </a:solidFill>
                <a:latin typeface="Consolas"/>
              </a:rPr>
              <a:t>%6</a:t>
            </a:r>
            <a:r>
              <a:rPr lang="en-US" sz="1400" dirty="0">
                <a:latin typeface="Consolas"/>
              </a:rPr>
              <a:t> : </a:t>
            </a:r>
            <a:r>
              <a:rPr lang="en-US" sz="1400" dirty="0">
                <a:solidFill>
                  <a:srgbClr val="2FB41D"/>
                </a:solidFill>
                <a:latin typeface="Consolas"/>
              </a:rPr>
              <a:t>i32</a:t>
            </a:r>
            <a:endParaRPr lang="en-US" sz="1400" dirty="0">
              <a:solidFill>
                <a:srgbClr val="400BD9"/>
              </a:solidFill>
              <a:latin typeface="Consolas"/>
            </a:endParaRPr>
          </a:p>
          <a:p>
            <a:r>
              <a:rPr lang="en-US" sz="1400" dirty="0">
                <a:latin typeface="Consolas"/>
              </a:rPr>
              <a:t>      </a:t>
            </a:r>
            <a:r>
              <a:rPr lang="en-US" sz="1400" dirty="0">
                <a:solidFill>
                  <a:srgbClr val="2EAEBB"/>
                </a:solidFill>
                <a:latin typeface="Consolas"/>
              </a:rPr>
              <a:t>%8</a:t>
            </a:r>
            <a:r>
              <a:rPr lang="en-US" sz="1400" dirty="0">
                <a:latin typeface="Consolas"/>
              </a:rPr>
              <a:t> = </a:t>
            </a:r>
            <a:r>
              <a:rPr lang="en-US" sz="1400" dirty="0" err="1">
                <a:latin typeface="Consolas"/>
              </a:rPr>
              <a:t>index_cast</a:t>
            </a:r>
            <a:r>
              <a:rPr lang="en-US" sz="1400" dirty="0">
                <a:latin typeface="Consolas"/>
              </a:rPr>
              <a:t> </a:t>
            </a:r>
            <a:r>
              <a:rPr lang="en-US" sz="1400" dirty="0">
                <a:solidFill>
                  <a:srgbClr val="2EAEBB"/>
                </a:solidFill>
                <a:latin typeface="Consolas"/>
              </a:rPr>
              <a:t>%7</a:t>
            </a:r>
            <a:r>
              <a:rPr lang="en-US" sz="1400" dirty="0">
                <a:latin typeface="Consolas"/>
              </a:rPr>
              <a:t> : </a:t>
            </a:r>
            <a:r>
              <a:rPr lang="en-US" sz="1400" dirty="0">
                <a:solidFill>
                  <a:srgbClr val="2FB41D"/>
                </a:solidFill>
                <a:latin typeface="Consolas"/>
              </a:rPr>
              <a:t>i32</a:t>
            </a:r>
            <a:r>
              <a:rPr lang="en-US" sz="1400" dirty="0">
                <a:latin typeface="Consolas"/>
              </a:rPr>
              <a:t> </a:t>
            </a:r>
            <a:r>
              <a:rPr lang="en-US" sz="1400" dirty="0">
                <a:solidFill>
                  <a:srgbClr val="C1651C"/>
                </a:solidFill>
                <a:latin typeface="Consolas"/>
              </a:rPr>
              <a:t>to</a:t>
            </a:r>
            <a:r>
              <a:rPr lang="en-US" sz="1400" dirty="0">
                <a:latin typeface="Consolas"/>
              </a:rPr>
              <a:t> </a:t>
            </a:r>
            <a:r>
              <a:rPr lang="en-US" sz="1400" dirty="0">
                <a:solidFill>
                  <a:srgbClr val="2FB41D"/>
                </a:solidFill>
                <a:latin typeface="Consolas"/>
              </a:rPr>
              <a:t>index</a:t>
            </a:r>
            <a:endParaRPr lang="en-US" sz="1400" dirty="0">
              <a:solidFill>
                <a:srgbClr val="400BD9"/>
              </a:solidFill>
              <a:latin typeface="Consolas"/>
            </a:endParaRPr>
          </a:p>
          <a:p>
            <a:r>
              <a:rPr lang="en-US" sz="1400" dirty="0">
                <a:latin typeface="Consolas"/>
              </a:rPr>
              <a:t>      </a:t>
            </a:r>
            <a:r>
              <a:rPr lang="en-US" sz="1400" dirty="0">
                <a:solidFill>
                  <a:srgbClr val="2EAEBB"/>
                </a:solidFill>
                <a:latin typeface="Consolas"/>
              </a:rPr>
              <a:t>%9</a:t>
            </a:r>
            <a:r>
              <a:rPr lang="en-US" sz="1400" dirty="0">
                <a:latin typeface="Consolas"/>
              </a:rPr>
              <a:t> = </a:t>
            </a:r>
            <a:r>
              <a:rPr lang="en-US" sz="1400" dirty="0">
                <a:solidFill>
                  <a:srgbClr val="C1651C"/>
                </a:solidFill>
                <a:latin typeface="Consolas"/>
              </a:rPr>
              <a:t>load</a:t>
            </a:r>
            <a:r>
              <a:rPr lang="en-US" sz="1400" dirty="0">
                <a:latin typeface="Consolas"/>
              </a:rPr>
              <a:t> </a:t>
            </a:r>
            <a:r>
              <a:rPr lang="en-US" sz="1400" dirty="0">
                <a:solidFill>
                  <a:srgbClr val="2EAEBB"/>
                </a:solidFill>
                <a:latin typeface="Consolas"/>
              </a:rPr>
              <a:t>%1</a:t>
            </a:r>
            <a:r>
              <a:rPr lang="en-US" sz="1400" dirty="0">
                <a:latin typeface="Consolas"/>
              </a:rPr>
              <a:t>[</a:t>
            </a:r>
            <a:r>
              <a:rPr lang="en-US" sz="1400" dirty="0">
                <a:solidFill>
                  <a:srgbClr val="2EAEBB"/>
                </a:solidFill>
                <a:latin typeface="Consolas"/>
              </a:rPr>
              <a:t>%c0</a:t>
            </a:r>
            <a:r>
              <a:rPr lang="en-US" sz="1400" dirty="0">
                <a:latin typeface="Consolas"/>
              </a:rPr>
              <a:t>] : </a:t>
            </a:r>
            <a:r>
              <a:rPr lang="en-US" sz="1400" dirty="0" err="1">
                <a:solidFill>
                  <a:srgbClr val="2FB41D"/>
                </a:solidFill>
                <a:latin typeface="Consolas"/>
              </a:rPr>
              <a:t>memref</a:t>
            </a:r>
            <a:r>
              <a:rPr lang="en-US" sz="1400" dirty="0">
                <a:latin typeface="Consolas"/>
              </a:rPr>
              <a:t>&lt;</a:t>
            </a:r>
            <a:r>
              <a:rPr lang="en-US" sz="1400" dirty="0">
                <a:solidFill>
                  <a:srgbClr val="B42419"/>
                </a:solidFill>
                <a:latin typeface="Consolas"/>
              </a:rPr>
              <a:t>1</a:t>
            </a:r>
            <a:r>
              <a:rPr lang="en-US" sz="1400" dirty="0">
                <a:latin typeface="Consolas"/>
              </a:rPr>
              <a:t>x</a:t>
            </a:r>
            <a:r>
              <a:rPr lang="en-US" sz="1400" dirty="0">
                <a:solidFill>
                  <a:srgbClr val="2FB41D"/>
                </a:solidFill>
                <a:latin typeface="Consolas"/>
              </a:rPr>
              <a:t>i32</a:t>
            </a:r>
            <a:r>
              <a:rPr lang="en-US" sz="1400" dirty="0">
                <a:solidFill>
                  <a:srgbClr val="000000"/>
                </a:solidFill>
                <a:latin typeface="Consolas"/>
              </a:rPr>
              <a:t>&gt;</a:t>
            </a:r>
          </a:p>
          <a:p>
            <a:r>
              <a:rPr lang="en-US" sz="1400" dirty="0">
                <a:latin typeface="Consolas"/>
              </a:rPr>
              <a:t>      </a:t>
            </a:r>
            <a:r>
              <a:rPr lang="en-US" sz="1400" dirty="0">
                <a:solidFill>
                  <a:srgbClr val="C1651C"/>
                </a:solidFill>
                <a:latin typeface="Consolas"/>
              </a:rPr>
              <a:t>store</a:t>
            </a:r>
            <a:r>
              <a:rPr lang="en-US" sz="1400" dirty="0">
                <a:latin typeface="Consolas"/>
              </a:rPr>
              <a:t> </a:t>
            </a:r>
            <a:r>
              <a:rPr lang="en-US" sz="1400" dirty="0">
                <a:solidFill>
                  <a:srgbClr val="2EAEBB"/>
                </a:solidFill>
                <a:latin typeface="Consolas"/>
              </a:rPr>
              <a:t>%9</a:t>
            </a:r>
            <a:r>
              <a:rPr lang="en-US" sz="1400" dirty="0">
                <a:latin typeface="Consolas"/>
              </a:rPr>
              <a:t>, </a:t>
            </a:r>
            <a:r>
              <a:rPr lang="en-US" sz="1400" dirty="0">
                <a:solidFill>
                  <a:srgbClr val="2EAEBB"/>
                </a:solidFill>
                <a:latin typeface="Consolas"/>
              </a:rPr>
              <a:t>%5</a:t>
            </a:r>
            <a:r>
              <a:rPr lang="en-US" sz="1400" dirty="0">
                <a:latin typeface="Consolas"/>
              </a:rPr>
              <a:t>[</a:t>
            </a:r>
            <a:r>
              <a:rPr lang="en-US" sz="1400" dirty="0">
                <a:solidFill>
                  <a:srgbClr val="2EAEBB"/>
                </a:solidFill>
                <a:latin typeface="Consolas"/>
              </a:rPr>
              <a:t>%8</a:t>
            </a:r>
            <a:r>
              <a:rPr lang="en-US" sz="1400" dirty="0">
                <a:latin typeface="Consolas"/>
              </a:rPr>
              <a:t>] : </a:t>
            </a:r>
            <a:r>
              <a:rPr lang="en-US" sz="1400" dirty="0" err="1">
                <a:solidFill>
                  <a:srgbClr val="2FB41D"/>
                </a:solidFill>
                <a:latin typeface="Consolas"/>
              </a:rPr>
              <a:t>memref</a:t>
            </a:r>
            <a:r>
              <a:rPr lang="en-US" sz="1400" dirty="0">
                <a:latin typeface="Consolas"/>
              </a:rPr>
              <a:t>&lt;?x</a:t>
            </a:r>
            <a:r>
              <a:rPr lang="en-US" sz="1400" dirty="0">
                <a:solidFill>
                  <a:srgbClr val="2FB41D"/>
                </a:solidFill>
                <a:latin typeface="Consolas"/>
              </a:rPr>
              <a:t>i32</a:t>
            </a:r>
            <a:r>
              <a:rPr lang="en-US" sz="1400" dirty="0">
                <a:solidFill>
                  <a:srgbClr val="000000"/>
                </a:solidFill>
                <a:latin typeface="Consolas"/>
              </a:rPr>
              <a:t>&gt;</a:t>
            </a:r>
          </a:p>
          <a:p>
            <a:r>
              <a:rPr lang="en-US" sz="1400" dirty="0">
                <a:latin typeface="Consolas"/>
              </a:rPr>
              <a:t>    }</a:t>
            </a:r>
            <a:endParaRPr lang="en-US" sz="1400" dirty="0">
              <a:solidFill>
                <a:srgbClr val="400BD9"/>
              </a:solidFill>
              <a:latin typeface="Consolas"/>
            </a:endParaRPr>
          </a:p>
          <a:p>
            <a:r>
              <a:rPr lang="en-US" sz="1400" dirty="0">
                <a:latin typeface="Consolas"/>
              </a:rPr>
              <a:t>    </a:t>
            </a:r>
            <a:r>
              <a:rPr lang="en-US" sz="1400" dirty="0">
                <a:solidFill>
                  <a:srgbClr val="C1651C"/>
                </a:solidFill>
                <a:latin typeface="Consolas"/>
              </a:rPr>
              <a:t>return</a:t>
            </a:r>
            <a:endParaRPr lang="en-US" sz="1400" dirty="0">
              <a:solidFill>
                <a:srgbClr val="400BD9"/>
              </a:solidFill>
              <a:latin typeface="Consolas"/>
            </a:endParaRPr>
          </a:p>
          <a:p>
            <a:r>
              <a:rPr lang="en-US" sz="1400" dirty="0">
                <a:latin typeface="Consolas"/>
              </a:rPr>
              <a:t>  }</a:t>
            </a:r>
          </a:p>
        </p:txBody>
      </p:sp>
      <p:sp>
        <p:nvSpPr>
          <p:cNvPr id="9" name="TextBox 8">
            <a:extLst>
              <a:ext uri="{FF2B5EF4-FFF2-40B4-BE49-F238E27FC236}">
                <a16:creationId xmlns:a16="http://schemas.microsoft.com/office/drawing/2014/main" id="{4251CFC3-F297-4D4E-8297-556CCC85F563}"/>
              </a:ext>
            </a:extLst>
          </p:cNvPr>
          <p:cNvSpPr txBox="1"/>
          <p:nvPr/>
        </p:nvSpPr>
        <p:spPr>
          <a:xfrm>
            <a:off x="837576" y="1490329"/>
            <a:ext cx="5177640" cy="5047536"/>
          </a:xfrm>
          <a:prstGeom prst="rect">
            <a:avLst/>
          </a:pr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err="1">
                <a:solidFill>
                  <a:srgbClr val="C1651C"/>
                </a:solidFill>
                <a:latin typeface="Consolas"/>
              </a:rPr>
              <a:t>func</a:t>
            </a:r>
            <a:r>
              <a:rPr lang="en-US" sz="1400" dirty="0">
                <a:latin typeface="Consolas"/>
              </a:rPr>
              <a:t> </a:t>
            </a:r>
            <a:r>
              <a:rPr lang="en-US" sz="1400" dirty="0">
                <a:solidFill>
                  <a:srgbClr val="2EAEBB"/>
                </a:solidFill>
                <a:latin typeface="Consolas"/>
              </a:rPr>
              <a:t>@set</a:t>
            </a:r>
            <a:r>
              <a:rPr lang="en-US" sz="1400" dirty="0">
                <a:latin typeface="Consolas"/>
              </a:rPr>
              <a:t>(</a:t>
            </a:r>
            <a:r>
              <a:rPr lang="en-US" sz="1400" dirty="0">
                <a:solidFill>
                  <a:srgbClr val="2EAEBB"/>
                </a:solidFill>
                <a:latin typeface="Consolas"/>
              </a:rPr>
              <a:t>%arg0</a:t>
            </a:r>
            <a:r>
              <a:rPr lang="en-US" sz="1400" dirty="0">
                <a:latin typeface="Consolas"/>
              </a:rPr>
              <a:t>: </a:t>
            </a:r>
            <a:r>
              <a:rPr lang="en-US" sz="1400" dirty="0" err="1">
                <a:solidFill>
                  <a:srgbClr val="2FB41D"/>
                </a:solidFill>
                <a:latin typeface="Consolas"/>
              </a:rPr>
              <a:t>memref</a:t>
            </a:r>
            <a:r>
              <a:rPr lang="en-US" sz="1400" dirty="0">
                <a:latin typeface="Consolas"/>
              </a:rPr>
              <a:t>&lt;?x</a:t>
            </a:r>
            <a:r>
              <a:rPr lang="en-US" sz="1400" dirty="0">
                <a:solidFill>
                  <a:srgbClr val="2FB41D"/>
                </a:solidFill>
                <a:latin typeface="Consolas"/>
              </a:rPr>
              <a:t>i32</a:t>
            </a:r>
            <a:r>
              <a:rPr lang="en-US" sz="1400" dirty="0">
                <a:latin typeface="Consolas"/>
              </a:rPr>
              <a:t>&gt;, </a:t>
            </a:r>
            <a:r>
              <a:rPr lang="en-US" sz="1400" dirty="0">
                <a:solidFill>
                  <a:srgbClr val="2EAEBB"/>
                </a:solidFill>
                <a:latin typeface="Consolas"/>
              </a:rPr>
              <a:t>%arg1</a:t>
            </a:r>
            <a:r>
              <a:rPr lang="en-US" sz="1400" dirty="0">
                <a:latin typeface="Consolas"/>
              </a:rPr>
              <a:t>: </a:t>
            </a:r>
            <a:r>
              <a:rPr lang="en-US" sz="1400" dirty="0">
                <a:solidFill>
                  <a:srgbClr val="2FB41D"/>
                </a:solidFill>
                <a:latin typeface="Consolas"/>
              </a:rPr>
              <a:t>i32</a:t>
            </a:r>
            <a:r>
              <a:rPr lang="en-US" sz="1400" dirty="0">
                <a:latin typeface="Consolas"/>
              </a:rPr>
              <a:t>) {</a:t>
            </a:r>
            <a:endParaRPr lang="en-US" sz="1400" dirty="0">
              <a:solidFill>
                <a:srgbClr val="400BD9"/>
              </a:solidFill>
              <a:latin typeface="Consolas"/>
            </a:endParaRPr>
          </a:p>
          <a:p>
            <a:r>
              <a:rPr lang="en-US" sz="1400" dirty="0">
                <a:latin typeface="Consolas"/>
              </a:rPr>
              <a:t>    </a:t>
            </a:r>
            <a:r>
              <a:rPr lang="en-US" sz="1400" dirty="0">
                <a:solidFill>
                  <a:srgbClr val="2EAEBB"/>
                </a:solidFill>
                <a:latin typeface="Consolas"/>
              </a:rPr>
              <a:t>%c0</a:t>
            </a:r>
            <a:r>
              <a:rPr lang="en-US" sz="1400" dirty="0">
                <a:latin typeface="Consolas"/>
              </a:rPr>
              <a:t> = </a:t>
            </a:r>
            <a:r>
              <a:rPr lang="en-US" sz="1400" dirty="0">
                <a:solidFill>
                  <a:srgbClr val="C1651C"/>
                </a:solidFill>
                <a:latin typeface="Consolas"/>
              </a:rPr>
              <a:t>constant</a:t>
            </a:r>
            <a:r>
              <a:rPr lang="en-US" sz="1400" dirty="0">
                <a:latin typeface="Consolas"/>
              </a:rPr>
              <a:t> </a:t>
            </a:r>
            <a:r>
              <a:rPr lang="en-US" sz="1400" dirty="0">
                <a:solidFill>
                  <a:srgbClr val="B42419"/>
                </a:solidFill>
                <a:latin typeface="Consolas"/>
              </a:rPr>
              <a:t>0</a:t>
            </a:r>
            <a:r>
              <a:rPr lang="en-US" sz="1400" dirty="0">
                <a:latin typeface="Consolas"/>
              </a:rPr>
              <a:t> : </a:t>
            </a:r>
            <a:r>
              <a:rPr lang="en-US" sz="1400" dirty="0">
                <a:solidFill>
                  <a:srgbClr val="2FB41D"/>
                </a:solidFill>
                <a:latin typeface="Consolas"/>
              </a:rPr>
              <a:t>index</a:t>
            </a:r>
            <a:endParaRPr lang="en-US" sz="1400" dirty="0">
              <a:solidFill>
                <a:srgbClr val="400BD9"/>
              </a:solidFill>
              <a:latin typeface="Consolas"/>
            </a:endParaRPr>
          </a:p>
          <a:p>
            <a:endParaRPr lang="en-US" sz="1400" dirty="0">
              <a:latin typeface="Consolas"/>
            </a:endParaRPr>
          </a:p>
          <a:p>
            <a:endParaRPr lang="en-US" sz="1400" dirty="0">
              <a:latin typeface="Consolas"/>
            </a:endParaRPr>
          </a:p>
          <a:p>
            <a:endParaRPr lang="en-US" sz="1400" dirty="0">
              <a:latin typeface="Consolas"/>
            </a:endParaRPr>
          </a:p>
          <a:p>
            <a:endParaRPr lang="en-US" sz="1400" dirty="0">
              <a:latin typeface="Consolas"/>
            </a:endParaRPr>
          </a:p>
          <a:p>
            <a:r>
              <a:rPr lang="en-US" sz="1400" dirty="0">
                <a:latin typeface="Consolas"/>
              </a:rPr>
              <a:t>    </a:t>
            </a:r>
            <a:r>
              <a:rPr lang="en-US" sz="1400" dirty="0">
                <a:solidFill>
                  <a:srgbClr val="2EAEBB"/>
                </a:solidFill>
                <a:latin typeface="Consolas"/>
              </a:rPr>
              <a:t>%c0_i32</a:t>
            </a:r>
            <a:r>
              <a:rPr lang="en-US" sz="1400" dirty="0">
                <a:latin typeface="Consolas"/>
              </a:rPr>
              <a:t> = </a:t>
            </a:r>
            <a:r>
              <a:rPr lang="en-US" sz="1400" dirty="0">
                <a:solidFill>
                  <a:srgbClr val="C1651C"/>
                </a:solidFill>
                <a:latin typeface="Consolas"/>
              </a:rPr>
              <a:t>constant</a:t>
            </a:r>
            <a:r>
              <a:rPr lang="en-US" sz="1400" dirty="0">
                <a:latin typeface="Consolas"/>
              </a:rPr>
              <a:t> </a:t>
            </a:r>
            <a:r>
              <a:rPr lang="en-US" sz="1400" dirty="0">
                <a:solidFill>
                  <a:srgbClr val="B42419"/>
                </a:solidFill>
                <a:latin typeface="Consolas"/>
              </a:rPr>
              <a:t>0</a:t>
            </a:r>
            <a:r>
              <a:rPr lang="en-US" sz="1400" dirty="0">
                <a:latin typeface="Consolas"/>
              </a:rPr>
              <a:t> : </a:t>
            </a:r>
            <a:r>
              <a:rPr lang="en-US" sz="1400" dirty="0">
                <a:solidFill>
                  <a:srgbClr val="2FB41D"/>
                </a:solidFill>
                <a:latin typeface="Consolas"/>
              </a:rPr>
              <a:t>i32</a:t>
            </a:r>
            <a:endParaRPr lang="en-US" sz="1400" dirty="0">
              <a:solidFill>
                <a:srgbClr val="400BD9"/>
              </a:solidFill>
              <a:latin typeface="Consolas"/>
            </a:endParaRPr>
          </a:p>
          <a:p>
            <a:r>
              <a:rPr lang="en-US" sz="1400" dirty="0">
                <a:latin typeface="Consolas"/>
              </a:rPr>
              <a:t>    </a:t>
            </a:r>
            <a:r>
              <a:rPr lang="en-US" sz="1400" dirty="0">
                <a:solidFill>
                  <a:srgbClr val="2EAEBB"/>
                </a:solidFill>
                <a:latin typeface="Consolas"/>
              </a:rPr>
              <a:t>%c10_i32</a:t>
            </a:r>
            <a:r>
              <a:rPr lang="en-US" sz="1400" dirty="0">
                <a:latin typeface="Consolas"/>
              </a:rPr>
              <a:t> = </a:t>
            </a:r>
            <a:r>
              <a:rPr lang="en-US" sz="1400" dirty="0">
                <a:solidFill>
                  <a:srgbClr val="C1651C"/>
                </a:solidFill>
                <a:latin typeface="Consolas"/>
              </a:rPr>
              <a:t>constant</a:t>
            </a:r>
            <a:r>
              <a:rPr lang="en-US" sz="1400" dirty="0">
                <a:latin typeface="Consolas"/>
              </a:rPr>
              <a:t> </a:t>
            </a:r>
            <a:r>
              <a:rPr lang="en-US" sz="1400" dirty="0">
                <a:solidFill>
                  <a:srgbClr val="B42419"/>
                </a:solidFill>
                <a:latin typeface="Consolas"/>
              </a:rPr>
              <a:t>10</a:t>
            </a:r>
            <a:r>
              <a:rPr lang="en-US" sz="1400" dirty="0">
                <a:latin typeface="Consolas"/>
              </a:rPr>
              <a:t> : </a:t>
            </a:r>
            <a:r>
              <a:rPr lang="en-US" sz="1400" dirty="0">
                <a:solidFill>
                  <a:srgbClr val="2FB41D"/>
                </a:solidFill>
                <a:latin typeface="Consolas"/>
              </a:rPr>
              <a:t>i32</a:t>
            </a:r>
            <a:endParaRPr lang="en-US" sz="1400" dirty="0">
              <a:solidFill>
                <a:srgbClr val="400BD9"/>
              </a:solidFill>
              <a:latin typeface="Consolas"/>
            </a:endParaRPr>
          </a:p>
          <a:p>
            <a:r>
              <a:rPr lang="en-US" sz="1400" dirty="0">
                <a:latin typeface="Consolas"/>
              </a:rPr>
              <a:t>    </a:t>
            </a:r>
            <a:r>
              <a:rPr lang="en-US" sz="1400" dirty="0">
                <a:solidFill>
                  <a:srgbClr val="2EAEBB"/>
                </a:solidFill>
                <a:latin typeface="Consolas"/>
              </a:rPr>
              <a:t>%2</a:t>
            </a:r>
            <a:r>
              <a:rPr lang="en-US" sz="1400" dirty="0">
                <a:latin typeface="Consolas"/>
              </a:rPr>
              <a:t> = </a:t>
            </a:r>
            <a:r>
              <a:rPr lang="en-US" sz="1400" dirty="0" err="1">
                <a:latin typeface="Consolas"/>
              </a:rPr>
              <a:t>index_cast</a:t>
            </a:r>
            <a:r>
              <a:rPr lang="en-US" sz="1400" dirty="0">
                <a:latin typeface="Consolas"/>
              </a:rPr>
              <a:t> </a:t>
            </a:r>
            <a:r>
              <a:rPr lang="en-US" sz="1400" dirty="0">
                <a:solidFill>
                  <a:srgbClr val="2EAEBB"/>
                </a:solidFill>
                <a:latin typeface="Consolas"/>
              </a:rPr>
              <a:t>%c10_i32</a:t>
            </a:r>
            <a:r>
              <a:rPr lang="en-US" sz="1400" dirty="0">
                <a:latin typeface="Consolas"/>
              </a:rPr>
              <a:t> : </a:t>
            </a:r>
            <a:r>
              <a:rPr lang="en-US" sz="1400" dirty="0">
                <a:solidFill>
                  <a:srgbClr val="2FB41D"/>
                </a:solidFill>
                <a:latin typeface="Consolas"/>
              </a:rPr>
              <a:t>i32</a:t>
            </a:r>
            <a:r>
              <a:rPr lang="en-US" sz="1400" dirty="0">
                <a:latin typeface="Consolas"/>
              </a:rPr>
              <a:t> </a:t>
            </a:r>
            <a:r>
              <a:rPr lang="en-US" sz="1400" dirty="0">
                <a:solidFill>
                  <a:srgbClr val="C1651C"/>
                </a:solidFill>
                <a:latin typeface="Consolas"/>
              </a:rPr>
              <a:t>to</a:t>
            </a:r>
            <a:r>
              <a:rPr lang="en-US" sz="1400" dirty="0">
                <a:latin typeface="Consolas"/>
              </a:rPr>
              <a:t> </a:t>
            </a:r>
            <a:r>
              <a:rPr lang="en-US" sz="1400" dirty="0">
                <a:solidFill>
                  <a:srgbClr val="2FB41D"/>
                </a:solidFill>
                <a:latin typeface="Consolas"/>
              </a:rPr>
              <a:t>index</a:t>
            </a:r>
            <a:endParaRPr lang="en-US" sz="1400" dirty="0">
              <a:solidFill>
                <a:srgbClr val="400BD9"/>
              </a:solidFill>
              <a:latin typeface="Consolas"/>
            </a:endParaRPr>
          </a:p>
          <a:p>
            <a:r>
              <a:rPr lang="en-US" sz="1400" dirty="0">
                <a:latin typeface="Consolas"/>
              </a:rPr>
              <a:t>    </a:t>
            </a:r>
            <a:r>
              <a:rPr lang="en-US" sz="1400" dirty="0" err="1">
                <a:solidFill>
                  <a:srgbClr val="C1651C"/>
                </a:solidFill>
                <a:latin typeface="Consolas"/>
              </a:rPr>
              <a:t>scf.for</a:t>
            </a:r>
            <a:r>
              <a:rPr lang="en-US" sz="1400" dirty="0">
                <a:latin typeface="Consolas"/>
              </a:rPr>
              <a:t> </a:t>
            </a:r>
            <a:r>
              <a:rPr lang="en-US" sz="1400" dirty="0">
                <a:solidFill>
                  <a:srgbClr val="2EAEBB"/>
                </a:solidFill>
                <a:latin typeface="Consolas"/>
              </a:rPr>
              <a:t>%arg2</a:t>
            </a:r>
            <a:r>
              <a:rPr lang="en-US" sz="1400" dirty="0">
                <a:latin typeface="Consolas"/>
              </a:rPr>
              <a:t> = </a:t>
            </a:r>
            <a:r>
              <a:rPr lang="en-US" sz="1400" dirty="0">
                <a:solidFill>
                  <a:srgbClr val="2EAEBB"/>
                </a:solidFill>
                <a:latin typeface="Consolas"/>
              </a:rPr>
              <a:t>%c0_i32</a:t>
            </a:r>
            <a:r>
              <a:rPr lang="en-US" sz="1400" dirty="0">
                <a:latin typeface="Consolas"/>
              </a:rPr>
              <a:t> </a:t>
            </a:r>
            <a:r>
              <a:rPr lang="en-US" sz="1400" dirty="0">
                <a:solidFill>
                  <a:srgbClr val="C1651C"/>
                </a:solidFill>
                <a:latin typeface="Consolas"/>
              </a:rPr>
              <a:t>to</a:t>
            </a:r>
            <a:r>
              <a:rPr lang="en-US" sz="1400" dirty="0">
                <a:latin typeface="Consolas"/>
              </a:rPr>
              <a:t> </a:t>
            </a:r>
            <a:r>
              <a:rPr lang="en-US" sz="1400" dirty="0">
                <a:solidFill>
                  <a:srgbClr val="2EAEBB"/>
                </a:solidFill>
                <a:latin typeface="Consolas"/>
              </a:rPr>
              <a:t>%2</a:t>
            </a:r>
            <a:r>
              <a:rPr lang="en-US" sz="1400" dirty="0">
                <a:latin typeface="Consolas"/>
              </a:rPr>
              <a:t> {</a:t>
            </a:r>
            <a:endParaRPr lang="en-US" sz="1400" dirty="0">
              <a:solidFill>
                <a:srgbClr val="400BD9"/>
              </a:solidFill>
              <a:latin typeface="Consolas"/>
            </a:endParaRPr>
          </a:p>
          <a:p>
            <a:r>
              <a:rPr lang="en-US" sz="1400" dirty="0">
                <a:latin typeface="Consolas"/>
              </a:rPr>
              <a:t>      </a:t>
            </a:r>
            <a:r>
              <a:rPr lang="en-US" sz="1400" dirty="0">
                <a:solidFill>
                  <a:srgbClr val="2EAEBB"/>
                </a:solidFill>
                <a:latin typeface="Consolas"/>
              </a:rPr>
              <a:t>%3</a:t>
            </a:r>
            <a:r>
              <a:rPr lang="en-US" sz="1400" dirty="0">
                <a:latin typeface="Consolas"/>
              </a:rPr>
              <a:t> = </a:t>
            </a:r>
            <a:r>
              <a:rPr lang="en-US" sz="1400" dirty="0" err="1">
                <a:latin typeface="Consolas"/>
              </a:rPr>
              <a:t>index_cast</a:t>
            </a:r>
            <a:r>
              <a:rPr lang="en-US" sz="1400" dirty="0">
                <a:latin typeface="Consolas"/>
              </a:rPr>
              <a:t> </a:t>
            </a:r>
            <a:r>
              <a:rPr lang="en-US" sz="1400" dirty="0">
                <a:solidFill>
                  <a:srgbClr val="2EAEBB"/>
                </a:solidFill>
                <a:latin typeface="Consolas"/>
              </a:rPr>
              <a:t>%arg2</a:t>
            </a:r>
            <a:r>
              <a:rPr lang="en-US" sz="1400" dirty="0">
                <a:latin typeface="Consolas"/>
              </a:rPr>
              <a:t> : </a:t>
            </a:r>
            <a:r>
              <a:rPr lang="en-US" sz="1400" dirty="0">
                <a:solidFill>
                  <a:srgbClr val="2FB41D"/>
                </a:solidFill>
                <a:latin typeface="Consolas"/>
              </a:rPr>
              <a:t>index</a:t>
            </a:r>
            <a:r>
              <a:rPr lang="en-US" sz="1400" dirty="0">
                <a:latin typeface="Consolas"/>
              </a:rPr>
              <a:t> </a:t>
            </a:r>
            <a:r>
              <a:rPr lang="en-US" sz="1400" dirty="0">
                <a:solidFill>
                  <a:srgbClr val="C1651C"/>
                </a:solidFill>
                <a:latin typeface="Consolas"/>
              </a:rPr>
              <a:t>to</a:t>
            </a:r>
            <a:r>
              <a:rPr lang="en-US" sz="1400" dirty="0">
                <a:latin typeface="Consolas"/>
              </a:rPr>
              <a:t> </a:t>
            </a:r>
            <a:r>
              <a:rPr lang="en-US" sz="1400" dirty="0">
                <a:solidFill>
                  <a:srgbClr val="2FB41D"/>
                </a:solidFill>
                <a:latin typeface="Consolas"/>
              </a:rPr>
              <a:t>i32</a:t>
            </a:r>
            <a:endParaRPr lang="en-US" sz="1400" dirty="0">
              <a:solidFill>
                <a:srgbClr val="400BD9"/>
              </a:solidFill>
              <a:latin typeface="Consolas"/>
            </a:endParaRPr>
          </a:p>
          <a:p>
            <a:endParaRPr lang="en-US" sz="1400" dirty="0">
              <a:latin typeface="Consolas"/>
            </a:endParaRPr>
          </a:p>
          <a:p>
            <a:endParaRPr lang="en-US" sz="1400" dirty="0">
              <a:latin typeface="Consolas"/>
            </a:endParaRPr>
          </a:p>
          <a:p>
            <a:endParaRPr lang="en-US" sz="1400" dirty="0">
              <a:latin typeface="Consolas"/>
            </a:endParaRPr>
          </a:p>
          <a:p>
            <a:r>
              <a:rPr lang="en-US" sz="1400" dirty="0">
                <a:latin typeface="Consolas"/>
              </a:rPr>
              <a:t>      </a:t>
            </a:r>
            <a:r>
              <a:rPr lang="en-US" sz="1400" dirty="0">
                <a:solidFill>
                  <a:srgbClr val="2EAEBB"/>
                </a:solidFill>
                <a:latin typeface="Consolas"/>
              </a:rPr>
              <a:t>%c2_i32</a:t>
            </a:r>
            <a:r>
              <a:rPr lang="en-US" sz="1400" dirty="0">
                <a:latin typeface="Consolas"/>
              </a:rPr>
              <a:t> = </a:t>
            </a:r>
            <a:r>
              <a:rPr lang="en-US" sz="1400" dirty="0">
                <a:solidFill>
                  <a:srgbClr val="C1651C"/>
                </a:solidFill>
                <a:latin typeface="Consolas"/>
              </a:rPr>
              <a:t>constant</a:t>
            </a:r>
            <a:r>
              <a:rPr lang="en-US" sz="1400" dirty="0">
                <a:latin typeface="Consolas"/>
              </a:rPr>
              <a:t> </a:t>
            </a:r>
            <a:r>
              <a:rPr lang="en-US" sz="1400" dirty="0">
                <a:solidFill>
                  <a:srgbClr val="B42419"/>
                </a:solidFill>
                <a:latin typeface="Consolas"/>
              </a:rPr>
              <a:t>2</a:t>
            </a:r>
            <a:r>
              <a:rPr lang="en-US" sz="1400" dirty="0">
                <a:latin typeface="Consolas"/>
              </a:rPr>
              <a:t> : </a:t>
            </a:r>
            <a:r>
              <a:rPr lang="en-US" sz="1400" dirty="0">
                <a:solidFill>
                  <a:srgbClr val="2FB41D"/>
                </a:solidFill>
                <a:latin typeface="Consolas"/>
              </a:rPr>
              <a:t>i32</a:t>
            </a:r>
            <a:endParaRPr lang="en-US" sz="1400" dirty="0">
              <a:solidFill>
                <a:srgbClr val="400BD9"/>
              </a:solidFill>
              <a:latin typeface="Consolas"/>
            </a:endParaRPr>
          </a:p>
          <a:p>
            <a:endParaRPr lang="en-US" sz="1400" dirty="0">
              <a:latin typeface="Consolas"/>
            </a:endParaRPr>
          </a:p>
          <a:p>
            <a:r>
              <a:rPr lang="en-US" sz="1400" dirty="0">
                <a:latin typeface="Consolas"/>
              </a:rPr>
              <a:t>      </a:t>
            </a:r>
            <a:r>
              <a:rPr lang="en-US" sz="1400" dirty="0">
                <a:solidFill>
                  <a:srgbClr val="2EAEBB"/>
                </a:solidFill>
                <a:latin typeface="Consolas"/>
              </a:rPr>
              <a:t>%7</a:t>
            </a:r>
            <a:r>
              <a:rPr lang="en-US" sz="1400" dirty="0">
                <a:latin typeface="Consolas"/>
              </a:rPr>
              <a:t> = </a:t>
            </a:r>
            <a:r>
              <a:rPr lang="en-US" sz="1400" dirty="0" err="1">
                <a:solidFill>
                  <a:srgbClr val="C1651C"/>
                </a:solidFill>
                <a:latin typeface="Consolas"/>
              </a:rPr>
              <a:t>muli</a:t>
            </a:r>
            <a:r>
              <a:rPr lang="en-US" sz="1400" dirty="0">
                <a:latin typeface="Consolas"/>
              </a:rPr>
              <a:t> </a:t>
            </a:r>
            <a:r>
              <a:rPr lang="en-US" sz="1400" dirty="0">
                <a:solidFill>
                  <a:srgbClr val="2EAEBB"/>
                </a:solidFill>
                <a:latin typeface="Consolas"/>
              </a:rPr>
              <a:t>%c2_i32</a:t>
            </a:r>
            <a:r>
              <a:rPr lang="en-US" sz="1400" dirty="0">
                <a:latin typeface="Consolas"/>
              </a:rPr>
              <a:t>, </a:t>
            </a:r>
            <a:r>
              <a:rPr lang="en-US" sz="1400" dirty="0">
                <a:solidFill>
                  <a:srgbClr val="2EAEBB"/>
                </a:solidFill>
                <a:latin typeface="Consolas"/>
              </a:rPr>
              <a:t>%3</a:t>
            </a:r>
            <a:r>
              <a:rPr lang="en-US" sz="1400" dirty="0">
                <a:latin typeface="Consolas"/>
              </a:rPr>
              <a:t> : </a:t>
            </a:r>
            <a:r>
              <a:rPr lang="en-US" sz="1400" dirty="0">
                <a:solidFill>
                  <a:srgbClr val="2FB41D"/>
                </a:solidFill>
                <a:latin typeface="Consolas"/>
              </a:rPr>
              <a:t>i32</a:t>
            </a:r>
            <a:endParaRPr lang="en-US" sz="1400" dirty="0">
              <a:solidFill>
                <a:srgbClr val="400BD9"/>
              </a:solidFill>
              <a:latin typeface="Consolas"/>
            </a:endParaRPr>
          </a:p>
          <a:p>
            <a:r>
              <a:rPr lang="en-US" sz="1400" dirty="0">
                <a:latin typeface="Consolas"/>
              </a:rPr>
              <a:t>      </a:t>
            </a:r>
            <a:r>
              <a:rPr lang="en-US" sz="1400" dirty="0">
                <a:solidFill>
                  <a:srgbClr val="2EAEBB"/>
                </a:solidFill>
                <a:latin typeface="Consolas"/>
              </a:rPr>
              <a:t>%8</a:t>
            </a:r>
            <a:r>
              <a:rPr lang="en-US" sz="1400" dirty="0">
                <a:latin typeface="Consolas"/>
              </a:rPr>
              <a:t> = </a:t>
            </a:r>
            <a:r>
              <a:rPr lang="en-US" sz="1400" dirty="0" err="1">
                <a:latin typeface="Consolas"/>
              </a:rPr>
              <a:t>index_cast</a:t>
            </a:r>
            <a:r>
              <a:rPr lang="en-US" sz="1400" dirty="0">
                <a:latin typeface="Consolas"/>
              </a:rPr>
              <a:t> </a:t>
            </a:r>
            <a:r>
              <a:rPr lang="en-US" sz="1400" dirty="0">
                <a:solidFill>
                  <a:srgbClr val="2EAEBB"/>
                </a:solidFill>
                <a:latin typeface="Consolas"/>
              </a:rPr>
              <a:t>%7</a:t>
            </a:r>
            <a:r>
              <a:rPr lang="en-US" sz="1400" dirty="0">
                <a:latin typeface="Consolas"/>
              </a:rPr>
              <a:t> : </a:t>
            </a:r>
            <a:r>
              <a:rPr lang="en-US" sz="1400" dirty="0">
                <a:solidFill>
                  <a:srgbClr val="2FB41D"/>
                </a:solidFill>
                <a:latin typeface="Consolas"/>
              </a:rPr>
              <a:t>i32</a:t>
            </a:r>
            <a:r>
              <a:rPr lang="en-US" sz="1400" dirty="0">
                <a:latin typeface="Consolas"/>
              </a:rPr>
              <a:t> </a:t>
            </a:r>
            <a:r>
              <a:rPr lang="en-US" sz="1400" dirty="0">
                <a:solidFill>
                  <a:srgbClr val="C1651C"/>
                </a:solidFill>
                <a:latin typeface="Consolas"/>
              </a:rPr>
              <a:t>to</a:t>
            </a:r>
            <a:r>
              <a:rPr lang="en-US" sz="1400" dirty="0">
                <a:latin typeface="Consolas"/>
              </a:rPr>
              <a:t> </a:t>
            </a:r>
            <a:r>
              <a:rPr lang="en-US" sz="1400" dirty="0">
                <a:solidFill>
                  <a:srgbClr val="2FB41D"/>
                </a:solidFill>
                <a:latin typeface="Consolas"/>
              </a:rPr>
              <a:t>index</a:t>
            </a:r>
            <a:endParaRPr lang="en-US" sz="1400" dirty="0">
              <a:solidFill>
                <a:srgbClr val="400BD9"/>
              </a:solidFill>
              <a:latin typeface="Consolas"/>
            </a:endParaRPr>
          </a:p>
          <a:p>
            <a:endParaRPr lang="en-US" sz="1400" dirty="0">
              <a:latin typeface="Consolas"/>
            </a:endParaRPr>
          </a:p>
          <a:p>
            <a:r>
              <a:rPr lang="en-US" sz="1400" dirty="0">
                <a:latin typeface="Consolas"/>
              </a:rPr>
              <a:t>      </a:t>
            </a:r>
            <a:r>
              <a:rPr lang="en-US" sz="1400" dirty="0">
                <a:solidFill>
                  <a:srgbClr val="C1651C"/>
                </a:solidFill>
                <a:latin typeface="Consolas"/>
              </a:rPr>
              <a:t>store</a:t>
            </a:r>
            <a:r>
              <a:rPr lang="en-US" sz="1400" dirty="0">
                <a:latin typeface="Consolas"/>
              </a:rPr>
              <a:t> </a:t>
            </a:r>
            <a:r>
              <a:rPr lang="en-US" sz="1400" dirty="0">
                <a:solidFill>
                  <a:srgbClr val="2EAEBB"/>
                </a:solidFill>
                <a:latin typeface="Consolas"/>
              </a:rPr>
              <a:t>%arg1</a:t>
            </a:r>
            <a:r>
              <a:rPr lang="en-US" sz="1400" dirty="0">
                <a:latin typeface="Consolas"/>
              </a:rPr>
              <a:t>, </a:t>
            </a:r>
            <a:r>
              <a:rPr lang="en-US" sz="1400" dirty="0">
                <a:solidFill>
                  <a:srgbClr val="2EAEBB"/>
                </a:solidFill>
                <a:latin typeface="Consolas"/>
              </a:rPr>
              <a:t>%arg0</a:t>
            </a:r>
            <a:r>
              <a:rPr lang="en-US" sz="1400" dirty="0">
                <a:latin typeface="Consolas"/>
              </a:rPr>
              <a:t>[</a:t>
            </a:r>
            <a:r>
              <a:rPr lang="en-US" sz="1400" dirty="0">
                <a:solidFill>
                  <a:srgbClr val="2EAEBB"/>
                </a:solidFill>
                <a:latin typeface="Consolas"/>
              </a:rPr>
              <a:t>%8</a:t>
            </a:r>
            <a:r>
              <a:rPr lang="en-US" sz="1400" dirty="0">
                <a:latin typeface="Consolas"/>
              </a:rPr>
              <a:t>] : </a:t>
            </a:r>
            <a:r>
              <a:rPr lang="en-US" sz="1400" dirty="0" err="1">
                <a:solidFill>
                  <a:srgbClr val="2FB41D"/>
                </a:solidFill>
                <a:latin typeface="Consolas"/>
              </a:rPr>
              <a:t>memref</a:t>
            </a:r>
            <a:r>
              <a:rPr lang="en-US" sz="1400" dirty="0">
                <a:latin typeface="Consolas"/>
              </a:rPr>
              <a:t>&lt;?x</a:t>
            </a:r>
            <a:r>
              <a:rPr lang="en-US" sz="1400" dirty="0">
                <a:solidFill>
                  <a:srgbClr val="2FB41D"/>
                </a:solidFill>
                <a:latin typeface="Consolas"/>
              </a:rPr>
              <a:t>i32</a:t>
            </a:r>
            <a:r>
              <a:rPr lang="en-US" sz="1400" dirty="0">
                <a:solidFill>
                  <a:srgbClr val="000000"/>
                </a:solidFill>
                <a:latin typeface="Consolas"/>
              </a:rPr>
              <a:t>&gt;</a:t>
            </a:r>
          </a:p>
          <a:p>
            <a:r>
              <a:rPr lang="en-US" sz="1400" dirty="0">
                <a:latin typeface="Consolas"/>
              </a:rPr>
              <a:t>    }</a:t>
            </a:r>
            <a:endParaRPr lang="en-US" sz="1400" dirty="0">
              <a:solidFill>
                <a:srgbClr val="400BD9"/>
              </a:solidFill>
              <a:latin typeface="Consolas"/>
            </a:endParaRPr>
          </a:p>
          <a:p>
            <a:r>
              <a:rPr lang="en-US" sz="1400" dirty="0">
                <a:latin typeface="Consolas"/>
              </a:rPr>
              <a:t>    </a:t>
            </a:r>
            <a:r>
              <a:rPr lang="en-US" sz="1400" dirty="0">
                <a:solidFill>
                  <a:srgbClr val="C1651C"/>
                </a:solidFill>
                <a:latin typeface="Consolas"/>
              </a:rPr>
              <a:t>return</a:t>
            </a:r>
            <a:endParaRPr lang="en-US" sz="1400" dirty="0">
              <a:solidFill>
                <a:srgbClr val="400BD9"/>
              </a:solidFill>
              <a:latin typeface="Consolas"/>
            </a:endParaRPr>
          </a:p>
          <a:p>
            <a:r>
              <a:rPr lang="en-US" sz="1400" dirty="0">
                <a:latin typeface="Consolas"/>
              </a:rPr>
              <a:t>  }</a:t>
            </a:r>
          </a:p>
        </p:txBody>
      </p:sp>
      <p:sp>
        <p:nvSpPr>
          <p:cNvPr id="13" name="Content Placeholder 2">
            <a:extLst>
              <a:ext uri="{FF2B5EF4-FFF2-40B4-BE49-F238E27FC236}">
                <a16:creationId xmlns:a16="http://schemas.microsoft.com/office/drawing/2014/main" id="{B51CA4AC-40C5-447C-847C-E9F131871B49}"/>
              </a:ext>
            </a:extLst>
          </p:cNvPr>
          <p:cNvSpPr>
            <a:spLocks noGrp="1"/>
          </p:cNvSpPr>
          <p:nvPr>
            <p:ph idx="1"/>
          </p:nvPr>
        </p:nvSpPr>
        <p:spPr>
          <a:xfrm>
            <a:off x="7389525" y="2387361"/>
            <a:ext cx="3128319" cy="3055294"/>
          </a:xfrm>
        </p:spPr>
        <p:txBody>
          <a:bodyPr vert="horz" lIns="91440" tIns="45720" rIns="91440" bIns="45720" rtlCol="0" anchor="t">
            <a:normAutofit/>
          </a:bodyPr>
          <a:lstStyle/>
          <a:p>
            <a:pPr marL="514350" indent="-514350">
              <a:buFont typeface="+mj-lt"/>
              <a:buAutoNum type="arabicPeriod"/>
            </a:pPr>
            <a:r>
              <a:rPr lang="en-US" dirty="0">
                <a:cs typeface="Calibri"/>
              </a:rPr>
              <a:t>Mem2Reg</a:t>
            </a:r>
            <a:endParaRPr lang="en-US" sz="2800" dirty="0">
              <a:cs typeface="Calibri"/>
            </a:endParaRPr>
          </a:p>
        </p:txBody>
      </p:sp>
    </p:spTree>
    <p:extLst>
      <p:ext uri="{BB962C8B-B14F-4D97-AF65-F5344CB8AC3E}">
        <p14:creationId xmlns:p14="http://schemas.microsoft.com/office/powerpoint/2010/main" val="2122868986"/>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5230</TotalTime>
  <Words>12658</Words>
  <Application>Microsoft Macintosh PowerPoint</Application>
  <PresentationFormat>Widescreen</PresentationFormat>
  <Paragraphs>1266</Paragraphs>
  <Slides>86</Slides>
  <Notes>59</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86</vt:i4>
      </vt:variant>
    </vt:vector>
  </HeadingPairs>
  <TitlesOfParts>
    <vt:vector size="93" baseType="lpstr">
      <vt:lpstr>Arial</vt:lpstr>
      <vt:lpstr>Arial,Sans-Serif</vt:lpstr>
      <vt:lpstr>Calibri</vt:lpstr>
      <vt:lpstr>Calibri Light</vt:lpstr>
      <vt:lpstr>Consolas</vt:lpstr>
      <vt:lpstr>Inconsolata</vt:lpstr>
      <vt:lpstr>office theme</vt:lpstr>
      <vt:lpstr>Polygeist: C++ Frontend for MLIR</vt:lpstr>
      <vt:lpstr>PowerPoint Presentation</vt:lpstr>
      <vt:lpstr>The Current Compilation Pipeline</vt:lpstr>
      <vt:lpstr>Losing High Level Structure</vt:lpstr>
      <vt:lpstr>         The MLIR Framework</vt:lpstr>
      <vt:lpstr>Polygeist[1,2] Pipeline</vt:lpstr>
      <vt:lpstr>Polygeist Frontend Example</vt:lpstr>
      <vt:lpstr>Polygeist Raising</vt:lpstr>
      <vt:lpstr>Polygeist Raising</vt:lpstr>
      <vt:lpstr>Polygeist Raising</vt:lpstr>
      <vt:lpstr>Polygeist Raising</vt:lpstr>
      <vt:lpstr>Polygeist Raising</vt:lpstr>
      <vt:lpstr>Two Case Studies</vt:lpstr>
      <vt:lpstr>Case Study 1: The Polyhedral Model</vt:lpstr>
      <vt:lpstr>Polyhedral Compilation Today</vt:lpstr>
      <vt:lpstr>Polyhedral Compilation Today</vt:lpstr>
      <vt:lpstr>Polygeist + Polyhedral</vt:lpstr>
      <vt:lpstr>Case Study 2: GPUs</vt:lpstr>
      <vt:lpstr>Preserve the parallel structure</vt:lpstr>
      <vt:lpstr>Preserve the parallel structure</vt:lpstr>
      <vt:lpstr>Synchronization via Memory</vt:lpstr>
      <vt:lpstr>Synchronization via Memory</vt:lpstr>
      <vt:lpstr>GPU Transpilation</vt:lpstr>
      <vt:lpstr>GPU Synchronization Lowering: Control Flow</vt:lpstr>
      <vt:lpstr>PowerPoint Presentation</vt:lpstr>
      <vt:lpstr>“Case Study 3”: Your Programs!</vt:lpstr>
      <vt:lpstr>Conclusion</vt:lpstr>
      <vt:lpstr>Acknowledgements</vt:lpstr>
      <vt:lpstr>Conclusion</vt:lpstr>
      <vt:lpstr>Backup Slides</vt:lpstr>
      <vt:lpstr>PowerPoint Presentation</vt:lpstr>
      <vt:lpstr>Translate to OpenScop</vt:lpstr>
      <vt:lpstr>Translate to OpenScop</vt:lpstr>
      <vt:lpstr>Regenerate MLIR Code</vt:lpstr>
      <vt:lpstr>Motivation</vt:lpstr>
      <vt:lpstr>Outlining </vt:lpstr>
      <vt:lpstr>Polygeist Raising</vt:lpstr>
      <vt:lpstr>The Affine dialect</vt:lpstr>
      <vt:lpstr>Polygeist Raising</vt:lpstr>
      <vt:lpstr>Polyhedral Performance Differences</vt:lpstr>
      <vt:lpstr>Sequential Polyhedral Comparison</vt:lpstr>
      <vt:lpstr>Parallel Performance Differences</vt:lpstr>
      <vt:lpstr>Polygeist Frontend</vt:lpstr>
      <vt:lpstr>Polygeist Raising</vt:lpstr>
      <vt:lpstr>Sequential Polyhedral Comparison</vt:lpstr>
      <vt:lpstr>Sequential Polyhedral Comparison</vt:lpstr>
      <vt:lpstr>Sequential Polyhedral Comparison</vt:lpstr>
      <vt:lpstr>Sequential Polyhedral Comparison</vt:lpstr>
      <vt:lpstr>Parallel Polyhedral Comparison</vt:lpstr>
      <vt:lpstr>Parallel Polyhedral Comparison</vt:lpstr>
      <vt:lpstr>Parallel Polyhedral Comparison</vt:lpstr>
      <vt:lpstr>Parallel Polyhedral Comparison</vt:lpstr>
      <vt:lpstr>A first-class representation of parallelism</vt:lpstr>
      <vt:lpstr>Case Study 2: GPUs</vt:lpstr>
      <vt:lpstr>A first-class representation of parallelism</vt:lpstr>
      <vt:lpstr>GPU Synchronization Lowering</vt:lpstr>
      <vt:lpstr>GPU Synchronization Lowering: Registers</vt:lpstr>
      <vt:lpstr>GPU Synchronization Lowering: Registers</vt:lpstr>
      <vt:lpstr>GPU Synchronization Lowering: Control Flow</vt:lpstr>
      <vt:lpstr>GPU Synchronization Lowering: Control Flow</vt:lpstr>
      <vt:lpstr>PowerPoint Presentation</vt:lpstr>
      <vt:lpstr>PowerPoint Presentation</vt:lpstr>
      <vt:lpstr>Open Research Directions</vt:lpstr>
      <vt:lpstr>Introduction GPU Programming</vt:lpstr>
      <vt:lpstr>The Polygeist Compilation Flow</vt:lpstr>
      <vt:lpstr>Polygeist on Polyhedral</vt:lpstr>
      <vt:lpstr>Connecting MLIR to Polyhedral Tools</vt:lpstr>
      <vt:lpstr>Polyhedral Optimization Pipeline</vt:lpstr>
      <vt:lpstr>Polyhedral Statement</vt:lpstr>
      <vt:lpstr>Region-Spanning Problem</vt:lpstr>
      <vt:lpstr>Avoid RAW Hazard</vt:lpstr>
      <vt:lpstr>Evaluation</vt:lpstr>
      <vt:lpstr>Serial Non-Polyhedral Comparison</vt:lpstr>
      <vt:lpstr>Serial Non-Polyhedral Comparison</vt:lpstr>
      <vt:lpstr>Serial Non-Polyhedral Comparison</vt:lpstr>
      <vt:lpstr>Parallel Reduction Detection (durbin)</vt:lpstr>
      <vt:lpstr>Statement Splitting</vt:lpstr>
      <vt:lpstr>Statement Splitting</vt:lpstr>
      <vt:lpstr>Future Work</vt:lpstr>
      <vt:lpstr>Frontend Performance Differences</vt:lpstr>
      <vt:lpstr>“Case Study 3”: Your Programs!</vt:lpstr>
      <vt:lpstr>GPU Synchronization Lowering</vt:lpstr>
      <vt:lpstr>GPU Synchronization Lowering: Registers</vt:lpstr>
      <vt:lpstr>GPU Synchronization Lowering: Registers</vt:lpstr>
      <vt:lpstr>GPU Synchronization Lowering: Control Flow</vt:lpstr>
      <vt:lpstr>GPU Synchronization Lowering: Control Flow</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wmoses</dc:creator>
  <cp:lastModifiedBy>William S Moses</cp:lastModifiedBy>
  <cp:revision>1575</cp:revision>
  <dcterms:created xsi:type="dcterms:W3CDTF">2013-07-15T20:26:40Z</dcterms:created>
  <dcterms:modified xsi:type="dcterms:W3CDTF">2022-11-18T18:29:10Z</dcterms:modified>
</cp:coreProperties>
</file>