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25" r:id="rId2"/>
    <p:sldId id="374" r:id="rId3"/>
    <p:sldId id="267" r:id="rId4"/>
    <p:sldId id="348" r:id="rId5"/>
    <p:sldId id="337" r:id="rId6"/>
    <p:sldId id="370" r:id="rId7"/>
    <p:sldId id="375" r:id="rId8"/>
    <p:sldId id="376" r:id="rId9"/>
    <p:sldId id="377" r:id="rId10"/>
    <p:sldId id="378" r:id="rId11"/>
    <p:sldId id="379" r:id="rId12"/>
    <p:sldId id="380" r:id="rId13"/>
    <p:sldId id="355" r:id="rId14"/>
    <p:sldId id="328" r:id="rId15"/>
    <p:sldId id="369" r:id="rId16"/>
    <p:sldId id="330" r:id="rId17"/>
    <p:sldId id="356" r:id="rId18"/>
    <p:sldId id="371" r:id="rId19"/>
    <p:sldId id="331" r:id="rId20"/>
    <p:sldId id="383" r:id="rId21"/>
    <p:sldId id="367" r:id="rId22"/>
    <p:sldId id="372" r:id="rId23"/>
    <p:sldId id="381" r:id="rId24"/>
    <p:sldId id="382" r:id="rId25"/>
    <p:sldId id="384" r:id="rId26"/>
    <p:sldId id="386" r:id="rId27"/>
    <p:sldId id="387" r:id="rId28"/>
    <p:sldId id="389" r:id="rId29"/>
    <p:sldId id="390" r:id="rId30"/>
    <p:sldId id="392" r:id="rId31"/>
    <p:sldId id="287" r:id="rId32"/>
    <p:sldId id="334" r:id="rId33"/>
    <p:sldId id="385" r:id="rId34"/>
    <p:sldId id="388" r:id="rId35"/>
    <p:sldId id="279" r:id="rId36"/>
    <p:sldId id="280" r:id="rId37"/>
    <p:sldId id="366" r:id="rId38"/>
    <p:sldId id="344" r:id="rId39"/>
    <p:sldId id="326" r:id="rId40"/>
    <p:sldId id="352" r:id="rId41"/>
    <p:sldId id="327" r:id="rId42"/>
    <p:sldId id="339" r:id="rId43"/>
    <p:sldId id="338" r:id="rId44"/>
    <p:sldId id="308" r:id="rId45"/>
    <p:sldId id="353" r:id="rId46"/>
    <p:sldId id="360" r:id="rId47"/>
    <p:sldId id="361" r:id="rId48"/>
    <p:sldId id="362" r:id="rId49"/>
    <p:sldId id="363" r:id="rId50"/>
    <p:sldId id="3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156B64-75AB-B5F8-9B16-5C09B4F5151E}" name="lorenzo chelini" initials="lc" userId="lWdsnLOFOZ+S4jlJkRDLY3SDjxl+ii1wSd2pXnkJYZM=" providerId="None"/>
  <p188:author id="{8F2736CD-AEDF-8746-8064-51BB0B739793}" name="William Moses" initials="WM" userId="Em1bdPnhn0m6k2Zo5AuEYQ0pTupSft3X3nWA3ic0Eyg=" providerId="None"/>
  <p188:author id="{474D17F9-E561-DEF8-06E2-AC870C0A99E1}" name="Ruizhe Zhao" initials="RZ" userId="CMv5vDMoWRCmJ0TY8Nim21Fbs6sUMMMISwg0z32IKK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9" autoAdjust="0"/>
    <p:restoredTop sz="80136" autoAdjust="0"/>
  </p:normalViewPr>
  <p:slideViewPr>
    <p:cSldViewPr snapToGrid="0">
      <p:cViewPr>
        <p:scale>
          <a:sx n="88" d="100"/>
          <a:sy n="88" d="100"/>
        </p:scale>
        <p:origin x="736"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B81EC-A661-46BF-ACE0-EDEFE72616CE}" type="datetimeFigureOut">
              <a:rPr lang="en-GB" smtClean="0"/>
              <a:t>26/02/2023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E4DE0-3105-4A6A-8802-DCA1BD98DB98}" type="slidenum">
              <a:rPr lang="en-GB" smtClean="0"/>
              <a:t>‹#›</a:t>
            </a:fld>
            <a:endParaRPr lang="en-GB"/>
          </a:p>
        </p:txBody>
      </p:sp>
    </p:spTree>
    <p:extLst>
      <p:ext uri="{BB962C8B-B14F-4D97-AF65-F5344CB8AC3E}">
        <p14:creationId xmlns:p14="http://schemas.microsoft.com/office/powerpoint/2010/main" val="1131060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AE4DE0-3105-4A6A-8802-DCA1BD98DB98}" type="slidenum">
              <a:rPr lang="en-GB" smtClean="0"/>
              <a:t>1</a:t>
            </a:fld>
            <a:endParaRPr lang="en-GB"/>
          </a:p>
        </p:txBody>
      </p:sp>
    </p:spTree>
    <p:extLst>
      <p:ext uri="{BB962C8B-B14F-4D97-AF65-F5344CB8AC3E}">
        <p14:creationId xmlns:p14="http://schemas.microsoft.com/office/powerpoint/2010/main" val="1254893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10</a:t>
            </a:fld>
            <a:endParaRPr lang="en-GB"/>
          </a:p>
        </p:txBody>
      </p:sp>
    </p:spTree>
    <p:extLst>
      <p:ext uri="{BB962C8B-B14F-4D97-AF65-F5344CB8AC3E}">
        <p14:creationId xmlns:p14="http://schemas.microsoft.com/office/powerpoint/2010/main" val="381332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11</a:t>
            </a:fld>
            <a:endParaRPr lang="en-GB"/>
          </a:p>
        </p:txBody>
      </p:sp>
    </p:spTree>
    <p:extLst>
      <p:ext uri="{BB962C8B-B14F-4D97-AF65-F5344CB8AC3E}">
        <p14:creationId xmlns:p14="http://schemas.microsoft.com/office/powerpoint/2010/main" val="10729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12</a:t>
            </a:fld>
            <a:endParaRPr lang="en-GB"/>
          </a:p>
        </p:txBody>
      </p:sp>
    </p:spTree>
    <p:extLst>
      <p:ext uri="{BB962C8B-B14F-4D97-AF65-F5344CB8AC3E}">
        <p14:creationId xmlns:p14="http://schemas.microsoft.com/office/powerpoint/2010/main" val="130944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13</a:t>
            </a:fld>
            <a:endParaRPr lang="en-GB"/>
          </a:p>
        </p:txBody>
      </p:sp>
    </p:spTree>
    <p:extLst>
      <p:ext uri="{BB962C8B-B14F-4D97-AF65-F5344CB8AC3E}">
        <p14:creationId xmlns:p14="http://schemas.microsoft.com/office/powerpoint/2010/main" val="2171216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14</a:t>
            </a:fld>
            <a:endParaRPr lang="en-GB"/>
          </a:p>
        </p:txBody>
      </p:sp>
    </p:spTree>
    <p:extLst>
      <p:ext uri="{BB962C8B-B14F-4D97-AF65-F5344CB8AC3E}">
        <p14:creationId xmlns:p14="http://schemas.microsoft.com/office/powerpoint/2010/main" val="3178655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15</a:t>
            </a:fld>
            <a:endParaRPr lang="en-GB"/>
          </a:p>
        </p:txBody>
      </p:sp>
    </p:spTree>
    <p:extLst>
      <p:ext uri="{BB962C8B-B14F-4D97-AF65-F5344CB8AC3E}">
        <p14:creationId xmlns:p14="http://schemas.microsoft.com/office/powerpoint/2010/main" val="1545325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16</a:t>
            </a:fld>
            <a:endParaRPr lang="en-GB"/>
          </a:p>
        </p:txBody>
      </p:sp>
    </p:spTree>
    <p:extLst>
      <p:ext uri="{BB962C8B-B14F-4D97-AF65-F5344CB8AC3E}">
        <p14:creationId xmlns:p14="http://schemas.microsoft.com/office/powerpoint/2010/main" val="317960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contrast to SUIF which </a:t>
            </a:r>
            <a:r>
              <a:rPr lang="en-US" dirty="0">
                <a:effectLst/>
                <a:latin typeface="Helvetica" pitchFamily="2" charset="0"/>
              </a:rPr>
              <a:t>relies on a purpose-built communication analysis across the barrier</a:t>
            </a:r>
          </a:p>
        </p:txBody>
      </p:sp>
      <p:sp>
        <p:nvSpPr>
          <p:cNvPr id="4" name="Slide Number Placeholder 3"/>
          <p:cNvSpPr>
            <a:spLocks noGrp="1"/>
          </p:cNvSpPr>
          <p:nvPr>
            <p:ph type="sldNum" sz="quarter" idx="5"/>
          </p:nvPr>
        </p:nvSpPr>
        <p:spPr/>
        <p:txBody>
          <a:bodyPr/>
          <a:lstStyle/>
          <a:p>
            <a:fld id="{B1AE4DE0-3105-4A6A-8802-DCA1BD98DB98}" type="slidenum">
              <a:rPr lang="en-GB" smtClean="0"/>
              <a:t>17</a:t>
            </a:fld>
            <a:endParaRPr lang="en-GB"/>
          </a:p>
        </p:txBody>
      </p:sp>
    </p:spTree>
    <p:extLst>
      <p:ext uri="{BB962C8B-B14F-4D97-AF65-F5344CB8AC3E}">
        <p14:creationId xmlns:p14="http://schemas.microsoft.com/office/powerpoint/2010/main" val="164265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18</a:t>
            </a:fld>
            <a:endParaRPr lang="en-GB"/>
          </a:p>
        </p:txBody>
      </p:sp>
    </p:spTree>
    <p:extLst>
      <p:ext uri="{BB962C8B-B14F-4D97-AF65-F5344CB8AC3E}">
        <p14:creationId xmlns:p14="http://schemas.microsoft.com/office/powerpoint/2010/main" val="313640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19</a:t>
            </a:fld>
            <a:endParaRPr lang="en-GB"/>
          </a:p>
        </p:txBody>
      </p:sp>
    </p:spTree>
    <p:extLst>
      <p:ext uri="{BB962C8B-B14F-4D97-AF65-F5344CB8AC3E}">
        <p14:creationId xmlns:p14="http://schemas.microsoft.com/office/powerpoint/2010/main" val="307089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2</a:t>
            </a:fld>
            <a:endParaRPr lang="en-GB"/>
          </a:p>
        </p:txBody>
      </p:sp>
    </p:spTree>
    <p:extLst>
      <p:ext uri="{BB962C8B-B14F-4D97-AF65-F5344CB8AC3E}">
        <p14:creationId xmlns:p14="http://schemas.microsoft.com/office/powerpoint/2010/main" val="134173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20</a:t>
            </a:fld>
            <a:endParaRPr lang="en-GB"/>
          </a:p>
        </p:txBody>
      </p:sp>
    </p:spTree>
    <p:extLst>
      <p:ext uri="{BB962C8B-B14F-4D97-AF65-F5344CB8AC3E}">
        <p14:creationId xmlns:p14="http://schemas.microsoft.com/office/powerpoint/2010/main" val="3714804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21</a:t>
            </a:fld>
            <a:endParaRPr lang="en-GB"/>
          </a:p>
        </p:txBody>
      </p:sp>
    </p:spTree>
    <p:extLst>
      <p:ext uri="{BB962C8B-B14F-4D97-AF65-F5344CB8AC3E}">
        <p14:creationId xmlns:p14="http://schemas.microsoft.com/office/powerpoint/2010/main" val="1422999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22</a:t>
            </a:fld>
            <a:endParaRPr lang="en-GB"/>
          </a:p>
        </p:txBody>
      </p:sp>
    </p:spTree>
    <p:extLst>
      <p:ext uri="{BB962C8B-B14F-4D97-AF65-F5344CB8AC3E}">
        <p14:creationId xmlns:p14="http://schemas.microsoft.com/office/powerpoint/2010/main" val="197634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23</a:t>
            </a:fld>
            <a:endParaRPr lang="en-GB"/>
          </a:p>
        </p:txBody>
      </p:sp>
    </p:spTree>
    <p:extLst>
      <p:ext uri="{BB962C8B-B14F-4D97-AF65-F5344CB8AC3E}">
        <p14:creationId xmlns:p14="http://schemas.microsoft.com/office/powerpoint/2010/main" val="2513930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Myocyte improvement due to fewer instruction/cache misses, and fewer branches.</a:t>
            </a:r>
          </a:p>
          <a:p>
            <a:r>
              <a:rPr lang="en-US" dirty="0">
                <a:cs typeface="Calibri"/>
              </a:rPr>
              <a:t>Backprop is due to parallel optimizations and linear array</a:t>
            </a:r>
          </a:p>
          <a:p>
            <a:r>
              <a:rPr lang="en-US" dirty="0" err="1">
                <a:cs typeface="Calibri"/>
              </a:rPr>
              <a:t>Srad</a:t>
            </a:r>
            <a:r>
              <a:rPr lang="en-US" dirty="0">
                <a:cs typeface="Calibri"/>
              </a:rPr>
              <a:t> shared memory reduction and parallel optimizations which eliminate barriers/mem</a:t>
            </a:r>
            <a:br>
              <a:rPr lang="en-US" dirty="0">
                <a:cs typeface="Calibri"/>
              </a:rPr>
            </a:br>
            <a:br>
              <a:rPr lang="en-US" dirty="0">
                <a:cs typeface="Calibri"/>
              </a:rPr>
            </a:br>
            <a:r>
              <a:rPr lang="en-US" dirty="0">
                <a:cs typeface="Calibri"/>
              </a:rPr>
              <a:t>hotspot and pathfinder slow down due to duplicated computation to reduce synchronization and use more parallelism</a:t>
            </a:r>
            <a:br>
              <a:rPr lang="en-US" dirty="0">
                <a:cs typeface="Calibri"/>
              </a:rPr>
            </a:br>
            <a:br>
              <a:rPr lang="en-US" dirty="0">
                <a:cs typeface="Calibri"/>
              </a:rPr>
            </a:br>
            <a:r>
              <a:rPr lang="en-US" dirty="0" err="1">
                <a:cs typeface="Calibri"/>
              </a:rPr>
              <a:t>lud</a:t>
            </a:r>
            <a:r>
              <a:rPr lang="en-US" dirty="0">
                <a:cs typeface="Calibri"/>
              </a:rPr>
              <a:t> uses a transposed loop ordering for GPU in contrast to OpenMP</a:t>
            </a:r>
          </a:p>
        </p:txBody>
      </p:sp>
      <p:sp>
        <p:nvSpPr>
          <p:cNvPr id="4" name="Slide Number Placeholder 3"/>
          <p:cNvSpPr>
            <a:spLocks noGrp="1"/>
          </p:cNvSpPr>
          <p:nvPr>
            <p:ph type="sldNum" sz="quarter" idx="5"/>
          </p:nvPr>
        </p:nvSpPr>
        <p:spPr/>
        <p:txBody>
          <a:bodyPr/>
          <a:lstStyle/>
          <a:p>
            <a:fld id="{B1AE4DE0-3105-4A6A-8802-DCA1BD98DB98}" type="slidenum">
              <a:rPr lang="en-GB" smtClean="0"/>
              <a:t>24</a:t>
            </a:fld>
            <a:endParaRPr lang="en-GB"/>
          </a:p>
        </p:txBody>
      </p:sp>
    </p:spTree>
    <p:extLst>
      <p:ext uri="{BB962C8B-B14F-4D97-AF65-F5344CB8AC3E}">
        <p14:creationId xmlns:p14="http://schemas.microsoft.com/office/powerpoint/2010/main" val="3222846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Myocyte improvement due to fewer instruction/cache misses, and fewer branches.</a:t>
            </a:r>
          </a:p>
          <a:p>
            <a:r>
              <a:rPr lang="en-US" dirty="0">
                <a:cs typeface="Calibri"/>
              </a:rPr>
              <a:t>Backprop is due to parallel optimizations and linear array</a:t>
            </a:r>
          </a:p>
          <a:p>
            <a:r>
              <a:rPr lang="en-US" dirty="0" err="1">
                <a:cs typeface="Calibri"/>
              </a:rPr>
              <a:t>Srad</a:t>
            </a:r>
            <a:r>
              <a:rPr lang="en-US" dirty="0">
                <a:cs typeface="Calibri"/>
              </a:rPr>
              <a:t> shared memory reduction and parallel optimizations which eliminate barriers/mem</a:t>
            </a:r>
            <a:br>
              <a:rPr lang="en-US" dirty="0">
                <a:cs typeface="Calibri"/>
              </a:rPr>
            </a:br>
            <a:br>
              <a:rPr lang="en-US" dirty="0">
                <a:cs typeface="Calibri"/>
              </a:rPr>
            </a:br>
            <a:r>
              <a:rPr lang="en-US" dirty="0">
                <a:cs typeface="Calibri"/>
              </a:rPr>
              <a:t>hotspot and pathfinder slow down due to duplicated computation to reduce synchronization and use more parallelism</a:t>
            </a:r>
            <a:br>
              <a:rPr lang="en-US" dirty="0">
                <a:cs typeface="Calibri"/>
              </a:rPr>
            </a:br>
            <a:br>
              <a:rPr lang="en-US" dirty="0">
                <a:cs typeface="Calibri"/>
              </a:rPr>
            </a:br>
            <a:r>
              <a:rPr lang="en-US" dirty="0" err="1">
                <a:cs typeface="Calibri"/>
              </a:rPr>
              <a:t>lud</a:t>
            </a:r>
            <a:r>
              <a:rPr lang="en-US" dirty="0">
                <a:cs typeface="Calibri"/>
              </a:rPr>
              <a:t> uses a transposed loop ordering for GPU in contrast to OpenMP</a:t>
            </a:r>
          </a:p>
        </p:txBody>
      </p:sp>
      <p:sp>
        <p:nvSpPr>
          <p:cNvPr id="4" name="Slide Number Placeholder 3"/>
          <p:cNvSpPr>
            <a:spLocks noGrp="1"/>
          </p:cNvSpPr>
          <p:nvPr>
            <p:ph type="sldNum" sz="quarter" idx="5"/>
          </p:nvPr>
        </p:nvSpPr>
        <p:spPr/>
        <p:txBody>
          <a:bodyPr/>
          <a:lstStyle/>
          <a:p>
            <a:fld id="{B1AE4DE0-3105-4A6A-8802-DCA1BD98DB98}" type="slidenum">
              <a:rPr lang="en-GB" smtClean="0"/>
              <a:t>25</a:t>
            </a:fld>
            <a:endParaRPr lang="en-GB"/>
          </a:p>
        </p:txBody>
      </p:sp>
    </p:spTree>
    <p:extLst>
      <p:ext uri="{BB962C8B-B14F-4D97-AF65-F5344CB8AC3E}">
        <p14:creationId xmlns:p14="http://schemas.microsoft.com/office/powerpoint/2010/main" val="2072208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Myocyte improvement due to fewer instruction/cache misses, and fewer branches.</a:t>
            </a:r>
          </a:p>
          <a:p>
            <a:r>
              <a:rPr lang="en-US" dirty="0">
                <a:cs typeface="Calibri"/>
              </a:rPr>
              <a:t>Backprop is due to parallel optimizations and linear array</a:t>
            </a:r>
          </a:p>
          <a:p>
            <a:r>
              <a:rPr lang="en-US" dirty="0" err="1">
                <a:cs typeface="Calibri"/>
              </a:rPr>
              <a:t>Srad</a:t>
            </a:r>
            <a:r>
              <a:rPr lang="en-US" dirty="0">
                <a:cs typeface="Calibri"/>
              </a:rPr>
              <a:t> shared memory reduction and parallel optimizations which eliminate barriers/mem</a:t>
            </a:r>
            <a:br>
              <a:rPr lang="en-US" dirty="0">
                <a:cs typeface="Calibri"/>
              </a:rPr>
            </a:br>
            <a:br>
              <a:rPr lang="en-US" dirty="0">
                <a:cs typeface="Calibri"/>
              </a:rPr>
            </a:br>
            <a:r>
              <a:rPr lang="en-US" dirty="0">
                <a:cs typeface="Calibri"/>
              </a:rPr>
              <a:t>hotspot and pathfinder slow down due to duplicated computation to reduce synchronization and use more parallelism</a:t>
            </a:r>
            <a:br>
              <a:rPr lang="en-US" dirty="0">
                <a:cs typeface="Calibri"/>
              </a:rPr>
            </a:br>
            <a:br>
              <a:rPr lang="en-US" dirty="0">
                <a:cs typeface="Calibri"/>
              </a:rPr>
            </a:br>
            <a:r>
              <a:rPr lang="en-US" dirty="0" err="1">
                <a:cs typeface="Calibri"/>
              </a:rPr>
              <a:t>lud</a:t>
            </a:r>
            <a:r>
              <a:rPr lang="en-US" dirty="0">
                <a:cs typeface="Calibri"/>
              </a:rPr>
              <a:t> uses a transposed loop ordering for GPU in contrast to OpenMP</a:t>
            </a:r>
          </a:p>
        </p:txBody>
      </p:sp>
      <p:sp>
        <p:nvSpPr>
          <p:cNvPr id="4" name="Slide Number Placeholder 3"/>
          <p:cNvSpPr>
            <a:spLocks noGrp="1"/>
          </p:cNvSpPr>
          <p:nvPr>
            <p:ph type="sldNum" sz="quarter" idx="5"/>
          </p:nvPr>
        </p:nvSpPr>
        <p:spPr/>
        <p:txBody>
          <a:bodyPr/>
          <a:lstStyle/>
          <a:p>
            <a:fld id="{B1AE4DE0-3105-4A6A-8802-DCA1BD98DB98}" type="slidenum">
              <a:rPr lang="en-GB" smtClean="0"/>
              <a:t>26</a:t>
            </a:fld>
            <a:endParaRPr lang="en-GB"/>
          </a:p>
        </p:txBody>
      </p:sp>
    </p:spTree>
    <p:extLst>
      <p:ext uri="{BB962C8B-B14F-4D97-AF65-F5344CB8AC3E}">
        <p14:creationId xmlns:p14="http://schemas.microsoft.com/office/powerpoint/2010/main" val="109027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Myocyte improvement due to fewer instruction/cache misses, and fewer branches.</a:t>
            </a:r>
          </a:p>
          <a:p>
            <a:r>
              <a:rPr lang="en-US" dirty="0">
                <a:cs typeface="Calibri"/>
              </a:rPr>
              <a:t>Backprop is due to parallel optimizations and linear array</a:t>
            </a:r>
          </a:p>
          <a:p>
            <a:r>
              <a:rPr lang="en-US" dirty="0" err="1">
                <a:cs typeface="Calibri"/>
              </a:rPr>
              <a:t>Srad</a:t>
            </a:r>
            <a:r>
              <a:rPr lang="en-US" dirty="0">
                <a:cs typeface="Calibri"/>
              </a:rPr>
              <a:t> shared memory reduction and parallel optimizations which eliminate barriers/mem</a:t>
            </a:r>
            <a:br>
              <a:rPr lang="en-US" dirty="0">
                <a:cs typeface="Calibri"/>
              </a:rPr>
            </a:br>
            <a:br>
              <a:rPr lang="en-US" dirty="0">
                <a:cs typeface="Calibri"/>
              </a:rPr>
            </a:br>
            <a:r>
              <a:rPr lang="en-US" dirty="0">
                <a:cs typeface="Calibri"/>
              </a:rPr>
              <a:t>hotspot and pathfinder slow down due to duplicated computation to reduce synchronization and use more parallelism</a:t>
            </a:r>
            <a:br>
              <a:rPr lang="en-US" dirty="0">
                <a:cs typeface="Calibri"/>
              </a:rPr>
            </a:br>
            <a:br>
              <a:rPr lang="en-US" dirty="0">
                <a:cs typeface="Calibri"/>
              </a:rPr>
            </a:br>
            <a:r>
              <a:rPr lang="en-US" dirty="0" err="1">
                <a:cs typeface="Calibri"/>
              </a:rPr>
              <a:t>lud</a:t>
            </a:r>
            <a:r>
              <a:rPr lang="en-US" dirty="0">
                <a:cs typeface="Calibri"/>
              </a:rPr>
              <a:t> uses a transposed loop ordering for GPU in contrast to OpenMP</a:t>
            </a:r>
          </a:p>
        </p:txBody>
      </p:sp>
      <p:sp>
        <p:nvSpPr>
          <p:cNvPr id="4" name="Slide Number Placeholder 3"/>
          <p:cNvSpPr>
            <a:spLocks noGrp="1"/>
          </p:cNvSpPr>
          <p:nvPr>
            <p:ph type="sldNum" sz="quarter" idx="5"/>
          </p:nvPr>
        </p:nvSpPr>
        <p:spPr/>
        <p:txBody>
          <a:bodyPr/>
          <a:lstStyle/>
          <a:p>
            <a:fld id="{B1AE4DE0-3105-4A6A-8802-DCA1BD98DB98}" type="slidenum">
              <a:rPr lang="en-GB" smtClean="0"/>
              <a:t>27</a:t>
            </a:fld>
            <a:endParaRPr lang="en-GB"/>
          </a:p>
        </p:txBody>
      </p:sp>
    </p:spTree>
    <p:extLst>
      <p:ext uri="{BB962C8B-B14F-4D97-AF65-F5344CB8AC3E}">
        <p14:creationId xmlns:p14="http://schemas.microsoft.com/office/powerpoint/2010/main" val="4025502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4DE0-3105-4A6A-8802-DCA1BD98DB98}" type="slidenum">
              <a:rPr lang="en-GB" smtClean="0"/>
              <a:t>28</a:t>
            </a:fld>
            <a:endParaRPr lang="en-GB"/>
          </a:p>
        </p:txBody>
      </p:sp>
    </p:spTree>
    <p:extLst>
      <p:ext uri="{BB962C8B-B14F-4D97-AF65-F5344CB8AC3E}">
        <p14:creationId xmlns:p14="http://schemas.microsoft.com/office/powerpoint/2010/main" val="1875273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4DE0-3105-4A6A-8802-DCA1BD98DB98}" type="slidenum">
              <a:rPr lang="en-GB" smtClean="0"/>
              <a:t>30</a:t>
            </a:fld>
            <a:endParaRPr lang="en-GB"/>
          </a:p>
        </p:txBody>
      </p:sp>
    </p:spTree>
    <p:extLst>
      <p:ext uri="{BB962C8B-B14F-4D97-AF65-F5344CB8AC3E}">
        <p14:creationId xmlns:p14="http://schemas.microsoft.com/office/powerpoint/2010/main" val="2889750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3</a:t>
            </a:fld>
            <a:endParaRPr lang="en-GB"/>
          </a:p>
        </p:txBody>
      </p:sp>
    </p:spTree>
    <p:extLst>
      <p:ext uri="{BB962C8B-B14F-4D97-AF65-F5344CB8AC3E}">
        <p14:creationId xmlns:p14="http://schemas.microsoft.com/office/powerpoint/2010/main" val="3178029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32</a:t>
            </a:fld>
            <a:endParaRPr lang="en-GB"/>
          </a:p>
        </p:txBody>
      </p:sp>
    </p:spTree>
    <p:extLst>
      <p:ext uri="{BB962C8B-B14F-4D97-AF65-F5344CB8AC3E}">
        <p14:creationId xmlns:p14="http://schemas.microsoft.com/office/powerpoint/2010/main" val="2160586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Myocyte improvement due to fewer instruction/cache misses, and fewer branches.</a:t>
            </a:r>
          </a:p>
          <a:p>
            <a:r>
              <a:rPr lang="en-US" dirty="0">
                <a:cs typeface="Calibri"/>
              </a:rPr>
              <a:t>Backprop is due to parallel optimizations and linear array</a:t>
            </a:r>
          </a:p>
          <a:p>
            <a:r>
              <a:rPr lang="en-US" dirty="0" err="1">
                <a:cs typeface="Calibri"/>
              </a:rPr>
              <a:t>Srad</a:t>
            </a:r>
            <a:r>
              <a:rPr lang="en-US" dirty="0">
                <a:cs typeface="Calibri"/>
              </a:rPr>
              <a:t> shared memory reduction and parallel optimizations which eliminate barriers/mem</a:t>
            </a:r>
            <a:br>
              <a:rPr lang="en-US" dirty="0">
                <a:cs typeface="Calibri"/>
              </a:rPr>
            </a:br>
            <a:br>
              <a:rPr lang="en-US" dirty="0">
                <a:cs typeface="Calibri"/>
              </a:rPr>
            </a:br>
            <a:r>
              <a:rPr lang="en-US" dirty="0">
                <a:cs typeface="Calibri"/>
              </a:rPr>
              <a:t>hotspot and pathfinder slow down due to duplicated computation to reduce synchronization and use more parallelism</a:t>
            </a:r>
            <a:br>
              <a:rPr lang="en-US" dirty="0">
                <a:cs typeface="Calibri"/>
              </a:rPr>
            </a:br>
            <a:br>
              <a:rPr lang="en-US" dirty="0">
                <a:cs typeface="Calibri"/>
              </a:rPr>
            </a:br>
            <a:r>
              <a:rPr lang="en-US" dirty="0" err="1">
                <a:cs typeface="Calibri"/>
              </a:rPr>
              <a:t>lud</a:t>
            </a:r>
            <a:r>
              <a:rPr lang="en-US" dirty="0">
                <a:cs typeface="Calibri"/>
              </a:rPr>
              <a:t> uses a transposed loop ordering for GPU in contrast to OpenMP</a:t>
            </a:r>
          </a:p>
        </p:txBody>
      </p:sp>
      <p:sp>
        <p:nvSpPr>
          <p:cNvPr id="4" name="Slide Number Placeholder 3"/>
          <p:cNvSpPr>
            <a:spLocks noGrp="1"/>
          </p:cNvSpPr>
          <p:nvPr>
            <p:ph type="sldNum" sz="quarter" idx="5"/>
          </p:nvPr>
        </p:nvSpPr>
        <p:spPr/>
        <p:txBody>
          <a:bodyPr/>
          <a:lstStyle/>
          <a:p>
            <a:fld id="{B1AE4DE0-3105-4A6A-8802-DCA1BD98DB98}" type="slidenum">
              <a:rPr lang="en-GB" smtClean="0"/>
              <a:t>33</a:t>
            </a:fld>
            <a:endParaRPr lang="en-GB"/>
          </a:p>
        </p:txBody>
      </p:sp>
    </p:spTree>
    <p:extLst>
      <p:ext uri="{BB962C8B-B14F-4D97-AF65-F5344CB8AC3E}">
        <p14:creationId xmlns:p14="http://schemas.microsoft.com/office/powerpoint/2010/main" val="4125985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Myocyte improvement due to fewer instruction/cache misses, and fewer branches.</a:t>
            </a:r>
          </a:p>
          <a:p>
            <a:r>
              <a:rPr lang="en-US" dirty="0">
                <a:cs typeface="Calibri"/>
              </a:rPr>
              <a:t>Backprop is due to parallel optimizations and linear array</a:t>
            </a:r>
          </a:p>
          <a:p>
            <a:r>
              <a:rPr lang="en-US" dirty="0" err="1">
                <a:cs typeface="Calibri"/>
              </a:rPr>
              <a:t>Srad</a:t>
            </a:r>
            <a:r>
              <a:rPr lang="en-US" dirty="0">
                <a:cs typeface="Calibri"/>
              </a:rPr>
              <a:t> shared memory reduction and parallel optimizations which eliminate barriers/mem</a:t>
            </a:r>
            <a:br>
              <a:rPr lang="en-US" dirty="0">
                <a:cs typeface="Calibri"/>
              </a:rPr>
            </a:br>
            <a:br>
              <a:rPr lang="en-US" dirty="0">
                <a:cs typeface="Calibri"/>
              </a:rPr>
            </a:br>
            <a:r>
              <a:rPr lang="en-US" dirty="0">
                <a:cs typeface="Calibri"/>
              </a:rPr>
              <a:t>hotspot and pathfinder slow down due to duplicated computation to reduce synchronization and use more parallelism</a:t>
            </a:r>
            <a:br>
              <a:rPr lang="en-US" dirty="0">
                <a:cs typeface="Calibri"/>
              </a:rPr>
            </a:br>
            <a:br>
              <a:rPr lang="en-US" dirty="0">
                <a:cs typeface="Calibri"/>
              </a:rPr>
            </a:br>
            <a:r>
              <a:rPr lang="en-US" dirty="0" err="1">
                <a:cs typeface="Calibri"/>
              </a:rPr>
              <a:t>lud</a:t>
            </a:r>
            <a:r>
              <a:rPr lang="en-US" dirty="0">
                <a:cs typeface="Calibri"/>
              </a:rPr>
              <a:t> uses a transposed loop ordering for GPU in contrast to OpenMP</a:t>
            </a:r>
          </a:p>
        </p:txBody>
      </p:sp>
      <p:sp>
        <p:nvSpPr>
          <p:cNvPr id="4" name="Slide Number Placeholder 3"/>
          <p:cNvSpPr>
            <a:spLocks noGrp="1"/>
          </p:cNvSpPr>
          <p:nvPr>
            <p:ph type="sldNum" sz="quarter" idx="5"/>
          </p:nvPr>
        </p:nvSpPr>
        <p:spPr/>
        <p:txBody>
          <a:bodyPr/>
          <a:lstStyle/>
          <a:p>
            <a:fld id="{B1AE4DE0-3105-4A6A-8802-DCA1BD98DB98}" type="slidenum">
              <a:rPr lang="en-GB" smtClean="0"/>
              <a:t>34</a:t>
            </a:fld>
            <a:endParaRPr lang="en-GB"/>
          </a:p>
        </p:txBody>
      </p:sp>
    </p:spTree>
    <p:extLst>
      <p:ext uri="{BB962C8B-B14F-4D97-AF65-F5344CB8AC3E}">
        <p14:creationId xmlns:p14="http://schemas.microsoft.com/office/powerpoint/2010/main" val="1824254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4DE0-3105-4A6A-8802-DCA1BD98DB98}" type="slidenum">
              <a:rPr lang="en-GB" smtClean="0"/>
              <a:t>35</a:t>
            </a:fld>
            <a:endParaRPr lang="en-GB"/>
          </a:p>
        </p:txBody>
      </p:sp>
    </p:spTree>
    <p:extLst>
      <p:ext uri="{BB962C8B-B14F-4D97-AF65-F5344CB8AC3E}">
        <p14:creationId xmlns:p14="http://schemas.microsoft.com/office/powerpoint/2010/main" val="4198361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4DE0-3105-4A6A-8802-DCA1BD98DB98}" type="slidenum">
              <a:rPr lang="en-GB" smtClean="0"/>
              <a:t>37</a:t>
            </a:fld>
            <a:endParaRPr lang="en-GB"/>
          </a:p>
        </p:txBody>
      </p:sp>
    </p:spTree>
    <p:extLst>
      <p:ext uri="{BB962C8B-B14F-4D97-AF65-F5344CB8AC3E}">
        <p14:creationId xmlns:p14="http://schemas.microsoft.com/office/powerpoint/2010/main" val="4102144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39</a:t>
            </a:fld>
            <a:endParaRPr lang="en-GB"/>
          </a:p>
        </p:txBody>
      </p:sp>
    </p:spTree>
    <p:extLst>
      <p:ext uri="{BB962C8B-B14F-4D97-AF65-F5344CB8AC3E}">
        <p14:creationId xmlns:p14="http://schemas.microsoft.com/office/powerpoint/2010/main" val="266155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40</a:t>
            </a:fld>
            <a:endParaRPr lang="en-GB"/>
          </a:p>
        </p:txBody>
      </p:sp>
    </p:spTree>
    <p:extLst>
      <p:ext uri="{BB962C8B-B14F-4D97-AF65-F5344CB8AC3E}">
        <p14:creationId xmlns:p14="http://schemas.microsoft.com/office/powerpoint/2010/main" val="2157429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41</a:t>
            </a:fld>
            <a:endParaRPr lang="en-GB"/>
          </a:p>
        </p:txBody>
      </p:sp>
    </p:spTree>
    <p:extLst>
      <p:ext uri="{BB962C8B-B14F-4D97-AF65-F5344CB8AC3E}">
        <p14:creationId xmlns:p14="http://schemas.microsoft.com/office/powerpoint/2010/main" val="3707553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42</a:t>
            </a:fld>
            <a:endParaRPr lang="en-GB"/>
          </a:p>
        </p:txBody>
      </p:sp>
    </p:spTree>
    <p:extLst>
      <p:ext uri="{BB962C8B-B14F-4D97-AF65-F5344CB8AC3E}">
        <p14:creationId xmlns:p14="http://schemas.microsoft.com/office/powerpoint/2010/main" val="2359410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43</a:t>
            </a:fld>
            <a:endParaRPr lang="en-GB"/>
          </a:p>
        </p:txBody>
      </p:sp>
    </p:spTree>
    <p:extLst>
      <p:ext uri="{BB962C8B-B14F-4D97-AF65-F5344CB8AC3E}">
        <p14:creationId xmlns:p14="http://schemas.microsoft.com/office/powerpoint/2010/main" val="410669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4</a:t>
            </a:fld>
            <a:endParaRPr lang="en-GB"/>
          </a:p>
        </p:txBody>
      </p:sp>
    </p:spTree>
    <p:extLst>
      <p:ext uri="{BB962C8B-B14F-4D97-AF65-F5344CB8AC3E}">
        <p14:creationId xmlns:p14="http://schemas.microsoft.com/office/powerpoint/2010/main" val="1953426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create this end-to-end compilation flow, </a:t>
            </a:r>
            <a:r>
              <a:rPr lang="en-GB" dirty="0" err="1"/>
              <a:t>Polygeist</a:t>
            </a:r>
            <a:r>
              <a:rPr lang="en-GB" dirty="0"/>
              <a:t> contains several components that we will dive into shortly.</a:t>
            </a:r>
            <a:br>
              <a:rPr lang="en-GB" dirty="0"/>
            </a:br>
            <a:r>
              <a:rPr lang="en-GB" dirty="0" err="1"/>
              <a:t>Polygeist</a:t>
            </a:r>
            <a:r>
              <a:rPr lang="en-GB" dirty="0"/>
              <a:t> begins as a new C and C++ frontend for MLIR that simultaneously preserves the program’s high-level structure. Unlike the existing AST-based tools used in the polyhedral community, the </a:t>
            </a:r>
            <a:r>
              <a:rPr lang="en-GB" dirty="0" err="1"/>
              <a:t>Polygeist</a:t>
            </a:r>
            <a:r>
              <a:rPr lang="en-GB" dirty="0"/>
              <a:t> frontend handles generic C or C++, not just the parts of the program representable by the polyhedral model.</a:t>
            </a:r>
          </a:p>
          <a:p>
            <a:br>
              <a:rPr lang="en-GB" dirty="0"/>
            </a:br>
            <a:r>
              <a:rPr lang="en-GB" dirty="0" err="1"/>
              <a:t>Polygeist</a:t>
            </a:r>
            <a:r>
              <a:rPr lang="en-GB" dirty="0"/>
              <a:t> then implements several transformations that transform the “standard” structured MLIR directly emitted by the frontend into MLIR’s high-level polyhedral or Affine dialect, where applicable. Specifically, </a:t>
            </a:r>
            <a:r>
              <a:rPr lang="en-GB" dirty="0" err="1"/>
              <a:t>Polygeist</a:t>
            </a:r>
            <a:r>
              <a:rPr lang="en-GB" dirty="0"/>
              <a:t> performs this raising either where it can prove the raising to be legal, or where </a:t>
            </a:r>
            <a:r>
              <a:rPr lang="en-GB" dirty="0" err="1"/>
              <a:t>Polygeist</a:t>
            </a:r>
            <a:r>
              <a:rPr lang="en-GB" dirty="0"/>
              <a:t> is instructed by a pragma </a:t>
            </a:r>
            <a:r>
              <a:rPr lang="en-GB" dirty="0" err="1"/>
              <a:t>scop</a:t>
            </a:r>
            <a:r>
              <a:rPr lang="en-GB" dirty="0"/>
              <a:t> to assume an entire region to be polyhedral.</a:t>
            </a:r>
            <a:br>
              <a:rPr lang="en-GB" dirty="0"/>
            </a:br>
            <a:br>
              <a:rPr lang="en-GB" dirty="0"/>
            </a:br>
            <a:r>
              <a:rPr lang="en-GB" dirty="0"/>
              <a:t>From here, </a:t>
            </a:r>
            <a:r>
              <a:rPr lang="en-GB" dirty="0" err="1"/>
              <a:t>Polygeist</a:t>
            </a:r>
            <a:r>
              <a:rPr lang="en-GB" dirty="0"/>
              <a:t> connects existing </a:t>
            </a:r>
            <a:r>
              <a:rPr lang="en-GB" dirty="0" err="1"/>
              <a:t>Polydral</a:t>
            </a:r>
            <a:r>
              <a:rPr lang="en-GB" dirty="0"/>
              <a:t> tools to MLIR, allowing them to perform transformations on programs in the MLIR affine dialect.</a:t>
            </a:r>
            <a:br>
              <a:rPr lang="en-GB" dirty="0"/>
            </a:br>
            <a:br>
              <a:rPr lang="en-GB" dirty="0"/>
            </a:br>
            <a:r>
              <a:rPr lang="en-GB" dirty="0"/>
              <a:t>We then run several novel transformations such as statement splitting that were mentioned earlier.</a:t>
            </a:r>
            <a:br>
              <a:rPr lang="en-GB" dirty="0"/>
            </a:br>
            <a:br>
              <a:rPr lang="en-GB" dirty="0"/>
            </a:br>
            <a:r>
              <a:rPr lang="en-GB" dirty="0"/>
              <a:t>Finally </a:t>
            </a:r>
            <a:r>
              <a:rPr lang="en-GB" dirty="0" err="1"/>
              <a:t>polygeist</a:t>
            </a:r>
            <a:r>
              <a:rPr lang="en-GB" dirty="0"/>
              <a:t> emits a binary that we can use to run an end-to-end evaluation of </a:t>
            </a:r>
            <a:r>
              <a:rPr lang="en-GB" dirty="0" err="1"/>
              <a:t>Polygeist</a:t>
            </a:r>
            <a:r>
              <a:rPr lang="en-GB" dirty="0"/>
              <a:t> as compared with other tools on standard polyhedral benchmarks, namely </a:t>
            </a:r>
            <a:r>
              <a:rPr lang="en-GB" dirty="0" err="1"/>
              <a:t>Polybench</a:t>
            </a:r>
            <a:r>
              <a:rPr lang="en-GB" dirty="0"/>
              <a:t>. In doing so, </a:t>
            </a:r>
            <a:r>
              <a:rPr lang="en-GB" dirty="0" err="1"/>
              <a:t>Polygeist</a:t>
            </a:r>
            <a:r>
              <a:rPr lang="en-GB" dirty="0"/>
              <a:t> creates MLIR versions of these benchmarks if anyone wants to create their own transformations in MLIR and compare with existing tools.</a:t>
            </a:r>
            <a:br>
              <a:rPr lang="en-GB" dirty="0"/>
            </a:br>
            <a:br>
              <a:rPr lang="en-GB" dirty="0"/>
            </a:br>
            <a:endParaRPr lang="en-GB" dirty="0"/>
          </a:p>
          <a:p>
            <a:r>
              <a:rPr lang="en-GB" dirty="0"/>
              <a:t>It has the following 4 major components</a:t>
            </a:r>
          </a:p>
          <a:p>
            <a:endParaRPr lang="en-GB" dirty="0"/>
          </a:p>
          <a:p>
            <a:r>
              <a:rPr lang="en-GB" dirty="0"/>
              <a:t>I will go through these modules step by step.</a:t>
            </a:r>
          </a:p>
        </p:txBody>
      </p:sp>
      <p:sp>
        <p:nvSpPr>
          <p:cNvPr id="4" name="Slide Number Placeholder 3"/>
          <p:cNvSpPr>
            <a:spLocks noGrp="1"/>
          </p:cNvSpPr>
          <p:nvPr>
            <p:ph type="sldNum" sz="quarter" idx="5"/>
          </p:nvPr>
        </p:nvSpPr>
        <p:spPr/>
        <p:txBody>
          <a:bodyPr/>
          <a:lstStyle/>
          <a:p>
            <a:fld id="{B1AE4DE0-3105-4A6A-8802-DCA1BD98DB98}" type="slidenum">
              <a:rPr lang="en-GB" smtClean="0"/>
              <a:t>44</a:t>
            </a:fld>
            <a:endParaRPr lang="en-GB"/>
          </a:p>
        </p:txBody>
      </p:sp>
    </p:spTree>
    <p:extLst>
      <p:ext uri="{BB962C8B-B14F-4D97-AF65-F5344CB8AC3E}">
        <p14:creationId xmlns:p14="http://schemas.microsoft.com/office/powerpoint/2010/main" val="2459570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45</a:t>
            </a:fld>
            <a:endParaRPr lang="en-GB"/>
          </a:p>
        </p:txBody>
      </p:sp>
    </p:spTree>
    <p:extLst>
      <p:ext uri="{BB962C8B-B14F-4D97-AF65-F5344CB8AC3E}">
        <p14:creationId xmlns:p14="http://schemas.microsoft.com/office/powerpoint/2010/main" val="3460165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46</a:t>
            </a:fld>
            <a:endParaRPr lang="en-GB"/>
          </a:p>
        </p:txBody>
      </p:sp>
    </p:spTree>
    <p:extLst>
      <p:ext uri="{BB962C8B-B14F-4D97-AF65-F5344CB8AC3E}">
        <p14:creationId xmlns:p14="http://schemas.microsoft.com/office/powerpoint/2010/main" val="81132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47</a:t>
            </a:fld>
            <a:endParaRPr lang="en-GB"/>
          </a:p>
        </p:txBody>
      </p:sp>
    </p:spTree>
    <p:extLst>
      <p:ext uri="{BB962C8B-B14F-4D97-AF65-F5344CB8AC3E}">
        <p14:creationId xmlns:p14="http://schemas.microsoft.com/office/powerpoint/2010/main" val="4116760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48</a:t>
            </a:fld>
            <a:endParaRPr lang="en-GB"/>
          </a:p>
        </p:txBody>
      </p:sp>
    </p:spTree>
    <p:extLst>
      <p:ext uri="{BB962C8B-B14F-4D97-AF65-F5344CB8AC3E}">
        <p14:creationId xmlns:p14="http://schemas.microsoft.com/office/powerpoint/2010/main" val="3514144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49</a:t>
            </a:fld>
            <a:endParaRPr lang="en-GB"/>
          </a:p>
        </p:txBody>
      </p:sp>
    </p:spTree>
    <p:extLst>
      <p:ext uri="{BB962C8B-B14F-4D97-AF65-F5344CB8AC3E}">
        <p14:creationId xmlns:p14="http://schemas.microsoft.com/office/powerpoint/2010/main" val="3975169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50</a:t>
            </a:fld>
            <a:endParaRPr lang="en-GB"/>
          </a:p>
        </p:txBody>
      </p:sp>
    </p:spTree>
    <p:extLst>
      <p:ext uri="{BB962C8B-B14F-4D97-AF65-F5344CB8AC3E}">
        <p14:creationId xmlns:p14="http://schemas.microsoft.com/office/powerpoint/2010/main" val="12076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a:t>
            </a:fld>
            <a:endParaRPr lang="en-GB"/>
          </a:p>
        </p:txBody>
      </p:sp>
    </p:spTree>
    <p:extLst>
      <p:ext uri="{BB962C8B-B14F-4D97-AF65-F5344CB8AC3E}">
        <p14:creationId xmlns:p14="http://schemas.microsoft.com/office/powerpoint/2010/main" val="362658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6</a:t>
            </a:fld>
            <a:endParaRPr lang="en-GB"/>
          </a:p>
        </p:txBody>
      </p:sp>
    </p:spTree>
    <p:extLst>
      <p:ext uri="{BB962C8B-B14F-4D97-AF65-F5344CB8AC3E}">
        <p14:creationId xmlns:p14="http://schemas.microsoft.com/office/powerpoint/2010/main" val="31319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Let’s look at a simplified example. On the left we have some sample C code that sets every other index of an array </a:t>
            </a:r>
            <a:r>
              <a:rPr lang="en-US" dirty="0" err="1">
                <a:cs typeface="Calibri" panose="020F0502020204030204"/>
              </a:rPr>
              <a:t>arr</a:t>
            </a:r>
            <a:r>
              <a:rPr lang="en-US" dirty="0">
                <a:cs typeface="Calibri" panose="020F0502020204030204"/>
              </a:rPr>
              <a:t> to a given value val.</a:t>
            </a:r>
            <a:br>
              <a:rPr lang="en-US" dirty="0">
                <a:cs typeface="Calibri" panose="020F0502020204030204"/>
              </a:rPr>
            </a:br>
            <a:br>
              <a:rPr lang="en-US" dirty="0">
                <a:cs typeface="Calibri" panose="020F0502020204030204"/>
              </a:rPr>
            </a:br>
            <a:r>
              <a:rPr lang="en-US" dirty="0">
                <a:cs typeface="Calibri" panose="020F0502020204030204"/>
              </a:rPr>
              <a:t>On the right we see a slightly simplified version of the MLIR that would be generated.</a:t>
            </a:r>
            <a:br>
              <a:rPr lang="en-US" dirty="0">
                <a:cs typeface="Calibri" panose="020F0502020204030204"/>
              </a:rPr>
            </a:br>
            <a:br>
              <a:rPr lang="en-US" dirty="0">
                <a:cs typeface="Calibri" panose="020F0502020204030204"/>
              </a:rPr>
            </a:br>
            <a:r>
              <a:rPr lang="en-US" dirty="0">
                <a:cs typeface="Calibri" panose="020F0502020204030204"/>
              </a:rPr>
              <a:t>Immediately we see an allocation for a stack variable that holds the value of </a:t>
            </a:r>
            <a:r>
              <a:rPr lang="en-US" dirty="0" err="1">
                <a:cs typeface="Calibri" panose="020F0502020204030204"/>
              </a:rPr>
              <a:t>arr</a:t>
            </a:r>
            <a:r>
              <a:rPr lang="en-US" dirty="0">
                <a:cs typeface="Calibri" panose="020F0502020204030204"/>
              </a:rPr>
              <a:t> (and shaded out for </a:t>
            </a:r>
            <a:r>
              <a:rPr lang="en-US" dirty="0" err="1">
                <a:cs typeface="Calibri" panose="020F0502020204030204"/>
              </a:rPr>
              <a:t>val</a:t>
            </a:r>
            <a:r>
              <a:rPr lang="en-US" dirty="0">
                <a:cs typeface="Calibri" panose="020F0502020204030204"/>
              </a:rPr>
              <a:t>). As these values can be overwritten in the function an SSA register for the argument does not suffice and is upgraded to the stack allocation seen here.</a:t>
            </a:r>
            <a:br>
              <a:rPr lang="en-US" dirty="0">
                <a:cs typeface="Calibri" panose="020F0502020204030204"/>
              </a:rPr>
            </a:br>
            <a:br>
              <a:rPr lang="en-US" dirty="0">
                <a:cs typeface="Calibri" panose="020F0502020204030204"/>
              </a:rPr>
            </a:br>
            <a:r>
              <a:rPr lang="en-US" dirty="0">
                <a:cs typeface="Calibri" panose="020F0502020204030204"/>
              </a:rPr>
              <a:t>We then see the structured for loop that represents the C for loop in our original program. Note that at this point this is simply a structured and not an affine or polyhedral for loop.</a:t>
            </a:r>
            <a:br>
              <a:rPr lang="en-US" dirty="0">
                <a:cs typeface="Calibri" panose="020F0502020204030204"/>
              </a:rPr>
            </a:br>
            <a:br>
              <a:rPr lang="en-US" dirty="0">
                <a:cs typeface="Calibri" panose="020F0502020204030204"/>
              </a:rPr>
            </a:br>
            <a:r>
              <a:rPr lang="en-US" dirty="0">
                <a:cs typeface="Calibri" panose="020F0502020204030204"/>
              </a:rPr>
              <a:t>We can then example how the store take place, which first requires an explicit load of the induction variable, and multiplication to compute the desired index.</a:t>
            </a:r>
          </a:p>
        </p:txBody>
      </p:sp>
      <p:sp>
        <p:nvSpPr>
          <p:cNvPr id="4" name="Slide Number Placeholder 3"/>
          <p:cNvSpPr>
            <a:spLocks noGrp="1"/>
          </p:cNvSpPr>
          <p:nvPr>
            <p:ph type="sldNum" sz="quarter" idx="5"/>
          </p:nvPr>
        </p:nvSpPr>
        <p:spPr/>
        <p:txBody>
          <a:bodyPr/>
          <a:lstStyle/>
          <a:p>
            <a:fld id="{B1AE4DE0-3105-4A6A-8802-DCA1BD98DB98}" type="slidenum">
              <a:rPr lang="en-GB" smtClean="0"/>
              <a:t>7</a:t>
            </a:fld>
            <a:endParaRPr lang="en-GB"/>
          </a:p>
        </p:txBody>
      </p:sp>
    </p:spTree>
    <p:extLst>
      <p:ext uri="{BB962C8B-B14F-4D97-AF65-F5344CB8AC3E}">
        <p14:creationId xmlns:p14="http://schemas.microsoft.com/office/powerpoint/2010/main" val="75727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8</a:t>
            </a:fld>
            <a:endParaRPr lang="en-GB"/>
          </a:p>
        </p:txBody>
      </p:sp>
    </p:spTree>
    <p:extLst>
      <p:ext uri="{BB962C8B-B14F-4D97-AF65-F5344CB8AC3E}">
        <p14:creationId xmlns:p14="http://schemas.microsoft.com/office/powerpoint/2010/main" val="423142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9</a:t>
            </a:fld>
            <a:endParaRPr lang="en-GB"/>
          </a:p>
        </p:txBody>
      </p:sp>
    </p:spTree>
    <p:extLst>
      <p:ext uri="{BB962C8B-B14F-4D97-AF65-F5344CB8AC3E}">
        <p14:creationId xmlns:p14="http://schemas.microsoft.com/office/powerpoint/2010/main" val="151031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llvm/Polygeis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polygeist.mit.edu/"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tif"/><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llvm/Polygeis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olygeist.mit.edu/"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olygeist.mit.ed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olygeist.mit.ed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98C1EFCD-9A6B-91D4-CED8-A037ACC30F6F}"/>
              </a:ext>
            </a:extLst>
          </p:cNvPr>
          <p:cNvSpPr txBox="1">
            <a:spLocks/>
          </p:cNvSpPr>
          <p:nvPr/>
        </p:nvSpPr>
        <p:spPr>
          <a:xfrm>
            <a:off x="4732752" y="5791993"/>
            <a:ext cx="2737884" cy="9294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cs typeface="Calibri"/>
              </a:rPr>
              <a:t>PPoPP</a:t>
            </a:r>
            <a:br>
              <a:rPr lang="en-US" dirty="0">
                <a:cs typeface="Calibri"/>
              </a:rPr>
            </a:br>
            <a:r>
              <a:rPr lang="en-US" dirty="0">
                <a:cs typeface="Calibri"/>
              </a:rPr>
              <a:t>Feb 27, 2023</a:t>
            </a:r>
            <a:endParaRPr lang="en-US" dirty="0"/>
          </a:p>
        </p:txBody>
      </p:sp>
      <p:sp>
        <p:nvSpPr>
          <p:cNvPr id="2" name="Title 1"/>
          <p:cNvSpPr>
            <a:spLocks noGrp="1"/>
          </p:cNvSpPr>
          <p:nvPr>
            <p:ph type="ctrTitle"/>
          </p:nvPr>
        </p:nvSpPr>
        <p:spPr>
          <a:xfrm>
            <a:off x="0" y="-174565"/>
            <a:ext cx="12186045" cy="1831638"/>
          </a:xfrm>
        </p:spPr>
        <p:txBody>
          <a:bodyPr>
            <a:normAutofit/>
          </a:bodyPr>
          <a:lstStyle/>
          <a:p>
            <a:r>
              <a:rPr lang="en-US" sz="4400" b="1" dirty="0"/>
              <a:t> High-Performance GPU-to-CPU </a:t>
            </a:r>
            <a:r>
              <a:rPr lang="en-US" sz="4400" b="1" dirty="0" err="1"/>
              <a:t>Transpilation</a:t>
            </a:r>
            <a:r>
              <a:rPr lang="en-US" sz="4400" b="1" dirty="0"/>
              <a:t> and Optimization via High-Level Parallel Constructs</a:t>
            </a:r>
            <a:endParaRPr lang="en-US" sz="4400" dirty="0"/>
          </a:p>
        </p:txBody>
      </p:sp>
      <p:sp>
        <p:nvSpPr>
          <p:cNvPr id="3" name="Subtitle 2"/>
          <p:cNvSpPr>
            <a:spLocks noGrp="1"/>
          </p:cNvSpPr>
          <p:nvPr>
            <p:ph type="subTitle" idx="1"/>
          </p:nvPr>
        </p:nvSpPr>
        <p:spPr>
          <a:xfrm>
            <a:off x="17061" y="4510347"/>
            <a:ext cx="2126871" cy="955741"/>
          </a:xfrm>
        </p:spPr>
        <p:txBody>
          <a:bodyPr vert="horz" lIns="91440" tIns="45720" rIns="91440" bIns="45720" rtlCol="0" anchor="t">
            <a:normAutofit/>
          </a:bodyPr>
          <a:lstStyle/>
          <a:p>
            <a:r>
              <a:rPr lang="en-US" sz="1800" dirty="0">
                <a:cs typeface="Calibri"/>
              </a:rPr>
              <a:t>William S. Moses</a:t>
            </a:r>
          </a:p>
          <a:p>
            <a:r>
              <a:rPr lang="en-US" sz="1800" dirty="0">
                <a:cs typeface="Calibri"/>
              </a:rPr>
              <a:t>MIT</a:t>
            </a:r>
          </a:p>
        </p:txBody>
      </p:sp>
      <p:sp>
        <p:nvSpPr>
          <p:cNvPr id="5" name="Slide Number Placeholder 4">
            <a:extLst>
              <a:ext uri="{FF2B5EF4-FFF2-40B4-BE49-F238E27FC236}">
                <a16:creationId xmlns:a16="http://schemas.microsoft.com/office/drawing/2014/main" id="{11FF104F-0C76-48E0-81C1-F54E4CD2A3CC}"/>
              </a:ext>
            </a:extLst>
          </p:cNvPr>
          <p:cNvSpPr>
            <a:spLocks noGrp="1"/>
          </p:cNvSpPr>
          <p:nvPr>
            <p:ph type="sldNum" sz="quarter" idx="12"/>
          </p:nvPr>
        </p:nvSpPr>
        <p:spPr/>
        <p:txBody>
          <a:bodyPr/>
          <a:lstStyle/>
          <a:p>
            <a:fld id="{330EA680-D336-4FF7-8B7A-9848BB0A1C32}" type="slidenum">
              <a:rPr lang="en-US" smtClean="0"/>
              <a:t>1</a:t>
            </a:fld>
            <a:endParaRPr lang="en-US"/>
          </a:p>
        </p:txBody>
      </p:sp>
      <p:pic>
        <p:nvPicPr>
          <p:cNvPr id="4" name="Picture 5" descr="A person smiling for the camera&#10;&#10;Description automatically generated">
            <a:extLst>
              <a:ext uri="{FF2B5EF4-FFF2-40B4-BE49-F238E27FC236}">
                <a16:creationId xmlns:a16="http://schemas.microsoft.com/office/drawing/2014/main" id="{3E8558ED-5574-490F-B4C2-3A9F1A59E7BD}"/>
              </a:ext>
            </a:extLst>
          </p:cNvPr>
          <p:cNvPicPr>
            <a:picLocks noChangeAspect="1"/>
          </p:cNvPicPr>
          <p:nvPr/>
        </p:nvPicPr>
        <p:blipFill rotWithShape="1">
          <a:blip r:embed="rId3"/>
          <a:srcRect l="26035" t="8165" r="20710" b="24374"/>
          <a:stretch/>
        </p:blipFill>
        <p:spPr>
          <a:xfrm>
            <a:off x="293421" y="2381396"/>
            <a:ext cx="1597750" cy="2035884"/>
          </a:xfrm>
          <a:prstGeom prst="rect">
            <a:avLst/>
          </a:prstGeom>
          <a:effectLst>
            <a:outerShdw blurRad="50800" dist="38100" dir="2700000" algn="tl" rotWithShape="0">
              <a:prstClr val="black">
                <a:alpha val="40000"/>
              </a:prstClr>
            </a:outerShdw>
          </a:effectLst>
        </p:spPr>
      </p:pic>
      <p:pic>
        <p:nvPicPr>
          <p:cNvPr id="7" name="Picture 8" descr="A person wearing sunglasses&#10;&#10;Description automatically generated">
            <a:extLst>
              <a:ext uri="{FF2B5EF4-FFF2-40B4-BE49-F238E27FC236}">
                <a16:creationId xmlns:a16="http://schemas.microsoft.com/office/drawing/2014/main" id="{0F9A6D43-C92D-2C74-03E3-1D46D5B0FD15}"/>
              </a:ext>
            </a:extLst>
          </p:cNvPr>
          <p:cNvPicPr>
            <a:picLocks noChangeAspect="1"/>
          </p:cNvPicPr>
          <p:nvPr/>
        </p:nvPicPr>
        <p:blipFill rotWithShape="1">
          <a:blip r:embed="rId4"/>
          <a:srcRect l="10965" r="10526" b="-437"/>
          <a:stretch/>
        </p:blipFill>
        <p:spPr>
          <a:xfrm>
            <a:off x="10513119" y="2487033"/>
            <a:ext cx="1506730" cy="1935995"/>
          </a:xfrm>
          <a:prstGeom prst="rect">
            <a:avLst/>
          </a:prstGeom>
          <a:effectLst>
            <a:outerShdw blurRad="50800" dist="38100" dir="2700000" algn="tl" rotWithShape="0">
              <a:prstClr val="black">
                <a:alpha val="40000"/>
              </a:prstClr>
            </a:outerShdw>
          </a:effectLst>
        </p:spPr>
      </p:pic>
      <p:sp>
        <p:nvSpPr>
          <p:cNvPr id="8" name="Subtitle 2">
            <a:extLst>
              <a:ext uri="{FF2B5EF4-FFF2-40B4-BE49-F238E27FC236}">
                <a16:creationId xmlns:a16="http://schemas.microsoft.com/office/drawing/2014/main" id="{C27A1D7F-A5ED-0F3A-91DA-34013FCC7315}"/>
              </a:ext>
            </a:extLst>
          </p:cNvPr>
          <p:cNvSpPr txBox="1">
            <a:spLocks/>
          </p:cNvSpPr>
          <p:nvPr/>
        </p:nvSpPr>
        <p:spPr>
          <a:xfrm>
            <a:off x="10368092" y="4510347"/>
            <a:ext cx="1789950" cy="80202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Calibri"/>
              </a:rPr>
              <a:t>Alex </a:t>
            </a:r>
            <a:r>
              <a:rPr lang="en-US" sz="1800" dirty="0" err="1">
                <a:cs typeface="Calibri"/>
              </a:rPr>
              <a:t>Zinenko</a:t>
            </a:r>
            <a:endParaRPr lang="en-US" sz="1800" dirty="0" err="1"/>
          </a:p>
          <a:p>
            <a:r>
              <a:rPr lang="en-US" sz="1800" dirty="0">
                <a:cs typeface="Calibri"/>
              </a:rPr>
              <a:t>Google</a:t>
            </a:r>
          </a:p>
        </p:txBody>
      </p:sp>
      <p:pic>
        <p:nvPicPr>
          <p:cNvPr id="9" name="Picture 8">
            <a:extLst>
              <a:ext uri="{FF2B5EF4-FFF2-40B4-BE49-F238E27FC236}">
                <a16:creationId xmlns:a16="http://schemas.microsoft.com/office/drawing/2014/main" id="{462D6080-35CB-8604-FEF1-24A02F037BB7}"/>
              </a:ext>
            </a:extLst>
          </p:cNvPr>
          <p:cNvPicPr>
            <a:picLocks noChangeAspect="1"/>
          </p:cNvPicPr>
          <p:nvPr/>
        </p:nvPicPr>
        <p:blipFill>
          <a:blip r:embed="rId5"/>
          <a:stretch>
            <a:fillRect/>
          </a:stretch>
        </p:blipFill>
        <p:spPr>
          <a:xfrm>
            <a:off x="8576503" y="2434583"/>
            <a:ext cx="1506730" cy="2063566"/>
          </a:xfrm>
          <a:prstGeom prst="rect">
            <a:avLst/>
          </a:prstGeom>
          <a:effectLst>
            <a:outerShdw blurRad="50800" dist="38100" dir="2700000" algn="tl" rotWithShape="0">
              <a:prstClr val="black">
                <a:alpha val="40000"/>
              </a:prstClr>
            </a:outerShdw>
          </a:effectLst>
        </p:spPr>
      </p:pic>
      <p:sp>
        <p:nvSpPr>
          <p:cNvPr id="10" name="Subtitle 2">
            <a:extLst>
              <a:ext uri="{FF2B5EF4-FFF2-40B4-BE49-F238E27FC236}">
                <a16:creationId xmlns:a16="http://schemas.microsoft.com/office/drawing/2014/main" id="{7AC08534-E55B-25E9-B703-B042A76A3ADF}"/>
              </a:ext>
            </a:extLst>
          </p:cNvPr>
          <p:cNvSpPr txBox="1">
            <a:spLocks/>
          </p:cNvSpPr>
          <p:nvPr/>
        </p:nvSpPr>
        <p:spPr>
          <a:xfrm>
            <a:off x="8343855" y="4524848"/>
            <a:ext cx="1902519" cy="8108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Calibri"/>
              </a:rPr>
              <a:t>Johannes </a:t>
            </a:r>
            <a:r>
              <a:rPr lang="en-US" sz="1800" dirty="0" err="1">
                <a:cs typeface="Calibri"/>
              </a:rPr>
              <a:t>Doerfert</a:t>
            </a:r>
            <a:endParaRPr lang="en-US" sz="1800" dirty="0"/>
          </a:p>
          <a:p>
            <a:r>
              <a:rPr lang="en-US" sz="1800" dirty="0">
                <a:cs typeface="Calibri"/>
              </a:rPr>
              <a:t>LLNL</a:t>
            </a:r>
          </a:p>
        </p:txBody>
      </p:sp>
      <p:pic>
        <p:nvPicPr>
          <p:cNvPr id="11" name="Picture 2">
            <a:extLst>
              <a:ext uri="{FF2B5EF4-FFF2-40B4-BE49-F238E27FC236}">
                <a16:creationId xmlns:a16="http://schemas.microsoft.com/office/drawing/2014/main" id="{815641D6-A6DA-3570-4204-4846408A26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55" r="12106"/>
          <a:stretch/>
        </p:blipFill>
        <p:spPr bwMode="auto">
          <a:xfrm>
            <a:off x="4558680" y="2447488"/>
            <a:ext cx="1487912" cy="20150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E98FC294-064C-C6D3-9048-B5505F2F3742}"/>
              </a:ext>
            </a:extLst>
          </p:cNvPr>
          <p:cNvSpPr txBox="1">
            <a:spLocks/>
          </p:cNvSpPr>
          <p:nvPr/>
        </p:nvSpPr>
        <p:spPr>
          <a:xfrm>
            <a:off x="3819541" y="4510347"/>
            <a:ext cx="2977116" cy="7610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Calibri"/>
              </a:rPr>
              <a:t>Jens </a:t>
            </a:r>
            <a:r>
              <a:rPr lang="en-US" sz="1800" dirty="0" err="1">
                <a:cs typeface="Calibri"/>
              </a:rPr>
              <a:t>Domke</a:t>
            </a:r>
            <a:endParaRPr lang="en-US" sz="1800" dirty="0"/>
          </a:p>
          <a:p>
            <a:r>
              <a:rPr lang="en-US" sz="1800" dirty="0">
                <a:cs typeface="Calibri"/>
              </a:rPr>
              <a:t>Riken</a:t>
            </a:r>
          </a:p>
        </p:txBody>
      </p:sp>
      <p:pic>
        <p:nvPicPr>
          <p:cNvPr id="14" name="Picture 2">
            <a:extLst>
              <a:ext uri="{FF2B5EF4-FFF2-40B4-BE49-F238E27FC236}">
                <a16:creationId xmlns:a16="http://schemas.microsoft.com/office/drawing/2014/main" id="{167F4F7B-F1FE-CC41-74B1-963D4896CB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891" t="2539" r="19966" b="42982"/>
          <a:stretch/>
        </p:blipFill>
        <p:spPr bwMode="auto">
          <a:xfrm>
            <a:off x="6575149" y="2465916"/>
            <a:ext cx="1571468" cy="19819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descr="A picture containing person, wall, indoor, posing&#10;&#10;Description automatically generated">
            <a:extLst>
              <a:ext uri="{FF2B5EF4-FFF2-40B4-BE49-F238E27FC236}">
                <a16:creationId xmlns:a16="http://schemas.microsoft.com/office/drawing/2014/main" id="{559829EF-AFA0-C1EB-6F41-CE851562C969}"/>
              </a:ext>
            </a:extLst>
          </p:cNvPr>
          <p:cNvPicPr>
            <a:picLocks noChangeAspect="1"/>
          </p:cNvPicPr>
          <p:nvPr/>
        </p:nvPicPr>
        <p:blipFill rotWithShape="1">
          <a:blip r:embed="rId8">
            <a:extLst>
              <a:ext uri="{28A0092B-C50C-407E-A947-70E740481C1C}">
                <a14:useLocalDpi xmlns:a14="http://schemas.microsoft.com/office/drawing/2010/main" val="0"/>
              </a:ext>
            </a:extLst>
          </a:blip>
          <a:srcRect l="14732" t="11437" r="14173" b="18844"/>
          <a:stretch/>
        </p:blipFill>
        <p:spPr>
          <a:xfrm>
            <a:off x="2419728" y="2391795"/>
            <a:ext cx="1610395" cy="2015086"/>
          </a:xfrm>
          <a:prstGeom prst="rect">
            <a:avLst/>
          </a:prstGeom>
          <a:effectLst>
            <a:outerShdw blurRad="50800" dist="38100" dir="2700000" algn="tl" rotWithShape="0">
              <a:prstClr val="black">
                <a:alpha val="40000"/>
              </a:prstClr>
            </a:outerShdw>
          </a:effectLst>
        </p:spPr>
      </p:pic>
      <p:sp>
        <p:nvSpPr>
          <p:cNvPr id="17" name="Subtitle 2">
            <a:extLst>
              <a:ext uri="{FF2B5EF4-FFF2-40B4-BE49-F238E27FC236}">
                <a16:creationId xmlns:a16="http://schemas.microsoft.com/office/drawing/2014/main" id="{DAF40C30-0ACF-85FF-0071-8D4DAF6279A2}"/>
              </a:ext>
            </a:extLst>
          </p:cNvPr>
          <p:cNvSpPr txBox="1">
            <a:spLocks/>
          </p:cNvSpPr>
          <p:nvPr/>
        </p:nvSpPr>
        <p:spPr>
          <a:xfrm>
            <a:off x="2151889" y="4490045"/>
            <a:ext cx="2126871" cy="9557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Calibri"/>
              </a:rPr>
              <a:t>Ivan R. Ivanov</a:t>
            </a:r>
          </a:p>
          <a:p>
            <a:r>
              <a:rPr lang="en-US" sz="1800" dirty="0">
                <a:cs typeface="Calibri"/>
              </a:rPr>
              <a:t>Tokyo Tech</a:t>
            </a:r>
          </a:p>
        </p:txBody>
      </p:sp>
      <p:sp>
        <p:nvSpPr>
          <p:cNvPr id="18" name="Subtitle 2">
            <a:extLst>
              <a:ext uri="{FF2B5EF4-FFF2-40B4-BE49-F238E27FC236}">
                <a16:creationId xmlns:a16="http://schemas.microsoft.com/office/drawing/2014/main" id="{0D14214A-FE77-FCAD-B4E8-F267E099E181}"/>
              </a:ext>
            </a:extLst>
          </p:cNvPr>
          <p:cNvSpPr txBox="1">
            <a:spLocks/>
          </p:cNvSpPr>
          <p:nvPr/>
        </p:nvSpPr>
        <p:spPr>
          <a:xfrm>
            <a:off x="6194609" y="4522499"/>
            <a:ext cx="2126871" cy="9557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Calibri"/>
              </a:rPr>
              <a:t>Toshio Endo</a:t>
            </a:r>
          </a:p>
          <a:p>
            <a:r>
              <a:rPr lang="en-US" sz="1800" dirty="0">
                <a:cs typeface="Calibri"/>
              </a:rPr>
              <a:t>Tokyo Tech</a:t>
            </a:r>
          </a:p>
        </p:txBody>
      </p:sp>
    </p:spTree>
    <p:extLst>
      <p:ext uri="{BB962C8B-B14F-4D97-AF65-F5344CB8AC3E}">
        <p14:creationId xmlns:p14="http://schemas.microsoft.com/office/powerpoint/2010/main" val="37899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9" name="TextBox 8">
            <a:extLst>
              <a:ext uri="{FF2B5EF4-FFF2-40B4-BE49-F238E27FC236}">
                <a16:creationId xmlns:a16="http://schemas.microsoft.com/office/drawing/2014/main" id="{4251CFC3-F297-4D4E-8297-556CCC85F563}"/>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 </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%c10</a:t>
            </a:r>
            <a:r>
              <a:rPr lang="en-US" sz="1400" dirty="0">
                <a:latin typeface="Consolas"/>
              </a:rPr>
              <a:t> {</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latin typeface="Consolas"/>
              </a:rPr>
              <a:t>[</a:t>
            </a:r>
            <a:r>
              <a:rPr lang="en-US" sz="1400" dirty="0">
                <a:solidFill>
                  <a:srgbClr val="2EAEBB"/>
                </a:solidFill>
                <a:latin typeface="Consolas"/>
              </a:rPr>
              <a:t>%7</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12" name="Content Placeholder 2">
            <a:extLst>
              <a:ext uri="{FF2B5EF4-FFF2-40B4-BE49-F238E27FC236}">
                <a16:creationId xmlns:a16="http://schemas.microsoft.com/office/drawing/2014/main" id="{8AA02978-A7DF-439D-A1E4-22C81A46E060}"/>
              </a:ext>
            </a:extLst>
          </p:cNvPr>
          <p:cNvSpPr>
            <a:spLocks noGrp="1"/>
          </p:cNvSpPr>
          <p:nvPr>
            <p:ph idx="1"/>
          </p:nvPr>
        </p:nvSpPr>
        <p:spPr>
          <a:xfrm>
            <a:off x="7389525" y="2387361"/>
            <a:ext cx="3128319" cy="3055294"/>
          </a:xfrm>
        </p:spPr>
        <p:txBody>
          <a:bodyPr vert="horz" lIns="91440" tIns="45720" rIns="91440" bIns="45720" rtlCol="0" anchor="t">
            <a:normAutofit/>
          </a:bodyPr>
          <a:lstStyle/>
          <a:p>
            <a:pPr marL="514350" indent="-514350">
              <a:buFont typeface="+mj-lt"/>
              <a:buAutoNum type="arabicPeriod"/>
            </a:pPr>
            <a:r>
              <a:rPr lang="en-US" dirty="0">
                <a:cs typeface="Calibri"/>
              </a:rPr>
              <a:t>Mem2Reg</a:t>
            </a:r>
            <a:endParaRPr lang="en-US" sz="2800" dirty="0">
              <a:cs typeface="Calibri"/>
            </a:endParaRPr>
          </a:p>
          <a:p>
            <a:pPr marL="514350" indent="-514350">
              <a:buFont typeface="+mj-lt"/>
              <a:buAutoNum type="arabicPeriod"/>
            </a:pPr>
            <a:r>
              <a:rPr lang="en-US" dirty="0">
                <a:cs typeface="Calibri"/>
              </a:rPr>
              <a:t>Canonicalize</a:t>
            </a:r>
          </a:p>
        </p:txBody>
      </p:sp>
    </p:spTree>
    <p:extLst>
      <p:ext uri="{BB962C8B-B14F-4D97-AF65-F5344CB8AC3E}">
        <p14:creationId xmlns:p14="http://schemas.microsoft.com/office/powerpoint/2010/main" val="384035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9" name="TextBox 8">
            <a:extLst>
              <a:ext uri="{FF2B5EF4-FFF2-40B4-BE49-F238E27FC236}">
                <a16:creationId xmlns:a16="http://schemas.microsoft.com/office/drawing/2014/main" id="{4251CFC3-F297-4D4E-8297-556CCC85F563}"/>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endParaRPr lang="en-US" sz="1400" dirty="0">
              <a:solidFill>
                <a:srgbClr val="400BD9"/>
              </a:solidFill>
              <a:latin typeface="Consolas"/>
            </a:endParaRPr>
          </a:p>
          <a:p>
            <a:endParaRPr lang="en-US" sz="1400" dirty="0">
              <a:solidFill>
                <a:srgbClr val="400BD9"/>
              </a:solidFill>
              <a:latin typeface="Consolas"/>
            </a:endParaRPr>
          </a:p>
          <a:p>
            <a:endParaRPr lang="en-US" sz="1400" dirty="0">
              <a:solidFill>
                <a:srgbClr val="400BD9"/>
              </a:solidFill>
              <a:latin typeface="Consolas"/>
            </a:endParaRPr>
          </a:p>
          <a:p>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err="1">
                <a:solidFill>
                  <a:srgbClr val="C1651C"/>
                </a:solidFill>
                <a:latin typeface="Consolas"/>
              </a:rPr>
              <a:t>affine.for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B42419"/>
                </a:solidFill>
                <a:latin typeface="Consolas"/>
              </a:rPr>
              <a:t>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B42419"/>
                </a:solidFill>
                <a:latin typeface="Consolas"/>
              </a:rPr>
              <a:t>10</a:t>
            </a:r>
            <a:r>
              <a:rPr lang="en-US" sz="1400" dirty="0">
                <a:latin typeface="Consolas"/>
              </a:rPr>
              <a:t> {</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err="1">
                <a:solidFill>
                  <a:srgbClr val="C1651C"/>
                </a:solidFill>
                <a:latin typeface="Consolas"/>
              </a:rPr>
              <a:t>affine.store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solidFill>
                  <a:srgbClr val="B42419"/>
                </a:solidFill>
                <a:latin typeface="Consolas"/>
              </a:rPr>
              <a:t> </a:t>
            </a:r>
            <a:r>
              <a:rPr lang="en-US" sz="1400" dirty="0">
                <a:latin typeface="Consolas"/>
              </a:rPr>
              <a:t>[</a:t>
            </a:r>
            <a:r>
              <a:rPr lang="en-US" sz="1400" dirty="0">
                <a:solidFill>
                  <a:srgbClr val="B42419"/>
                </a:solidFill>
                <a:latin typeface="Consolas"/>
              </a:rPr>
              <a:t>2 </a:t>
            </a:r>
            <a:r>
              <a:rPr lang="en-US" sz="1400" dirty="0">
                <a:latin typeface="Consolas"/>
              </a:rPr>
              <a:t>* </a:t>
            </a:r>
            <a:r>
              <a:rPr lang="en-US" sz="1400" dirty="0">
                <a:solidFill>
                  <a:srgbClr val="2EAEBB"/>
                </a:solidFill>
                <a:latin typeface="Consolas"/>
              </a:rPr>
              <a:t>%arg2</a:t>
            </a:r>
            <a:r>
              <a:rPr lang="en-US" sz="1400" dirty="0">
                <a:latin typeface="Consolas"/>
              </a:rPr>
              <a:t>] :</a:t>
            </a:r>
            <a:br>
              <a:rPr lang="en-US" sz="1400" dirty="0">
                <a:latin typeface="Consolas"/>
              </a:rPr>
            </a:b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10" name="Content Placeholder 2">
            <a:extLst>
              <a:ext uri="{FF2B5EF4-FFF2-40B4-BE49-F238E27FC236}">
                <a16:creationId xmlns:a16="http://schemas.microsoft.com/office/drawing/2014/main" id="{01085157-1834-4AE3-87E8-AC841E5C90DE}"/>
              </a:ext>
            </a:extLst>
          </p:cNvPr>
          <p:cNvSpPr>
            <a:spLocks noGrp="1"/>
          </p:cNvSpPr>
          <p:nvPr>
            <p:ph idx="1"/>
          </p:nvPr>
        </p:nvSpPr>
        <p:spPr>
          <a:xfrm>
            <a:off x="7389525" y="2387361"/>
            <a:ext cx="3128319" cy="3055294"/>
          </a:xfrm>
        </p:spPr>
        <p:txBody>
          <a:bodyPr vert="horz" lIns="91440" tIns="45720" rIns="91440" bIns="45720" rtlCol="0" anchor="t">
            <a:normAutofit/>
          </a:bodyPr>
          <a:lstStyle/>
          <a:p>
            <a:pPr marL="514350" indent="-514350">
              <a:buFont typeface="+mj-lt"/>
              <a:buAutoNum type="arabicPeriod"/>
            </a:pPr>
            <a:r>
              <a:rPr lang="en-US" dirty="0">
                <a:cs typeface="Calibri"/>
              </a:rPr>
              <a:t>Mem2Reg</a:t>
            </a:r>
            <a:endParaRPr lang="en-US" sz="2800" dirty="0">
              <a:cs typeface="Calibri"/>
            </a:endParaRPr>
          </a:p>
          <a:p>
            <a:pPr marL="514350" indent="-514350">
              <a:buFont typeface="+mj-lt"/>
              <a:buAutoNum type="arabicPeriod"/>
            </a:pPr>
            <a:r>
              <a:rPr lang="en-US" dirty="0">
                <a:cs typeface="Calibri"/>
              </a:rPr>
              <a:t>Canonicalize</a:t>
            </a:r>
          </a:p>
          <a:p>
            <a:pPr marL="514350" indent="-514350">
              <a:buFont typeface="+mj-lt"/>
              <a:buAutoNum type="arabicPeriod"/>
            </a:pPr>
            <a:r>
              <a:rPr lang="en-US" dirty="0">
                <a:cs typeface="Calibri"/>
              </a:rPr>
              <a:t>If legal, raise while to for, for to affine, </a:t>
            </a:r>
            <a:r>
              <a:rPr lang="en-US" dirty="0" err="1">
                <a:cs typeface="Calibri"/>
              </a:rPr>
              <a:t>etc</a:t>
            </a:r>
            <a:endParaRPr lang="en-US" dirty="0">
              <a:cs typeface="Calibri"/>
            </a:endParaRPr>
          </a:p>
        </p:txBody>
      </p:sp>
    </p:spTree>
    <p:extLst>
      <p:ext uri="{BB962C8B-B14F-4D97-AF65-F5344CB8AC3E}">
        <p14:creationId xmlns:p14="http://schemas.microsoft.com/office/powerpoint/2010/main" val="370339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9" name="TextBox 8">
            <a:extLst>
              <a:ext uri="{FF2B5EF4-FFF2-40B4-BE49-F238E27FC236}">
                <a16:creationId xmlns:a16="http://schemas.microsoft.com/office/drawing/2014/main" id="{4251CFC3-F297-4D4E-8297-556CCC85F563}"/>
              </a:ext>
            </a:extLst>
          </p:cNvPr>
          <p:cNvSpPr txBox="1"/>
          <p:nvPr/>
        </p:nvSpPr>
        <p:spPr>
          <a:xfrm>
            <a:off x="838200" y="1845929"/>
            <a:ext cx="5177640" cy="160043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p>
          <a:p>
            <a:r>
              <a:rPr lang="en-US" sz="1400" dirty="0">
                <a:latin typeface="Consolas"/>
              </a:rPr>
              <a:t>    </a:t>
            </a:r>
            <a:r>
              <a:rPr lang="en-US" sz="1400" dirty="0" err="1">
                <a:solidFill>
                  <a:srgbClr val="C1651C"/>
                </a:solidFill>
                <a:latin typeface="Consolas"/>
              </a:rPr>
              <a:t>affine.for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B42419"/>
                </a:solidFill>
                <a:latin typeface="Consolas"/>
              </a:rPr>
              <a:t>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B42419"/>
                </a:solidFill>
                <a:latin typeface="Consolas"/>
              </a:rPr>
              <a:t>10</a:t>
            </a:r>
            <a:r>
              <a:rPr lang="en-US" sz="1400" dirty="0">
                <a:latin typeface="Consolas"/>
              </a:rPr>
              <a:t> {</a:t>
            </a:r>
          </a:p>
          <a:p>
            <a:r>
              <a:rPr lang="en-US" sz="1400" dirty="0">
                <a:latin typeface="Consolas"/>
              </a:rPr>
              <a:t>      </a:t>
            </a:r>
            <a:r>
              <a:rPr lang="en-US" sz="1400" dirty="0" err="1">
                <a:solidFill>
                  <a:srgbClr val="C1651C"/>
                </a:solidFill>
                <a:latin typeface="Consolas"/>
              </a:rPr>
              <a:t>affine.store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solidFill>
                  <a:srgbClr val="B42419"/>
                </a:solidFill>
                <a:latin typeface="Consolas"/>
              </a:rPr>
              <a:t> </a:t>
            </a:r>
            <a:r>
              <a:rPr lang="en-US" sz="1400" dirty="0">
                <a:latin typeface="Consolas"/>
              </a:rPr>
              <a:t>[</a:t>
            </a:r>
            <a:r>
              <a:rPr lang="en-US" sz="1400" dirty="0">
                <a:solidFill>
                  <a:srgbClr val="B42419"/>
                </a:solidFill>
                <a:latin typeface="Consolas"/>
              </a:rPr>
              <a:t>2 </a:t>
            </a:r>
            <a:r>
              <a:rPr lang="en-US" sz="1400" dirty="0">
                <a:latin typeface="Consolas"/>
              </a:rPr>
              <a:t>* </a:t>
            </a:r>
            <a:r>
              <a:rPr lang="en-US" sz="1400" dirty="0">
                <a:solidFill>
                  <a:srgbClr val="2EAEBB"/>
                </a:solidFill>
                <a:latin typeface="Consolas"/>
              </a:rPr>
              <a:t>%arg2</a:t>
            </a:r>
            <a:r>
              <a:rPr lang="en-US" sz="1400" dirty="0">
                <a:latin typeface="Consolas"/>
              </a:rPr>
              <a:t>] :</a:t>
            </a:r>
            <a:br>
              <a:rPr lang="en-US" sz="1400" dirty="0">
                <a:latin typeface="Consolas"/>
              </a:rPr>
            </a:b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3" name="TextBox 2">
            <a:extLst>
              <a:ext uri="{FF2B5EF4-FFF2-40B4-BE49-F238E27FC236}">
                <a16:creationId xmlns:a16="http://schemas.microsoft.com/office/drawing/2014/main" id="{12BED35C-0A5A-63F0-DABD-85F91A698970}"/>
              </a:ext>
            </a:extLst>
          </p:cNvPr>
          <p:cNvSpPr txBox="1"/>
          <p:nvPr/>
        </p:nvSpPr>
        <p:spPr>
          <a:xfrm>
            <a:off x="7518400" y="1845929"/>
            <a:ext cx="3835400" cy="116955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979D"/>
                </a:solidFill>
                <a:latin typeface="Consolas"/>
              </a:rPr>
              <a:t>void</a:t>
            </a:r>
            <a:r>
              <a:rPr lang="en-US" sz="1400" dirty="0">
                <a:solidFill>
                  <a:srgbClr val="728E00"/>
                </a:solidFill>
                <a:latin typeface="Consolas"/>
              </a:rPr>
              <a:t> </a:t>
            </a:r>
            <a:r>
              <a:rPr lang="en-US" sz="1400" b="1" dirty="0">
                <a:solidFill>
                  <a:srgbClr val="880000"/>
                </a:solidFill>
                <a:latin typeface="Consolas"/>
              </a:rPr>
              <a:t>set</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arr</a:t>
            </a:r>
            <a:r>
              <a:rPr lang="en-US" sz="1400" dirty="0">
                <a:solidFill>
                  <a:srgbClr val="728E00"/>
                </a:solidFill>
                <a:latin typeface="Consolas"/>
              </a:rPr>
              <a:t>, </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br>
              <a:rPr lang="en-US" sz="1400" dirty="0">
                <a:solidFill>
                  <a:srgbClr val="434F54"/>
                </a:solidFill>
                <a:latin typeface="Consolas"/>
              </a:rPr>
            </a:br>
            <a:r>
              <a:rPr lang="en-US" sz="1400" dirty="0">
                <a:solidFill>
                  <a:srgbClr val="00979D"/>
                </a:solidFill>
                <a:latin typeface="Consolas"/>
              </a:rPr>
              <a:t>  for</a:t>
            </a:r>
            <a:r>
              <a:rPr lang="en-US" sz="1400" dirty="0">
                <a:solidFill>
                  <a:srgbClr val="434F54"/>
                </a:solidFill>
                <a:latin typeface="Consolas"/>
              </a:rPr>
              <a:t>(</a:t>
            </a:r>
            <a:r>
              <a:rPr lang="en-US" sz="1400" dirty="0">
                <a:solidFill>
                  <a:srgbClr val="00979D"/>
                </a:solidFill>
                <a:latin typeface="Consolas"/>
              </a:rPr>
              <a:t>int</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r>
              <a:rPr lang="en-US" sz="1400" dirty="0">
                <a:solidFill>
                  <a:srgbClr val="8A7B52"/>
                </a:solidFill>
                <a:latin typeface="Consolas"/>
              </a:rPr>
              <a:t>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&lt;</a:t>
            </a:r>
            <a:r>
              <a:rPr lang="en-US" sz="1400" dirty="0">
                <a:solidFill>
                  <a:srgbClr val="8A7B52"/>
                </a:solidFill>
                <a:latin typeface="Consolas"/>
              </a:rPr>
              <a:t>10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r>
              <a:rPr lang="en-US" sz="1400" dirty="0" err="1">
                <a:solidFill>
                  <a:srgbClr val="434F54"/>
                </a:solidFill>
                <a:latin typeface="Consolas"/>
              </a:rPr>
              <a:t>arr</a:t>
            </a:r>
            <a:r>
              <a:rPr lang="en-US" sz="1400" dirty="0">
                <a:solidFill>
                  <a:srgbClr val="434F54"/>
                </a:solidFill>
                <a:latin typeface="Consolas"/>
                <a:ea typeface="+mn-lt"/>
                <a:cs typeface="+mn-lt"/>
              </a:rPr>
              <a:t>[</a:t>
            </a:r>
            <a:r>
              <a:rPr lang="en-US" sz="1400" dirty="0">
                <a:solidFill>
                  <a:srgbClr val="8A7B52"/>
                </a:solidFill>
                <a:latin typeface="Consolas"/>
                <a:ea typeface="+mn-lt"/>
                <a:cs typeface="+mn-lt"/>
              </a:rPr>
              <a:t>2</a:t>
            </a:r>
            <a:r>
              <a:rPr lang="en-US" sz="1400" dirty="0">
                <a:solidFill>
                  <a:srgbClr val="434F54"/>
                </a:solidFill>
                <a:latin typeface="Consolas"/>
                <a:ea typeface="+mn-lt"/>
                <a:cs typeface="+mn-lt"/>
              </a:rPr>
              <a:t>*</a:t>
            </a:r>
            <a:r>
              <a:rPr lang="en-US" sz="1400" dirty="0" err="1">
                <a:solidFill>
                  <a:srgbClr val="434F54"/>
                </a:solidFill>
                <a:latin typeface="Consolas"/>
                <a:ea typeface="+mn-lt"/>
                <a:cs typeface="+mn-lt"/>
              </a:rPr>
              <a:t>i</a:t>
            </a:r>
            <a:r>
              <a:rPr lang="en-US" sz="1400" dirty="0">
                <a:solidFill>
                  <a:srgbClr val="434F54"/>
                </a:solidFill>
                <a:latin typeface="Consolas"/>
                <a:ea typeface="+mn-lt"/>
                <a:cs typeface="+mn-lt"/>
              </a:rPr>
              <a:t>]</a:t>
            </a:r>
            <a:r>
              <a:rPr lang="en-US" sz="1400" dirty="0">
                <a:solidFill>
                  <a:srgbClr val="434F54"/>
                </a:solidFill>
                <a:latin typeface="Consolas"/>
              </a:rPr>
              <a:t> = </a:t>
            </a:r>
            <a:r>
              <a:rPr lang="en-US" sz="1400" dirty="0" err="1">
                <a:solidFill>
                  <a:srgbClr val="434F54"/>
                </a:solidFill>
                <a:latin typeface="Consolas"/>
              </a:rPr>
              <a:t>val</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br>
              <a:rPr lang="en-US" sz="1400" dirty="0">
                <a:latin typeface="Consolas"/>
              </a:rPr>
            </a:br>
            <a:r>
              <a:rPr lang="en-US" sz="1400" dirty="0">
                <a:solidFill>
                  <a:srgbClr val="434F54"/>
                </a:solidFill>
                <a:latin typeface="Consolas"/>
              </a:rPr>
              <a:t>}</a:t>
            </a:r>
          </a:p>
        </p:txBody>
      </p:sp>
    </p:spTree>
    <p:extLst>
      <p:ext uri="{BB962C8B-B14F-4D97-AF65-F5344CB8AC3E}">
        <p14:creationId xmlns:p14="http://schemas.microsoft.com/office/powerpoint/2010/main" val="256576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Preserving the GPU parallel structure</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11" name="TextBox 10">
            <a:extLst>
              <a:ext uri="{FF2B5EF4-FFF2-40B4-BE49-F238E27FC236}">
                <a16:creationId xmlns:a16="http://schemas.microsoft.com/office/drawing/2014/main" id="{183E25F4-22B3-5549-A369-3E8BFA15C68C}"/>
              </a:ext>
            </a:extLst>
          </p:cNvPr>
          <p:cNvSpPr txBox="1"/>
          <p:nvPr/>
        </p:nvSpPr>
        <p:spPr>
          <a:xfrm>
            <a:off x="6521450" y="3399750"/>
            <a:ext cx="5257800" cy="3108543"/>
          </a:xfrm>
          <a:prstGeom prst="rect">
            <a:avLst/>
          </a:prstGeom>
          <a:noFill/>
          <a:ln>
            <a:solidFill>
              <a:schemeClr val="dk1"/>
            </a:solidFill>
          </a:ln>
        </p:spPr>
        <p:txBody>
          <a:bodyPr wrap="square">
            <a:spAutoFit/>
          </a:bodyPr>
          <a:lstStyle/>
          <a:p>
            <a:r>
              <a:rPr lang="en-US" sz="1400" dirty="0" err="1">
                <a:solidFill>
                  <a:srgbClr val="000000"/>
                </a:solidFill>
                <a:latin typeface="Consolas" panose="020B0609020204030204" pitchFamily="49" charset="0"/>
              </a:rPr>
              <a:t>func</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@_Z6launch</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a:t>
            </a:r>
          </a:p>
          <a:p>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a:t>
            </a:r>
            <a:r>
              <a:rPr lang="en-US" sz="1400" dirty="0">
                <a:solidFill>
                  <a:srgbClr val="008080"/>
                </a:solidFill>
                <a:latin typeface="Consolas" panose="020B0609020204030204" pitchFamily="49" charset="0"/>
              </a:rPr>
              <a:t>i32</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%c1</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1</a:t>
            </a:r>
            <a:r>
              <a:rPr lang="en-US" sz="1400" dirty="0">
                <a:solidFill>
                  <a:srgbClr val="000000"/>
                </a:solidFill>
                <a:latin typeface="Consolas" panose="020B0609020204030204" pitchFamily="49" charset="0"/>
              </a:rPr>
              <a:t> : index</a:t>
            </a:r>
          </a:p>
          <a:p>
            <a:r>
              <a:rPr lang="en-US" sz="1400" dirty="0">
                <a:solidFill>
                  <a:srgbClr val="001188"/>
                </a:solidFill>
                <a:latin typeface="Consolas" panose="020B0609020204030204" pitchFamily="49" charset="0"/>
              </a:rPr>
              <a:t>  %c0</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0</a:t>
            </a:r>
            <a:r>
              <a:rPr lang="en-US" sz="1400" dirty="0">
                <a:solidFill>
                  <a:srgbClr val="000000"/>
                </a:solidFill>
                <a:latin typeface="Consolas" panose="020B0609020204030204" pitchFamily="49" charset="0"/>
              </a:rPr>
              <a:t> : index</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parallel (</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a:solidFill>
                  <a:srgbClr val="001188"/>
                </a:solidFill>
                <a:latin typeface="Consolas" panose="020B0609020204030204" pitchFamily="49" charset="0"/>
              </a:rPr>
              <a:t>%c0</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to</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step (</a:t>
            </a:r>
            <a:r>
              <a:rPr lang="en-US" sz="1400" dirty="0">
                <a:solidFill>
                  <a:srgbClr val="001188"/>
                </a:solidFill>
                <a:latin typeface="Consolas" panose="020B0609020204030204" pitchFamily="49" charset="0"/>
              </a:rPr>
              <a:t>%c1</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%2</a:t>
            </a:r>
            <a:r>
              <a:rPr lang="en-US" sz="1400" dirty="0">
                <a:solidFill>
                  <a:srgbClr val="000000"/>
                </a:solidFill>
                <a:latin typeface="Consolas" panose="020B0609020204030204" pitchFamily="49" charset="0"/>
              </a:rPr>
              <a:t> = load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%sum</a:t>
            </a:r>
            <a:r>
              <a:rPr lang="en-US" sz="1400" b="1" dirty="0">
                <a:solidFill>
                  <a:srgbClr val="000000"/>
                </a:solidFill>
                <a:latin typeface="Consolas" panose="020B0609020204030204" pitchFamily="49" charset="0"/>
              </a:rPr>
              <a:t> = call </a:t>
            </a:r>
            <a:r>
              <a:rPr lang="en-US" sz="1400" b="1" dirty="0">
                <a:solidFill>
                  <a:srgbClr val="001188"/>
                </a:solidFill>
                <a:latin typeface="Consolas" panose="020B0609020204030204" pitchFamily="49" charset="0"/>
              </a:rPr>
              <a:t>@_Z3sumPii</a:t>
            </a:r>
            <a:r>
              <a:rPr lang="en-US" sz="1400" b="1" dirty="0">
                <a:solidFill>
                  <a:srgbClr val="000000"/>
                </a:solidFill>
                <a:latin typeface="Consolas" panose="020B0609020204030204" pitchFamily="49" charset="0"/>
              </a:rPr>
              <a:t>(</a:t>
            </a:r>
            <a:r>
              <a:rPr lang="en-US" sz="1400" b="1" dirty="0">
                <a:solidFill>
                  <a:srgbClr val="001188"/>
                </a:solidFill>
                <a:latin typeface="Consolas" panose="020B0609020204030204" pitchFamily="49" charset="0"/>
              </a:rPr>
              <a:t>%in</a:t>
            </a:r>
            <a:r>
              <a:rPr lang="en-US" sz="1400" b="1"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%n</a:t>
            </a:r>
            <a:r>
              <a:rPr lang="en-US" sz="1400" b="1" dirty="0">
                <a:solidFill>
                  <a:srgbClr val="000000"/>
                </a:solidFill>
                <a:latin typeface="Consolas" panose="020B0609020204030204" pitchFamily="49" charset="0"/>
              </a:rPr>
              <a:t>)</a:t>
            </a:r>
          </a:p>
          <a:p>
            <a:r>
              <a:rPr lang="en-US" sz="1400" dirty="0">
                <a:solidFill>
                  <a:srgbClr val="001188"/>
                </a:solidFill>
                <a:latin typeface="Consolas" panose="020B0609020204030204" pitchFamily="49" charset="0"/>
              </a:rPr>
              <a:t>    %4</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divsi</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%2</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%sum</a:t>
            </a:r>
            <a:r>
              <a:rPr lang="en-US" sz="1400" dirty="0">
                <a:solidFill>
                  <a:srgbClr val="000000"/>
                </a:solidFill>
                <a:latin typeface="Consolas" panose="020B0609020204030204" pitchFamily="49" charset="0"/>
              </a:rPr>
              <a:t> : </a:t>
            </a:r>
            <a:r>
              <a:rPr lang="en-US" sz="1400" dirty="0">
                <a:solidFill>
                  <a:srgbClr val="008080"/>
                </a:solidFill>
                <a:latin typeface="Consolas" panose="020B0609020204030204" pitchFamily="49" charset="0"/>
              </a:rPr>
              <a:t>i32</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store </a:t>
            </a:r>
            <a:r>
              <a:rPr lang="en-US" sz="1400" dirty="0">
                <a:solidFill>
                  <a:srgbClr val="001188"/>
                </a:solidFill>
                <a:latin typeface="Consolas" panose="020B0609020204030204" pitchFamily="49" charset="0"/>
              </a:rPr>
              <a:t>%4</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yield</a:t>
            </a:r>
          </a:p>
          <a:p>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return</a:t>
            </a:r>
          </a:p>
          <a:p>
            <a:r>
              <a:rPr lang="en-US" sz="1400" dirty="0">
                <a:solidFill>
                  <a:srgbClr val="000000"/>
                </a:solidFill>
                <a:latin typeface="Consolas" panose="020B0609020204030204" pitchFamily="49" charset="0"/>
              </a:rPr>
              <a:t>}</a:t>
            </a:r>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491570"/>
            <a:ext cx="10941050" cy="1835830"/>
          </a:xfrm>
        </p:spPr>
        <p:txBody>
          <a:bodyPr vert="horz" lIns="91440" tIns="45720" rIns="91440" bIns="45720" rtlCol="0" anchor="t">
            <a:normAutofit/>
          </a:bodyPr>
          <a:lstStyle/>
          <a:p>
            <a:r>
              <a:rPr lang="en-US" dirty="0">
                <a:cs typeface="Calibri"/>
              </a:rPr>
              <a:t>Maintain GPU parallelism in a form understandable to the compiler</a:t>
            </a:r>
          </a:p>
          <a:p>
            <a:r>
              <a:rPr lang="en-US" dirty="0">
                <a:cs typeface="Calibri"/>
              </a:rPr>
              <a:t>Enables optimization between caller and kernel</a:t>
            </a:r>
          </a:p>
          <a:p>
            <a:r>
              <a:rPr lang="en-US" dirty="0">
                <a:cs typeface="Calibri"/>
              </a:rPr>
              <a:t>Enable parallelism-specific optimization</a:t>
            </a:r>
          </a:p>
        </p:txBody>
      </p:sp>
      <p:sp>
        <p:nvSpPr>
          <p:cNvPr id="14" name="TextBox 13">
            <a:extLst>
              <a:ext uri="{FF2B5EF4-FFF2-40B4-BE49-F238E27FC236}">
                <a16:creationId xmlns:a16="http://schemas.microsoft.com/office/drawing/2014/main" id="{77B90A1E-8620-7721-795A-700C2D67F2C0}"/>
              </a:ext>
            </a:extLst>
          </p:cNvPr>
          <p:cNvSpPr txBox="1"/>
          <p:nvPr/>
        </p:nvSpPr>
        <p:spPr>
          <a:xfrm>
            <a:off x="203197" y="3438182"/>
            <a:ext cx="5467353" cy="203132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normalize(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 </a:t>
            </a:r>
            <a:r>
              <a:rPr lang="en-US" sz="1400" dirty="0">
                <a:solidFill>
                  <a:srgbClr val="000000"/>
                </a:solidFill>
                <a:latin typeface="Consolas" panose="020B0609020204030204" pitchFamily="49" charset="0"/>
              </a:rPr>
              <a:t>*in,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00"/>
                </a:solidFill>
                <a:latin typeface="Consolas" panose="020B0609020204030204" pitchFamily="49" charset="0"/>
              </a:rPr>
              <a:t>  normalize&lt;&lt;&lt;n&gt;&gt;&gt;(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r>
              <a:rPr lang="en-US" sz="1400" dirty="0">
                <a:solidFill>
                  <a:srgbClr val="000000"/>
                </a:solidFill>
                <a:latin typeface="Consolas" panose="020B0609020204030204" pitchFamily="49" charset="0"/>
              </a:rPr>
              <a:t>}</a:t>
            </a:r>
          </a:p>
        </p:txBody>
      </p:sp>
      <p:cxnSp>
        <p:nvCxnSpPr>
          <p:cNvPr id="15" name="Straight Connector 14">
            <a:extLst>
              <a:ext uri="{FF2B5EF4-FFF2-40B4-BE49-F238E27FC236}">
                <a16:creationId xmlns:a16="http://schemas.microsoft.com/office/drawing/2014/main" id="{A0102A86-201C-9560-A332-57928123454C}"/>
              </a:ext>
            </a:extLst>
          </p:cNvPr>
          <p:cNvCxnSpPr>
            <a:cxnSpLocks/>
          </p:cNvCxnSpPr>
          <p:nvPr/>
        </p:nvCxnSpPr>
        <p:spPr>
          <a:xfrm>
            <a:off x="5718175" y="4482952"/>
            <a:ext cx="755650" cy="0"/>
          </a:xfrm>
          <a:prstGeom prst="line">
            <a:avLst/>
          </a:prstGeom>
          <a:ln w="44450">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4110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Preserving the GPU parallel structure</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11" name="TextBox 10">
            <a:extLst>
              <a:ext uri="{FF2B5EF4-FFF2-40B4-BE49-F238E27FC236}">
                <a16:creationId xmlns:a16="http://schemas.microsoft.com/office/drawing/2014/main" id="{183E25F4-22B3-5549-A369-3E8BFA15C68C}"/>
              </a:ext>
            </a:extLst>
          </p:cNvPr>
          <p:cNvSpPr txBox="1"/>
          <p:nvPr/>
        </p:nvSpPr>
        <p:spPr>
          <a:xfrm>
            <a:off x="6521450" y="3399750"/>
            <a:ext cx="5257800" cy="3108543"/>
          </a:xfrm>
          <a:prstGeom prst="rect">
            <a:avLst/>
          </a:prstGeom>
          <a:noFill/>
          <a:ln>
            <a:solidFill>
              <a:schemeClr val="dk1"/>
            </a:solidFill>
          </a:ln>
        </p:spPr>
        <p:txBody>
          <a:bodyPr wrap="square">
            <a:spAutoFit/>
          </a:bodyPr>
          <a:lstStyle/>
          <a:p>
            <a:r>
              <a:rPr lang="en-US" sz="1400" dirty="0" err="1">
                <a:solidFill>
                  <a:srgbClr val="000000"/>
                </a:solidFill>
                <a:latin typeface="Consolas" panose="020B0609020204030204" pitchFamily="49" charset="0"/>
              </a:rPr>
              <a:t>func</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@_Z6launch</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a:t>
            </a:r>
          </a:p>
          <a:p>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a:t>
            </a:r>
            <a:r>
              <a:rPr lang="en-US" sz="1400" dirty="0">
                <a:solidFill>
                  <a:srgbClr val="008080"/>
                </a:solidFill>
                <a:latin typeface="Consolas" panose="020B0609020204030204" pitchFamily="49" charset="0"/>
              </a:rPr>
              <a:t>i32</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%c1</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1</a:t>
            </a:r>
            <a:r>
              <a:rPr lang="en-US" sz="1400" dirty="0">
                <a:solidFill>
                  <a:srgbClr val="000000"/>
                </a:solidFill>
                <a:latin typeface="Consolas" panose="020B0609020204030204" pitchFamily="49" charset="0"/>
              </a:rPr>
              <a:t> : index</a:t>
            </a:r>
          </a:p>
          <a:p>
            <a:r>
              <a:rPr lang="en-US" sz="1400" dirty="0">
                <a:solidFill>
                  <a:srgbClr val="001188"/>
                </a:solidFill>
                <a:latin typeface="Consolas" panose="020B0609020204030204" pitchFamily="49" charset="0"/>
              </a:rPr>
              <a:t>  %c0</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0</a:t>
            </a:r>
            <a:r>
              <a:rPr lang="en-US" sz="1400" dirty="0">
                <a:solidFill>
                  <a:srgbClr val="000000"/>
                </a:solidFill>
                <a:latin typeface="Consolas" panose="020B0609020204030204" pitchFamily="49" charset="0"/>
              </a:rPr>
              <a:t> : index</a:t>
            </a:r>
          </a:p>
          <a:p>
            <a:r>
              <a:rPr lang="en-US" sz="1400"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%sum</a:t>
            </a:r>
            <a:r>
              <a:rPr lang="en-US" sz="1400" b="1" dirty="0">
                <a:solidFill>
                  <a:srgbClr val="000000"/>
                </a:solidFill>
                <a:latin typeface="Consolas" panose="020B0609020204030204" pitchFamily="49" charset="0"/>
              </a:rPr>
              <a:t> = call </a:t>
            </a:r>
            <a:r>
              <a:rPr lang="en-US" sz="1400" b="1" dirty="0">
                <a:solidFill>
                  <a:srgbClr val="001188"/>
                </a:solidFill>
                <a:latin typeface="Consolas" panose="020B0609020204030204" pitchFamily="49" charset="0"/>
              </a:rPr>
              <a:t>@_Z3sumPii</a:t>
            </a:r>
            <a:r>
              <a:rPr lang="en-US" sz="1400" b="1" dirty="0">
                <a:solidFill>
                  <a:srgbClr val="000000"/>
                </a:solidFill>
                <a:latin typeface="Consolas" panose="020B0609020204030204" pitchFamily="49" charset="0"/>
              </a:rPr>
              <a:t>(</a:t>
            </a:r>
            <a:r>
              <a:rPr lang="en-US" sz="1400" b="1" dirty="0">
                <a:solidFill>
                  <a:srgbClr val="001188"/>
                </a:solidFill>
                <a:latin typeface="Consolas" panose="020B0609020204030204" pitchFamily="49" charset="0"/>
              </a:rPr>
              <a:t>%in</a:t>
            </a:r>
            <a:r>
              <a:rPr lang="en-US" sz="1400" b="1"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%n</a:t>
            </a:r>
            <a:r>
              <a:rPr lang="en-US" sz="1400" b="1" dirty="0">
                <a:solidFill>
                  <a:srgbClr val="000000"/>
                </a:solidFill>
                <a:latin typeface="Consolas" panose="020B0609020204030204" pitchFamily="49" charset="0"/>
              </a:rPr>
              <a:t>)</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parallel (</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a:solidFill>
                  <a:srgbClr val="001188"/>
                </a:solidFill>
                <a:latin typeface="Consolas" panose="020B0609020204030204" pitchFamily="49" charset="0"/>
              </a:rPr>
              <a:t>%c0</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to</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step (</a:t>
            </a:r>
            <a:r>
              <a:rPr lang="en-US" sz="1400" dirty="0">
                <a:solidFill>
                  <a:srgbClr val="001188"/>
                </a:solidFill>
                <a:latin typeface="Consolas" panose="020B0609020204030204" pitchFamily="49" charset="0"/>
              </a:rPr>
              <a:t>%c1</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%2</a:t>
            </a:r>
            <a:r>
              <a:rPr lang="en-US" sz="1400" dirty="0">
                <a:solidFill>
                  <a:srgbClr val="000000"/>
                </a:solidFill>
                <a:latin typeface="Consolas" panose="020B0609020204030204" pitchFamily="49" charset="0"/>
              </a:rPr>
              <a:t> = load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%4</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divsi</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%2</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%sum</a:t>
            </a:r>
            <a:r>
              <a:rPr lang="en-US" sz="1400" dirty="0">
                <a:solidFill>
                  <a:srgbClr val="000000"/>
                </a:solidFill>
                <a:latin typeface="Consolas" panose="020B0609020204030204" pitchFamily="49" charset="0"/>
              </a:rPr>
              <a:t> : </a:t>
            </a:r>
            <a:r>
              <a:rPr lang="en-US" sz="1400" dirty="0">
                <a:solidFill>
                  <a:srgbClr val="008080"/>
                </a:solidFill>
                <a:latin typeface="Consolas" panose="020B0609020204030204" pitchFamily="49" charset="0"/>
              </a:rPr>
              <a:t>i32</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store </a:t>
            </a:r>
            <a:r>
              <a:rPr lang="en-US" sz="1400" dirty="0">
                <a:solidFill>
                  <a:srgbClr val="001188"/>
                </a:solidFill>
                <a:latin typeface="Consolas" panose="020B0609020204030204" pitchFamily="49" charset="0"/>
              </a:rPr>
              <a:t>%4</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yield</a:t>
            </a:r>
          </a:p>
          <a:p>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return</a:t>
            </a:r>
          </a:p>
          <a:p>
            <a:r>
              <a:rPr lang="en-US" sz="1400" dirty="0">
                <a:solidFill>
                  <a:srgbClr val="000000"/>
                </a:solidFill>
                <a:latin typeface="Consolas" panose="020B0609020204030204" pitchFamily="49" charset="0"/>
              </a:rPr>
              <a:t>}</a:t>
            </a:r>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491570"/>
            <a:ext cx="10941050" cy="1835830"/>
          </a:xfrm>
        </p:spPr>
        <p:txBody>
          <a:bodyPr vert="horz" lIns="91440" tIns="45720" rIns="91440" bIns="45720" rtlCol="0" anchor="t">
            <a:normAutofit/>
          </a:bodyPr>
          <a:lstStyle/>
          <a:p>
            <a:r>
              <a:rPr lang="en-US" dirty="0">
                <a:cs typeface="Calibri"/>
              </a:rPr>
              <a:t>Maintain GPU parallelism in a form understandable to the compiler</a:t>
            </a:r>
          </a:p>
          <a:p>
            <a:r>
              <a:rPr lang="en-US" dirty="0">
                <a:cs typeface="Calibri"/>
              </a:rPr>
              <a:t>Enables optimization between caller and kernel</a:t>
            </a:r>
          </a:p>
          <a:p>
            <a:r>
              <a:rPr lang="en-US" dirty="0">
                <a:cs typeface="Calibri"/>
              </a:rPr>
              <a:t>Enable parallelism-specific optimization</a:t>
            </a:r>
          </a:p>
        </p:txBody>
      </p:sp>
      <p:sp>
        <p:nvSpPr>
          <p:cNvPr id="14" name="TextBox 13">
            <a:extLst>
              <a:ext uri="{FF2B5EF4-FFF2-40B4-BE49-F238E27FC236}">
                <a16:creationId xmlns:a16="http://schemas.microsoft.com/office/drawing/2014/main" id="{77B90A1E-8620-7721-795A-700C2D67F2C0}"/>
              </a:ext>
            </a:extLst>
          </p:cNvPr>
          <p:cNvSpPr txBox="1"/>
          <p:nvPr/>
        </p:nvSpPr>
        <p:spPr>
          <a:xfrm>
            <a:off x="203197" y="3438182"/>
            <a:ext cx="5467353" cy="203132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normalize(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 </a:t>
            </a:r>
            <a:r>
              <a:rPr lang="en-US" sz="1400" dirty="0">
                <a:solidFill>
                  <a:srgbClr val="000000"/>
                </a:solidFill>
                <a:latin typeface="Consolas" panose="020B0609020204030204" pitchFamily="49" charset="0"/>
              </a:rPr>
              <a:t>*in,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00"/>
                </a:solidFill>
                <a:latin typeface="Consolas" panose="020B0609020204030204" pitchFamily="49" charset="0"/>
              </a:rPr>
              <a:t>  normalize&lt;&lt;&lt;n&gt;&gt;&gt;(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r>
              <a:rPr lang="en-US" sz="1400" dirty="0">
                <a:solidFill>
                  <a:srgbClr val="000000"/>
                </a:solidFill>
                <a:latin typeface="Consolas" panose="020B0609020204030204" pitchFamily="49" charset="0"/>
              </a:rPr>
              <a:t>}</a:t>
            </a:r>
          </a:p>
        </p:txBody>
      </p:sp>
      <p:cxnSp>
        <p:nvCxnSpPr>
          <p:cNvPr id="16" name="Curved Connector 15">
            <a:extLst>
              <a:ext uri="{FF2B5EF4-FFF2-40B4-BE49-F238E27FC236}">
                <a16:creationId xmlns:a16="http://schemas.microsoft.com/office/drawing/2014/main" id="{2E8CA5D4-01F2-6798-D179-6002CD8902F9}"/>
              </a:ext>
            </a:extLst>
          </p:cNvPr>
          <p:cNvCxnSpPr>
            <a:cxnSpLocks/>
          </p:cNvCxnSpPr>
          <p:nvPr/>
        </p:nvCxnSpPr>
        <p:spPr>
          <a:xfrm rot="10800000">
            <a:off x="9982200" y="4441146"/>
            <a:ext cx="774700" cy="664254"/>
          </a:xfrm>
          <a:prstGeom prst="curvedConnector3">
            <a:avLst>
              <a:gd name="adj1" fmla="val -105738"/>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B935456-7402-2471-6DD5-EE14D4AA595D}"/>
              </a:ext>
            </a:extLst>
          </p:cNvPr>
          <p:cNvCxnSpPr>
            <a:cxnSpLocks/>
          </p:cNvCxnSpPr>
          <p:nvPr/>
        </p:nvCxnSpPr>
        <p:spPr>
          <a:xfrm>
            <a:off x="5718175" y="4482952"/>
            <a:ext cx="755650" cy="0"/>
          </a:xfrm>
          <a:prstGeom prst="line">
            <a:avLst/>
          </a:prstGeom>
          <a:ln w="44450">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6776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Preserve the parallel structure</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15</a:t>
            </a:fld>
            <a:endParaRPr lang="en-US"/>
          </a:p>
        </p:txBody>
      </p:sp>
      <p:sp>
        <p:nvSpPr>
          <p:cNvPr id="8" name="TextBox 7">
            <a:extLst>
              <a:ext uri="{FF2B5EF4-FFF2-40B4-BE49-F238E27FC236}">
                <a16:creationId xmlns:a16="http://schemas.microsoft.com/office/drawing/2014/main" id="{80F21E7C-0C72-79CD-8C4E-8C510EFA5B69}"/>
              </a:ext>
            </a:extLst>
          </p:cNvPr>
          <p:cNvSpPr txBox="1"/>
          <p:nvPr/>
        </p:nvSpPr>
        <p:spPr>
          <a:xfrm>
            <a:off x="1568450" y="1574294"/>
            <a:ext cx="9055100" cy="4524315"/>
          </a:xfrm>
          <a:prstGeom prst="rect">
            <a:avLst/>
          </a:prstGeom>
          <a:noFill/>
        </p:spPr>
        <p:txBody>
          <a:bodyPr wrap="square">
            <a:spAutoFit/>
          </a:bodyPr>
          <a:lstStyle/>
          <a:p>
            <a:r>
              <a:rPr lang="en-US" sz="1600" b="0" dirty="0" err="1">
                <a:solidFill>
                  <a:srgbClr val="0000FF"/>
                </a:solidFill>
                <a:effectLst/>
                <a:latin typeface="Consolas" panose="020B0609020204030204" pitchFamily="49" charset="0"/>
                <a:cs typeface="Consolas" panose="020B0609020204030204" pitchFamily="49" charset="0"/>
              </a:rPr>
              <a:t>func</a:t>
            </a:r>
            <a:r>
              <a:rPr lang="en-US" sz="1600" b="0" dirty="0">
                <a:solidFill>
                  <a:srgbClr val="000000"/>
                </a:solidFill>
                <a:effectLst/>
                <a:latin typeface="Consolas" panose="020B0609020204030204" pitchFamily="49" charset="0"/>
                <a:cs typeface="Consolas" panose="020B0609020204030204" pitchFamily="49" charset="0"/>
              </a:rPr>
              <a:t> @launch(%</a:t>
            </a:r>
            <a:r>
              <a:rPr lang="en-US" sz="1600" b="0" dirty="0" err="1">
                <a:solidFill>
                  <a:srgbClr val="000000"/>
                </a:solidFill>
                <a:effectLst/>
                <a:latin typeface="Consolas" panose="020B0609020204030204" pitchFamily="49" charset="0"/>
                <a:cs typeface="Consolas" panose="020B0609020204030204" pitchFamily="49" charset="0"/>
              </a:rPr>
              <a:t>h_out</a:t>
            </a:r>
            <a:r>
              <a:rPr lang="en-US" sz="1600" b="0" dirty="0">
                <a:solidFill>
                  <a:srgbClr val="000000"/>
                </a:solidFill>
                <a:effectLst/>
                <a:latin typeface="Consolas" panose="020B0609020204030204" pitchFamily="49" charset="0"/>
                <a:cs typeface="Consolas" panose="020B0609020204030204" pitchFamily="49" charset="0"/>
              </a:rPr>
              <a:t> : </a:t>
            </a:r>
            <a:r>
              <a:rPr lang="en-US" sz="1600" b="0" dirty="0" err="1">
                <a:solidFill>
                  <a:srgbClr val="000000"/>
                </a:solidFill>
                <a:effectLst/>
                <a:latin typeface="Consolas" panose="020B0609020204030204" pitchFamily="49" charset="0"/>
                <a:cs typeface="Consolas" panose="020B0609020204030204" pitchFamily="49" charset="0"/>
              </a:rPr>
              <a:t>memref</a:t>
            </a:r>
            <a:r>
              <a:rPr lang="en-US" sz="1600" b="0" dirty="0">
                <a:solidFill>
                  <a:srgbClr val="000000"/>
                </a:solidFill>
                <a:effectLst/>
                <a:latin typeface="Consolas" panose="020B0609020204030204" pitchFamily="49" charset="0"/>
                <a:cs typeface="Consolas" panose="020B0609020204030204" pitchFamily="49" charset="0"/>
              </a:rPr>
              <a:t>&lt;?xf32&gt;, %</a:t>
            </a:r>
            <a:r>
              <a:rPr lang="en-US" sz="1600" b="0" dirty="0" err="1">
                <a:solidFill>
                  <a:srgbClr val="000000"/>
                </a:solidFill>
                <a:effectLst/>
                <a:latin typeface="Consolas" panose="020B0609020204030204" pitchFamily="49" charset="0"/>
                <a:cs typeface="Consolas" panose="020B0609020204030204" pitchFamily="49" charset="0"/>
              </a:rPr>
              <a:t>h_in</a:t>
            </a:r>
            <a:r>
              <a:rPr lang="en-US" sz="1600" b="0" dirty="0">
                <a:solidFill>
                  <a:srgbClr val="000000"/>
                </a:solidFill>
                <a:effectLst/>
                <a:latin typeface="Consolas" panose="020B0609020204030204" pitchFamily="49" charset="0"/>
                <a:cs typeface="Consolas" panose="020B0609020204030204" pitchFamily="49" charset="0"/>
              </a:rPr>
              <a:t> : </a:t>
            </a:r>
            <a:r>
              <a:rPr lang="en-US" sz="1600" b="0" dirty="0" err="1">
                <a:solidFill>
                  <a:srgbClr val="000000"/>
                </a:solidFill>
                <a:effectLst/>
                <a:latin typeface="Consolas" panose="020B0609020204030204" pitchFamily="49" charset="0"/>
                <a:cs typeface="Consolas" panose="020B0609020204030204" pitchFamily="49" charset="0"/>
              </a:rPr>
              <a:t>memref</a:t>
            </a:r>
            <a:r>
              <a:rPr lang="en-US" sz="1600" b="0" dirty="0">
                <a:solidFill>
                  <a:srgbClr val="000000"/>
                </a:solidFill>
                <a:effectLst/>
                <a:latin typeface="Consolas" panose="020B0609020204030204" pitchFamily="49" charset="0"/>
                <a:cs typeface="Consolas" panose="020B0609020204030204" pitchFamily="49" charset="0"/>
              </a:rPr>
              <a:t>&lt;?xf32&gt;, %n : i64) {</a:t>
            </a:r>
          </a:p>
          <a:p>
            <a:endParaRPr lang="en-US" sz="1600" b="0" dirty="0">
              <a:solidFill>
                <a:srgbClr val="000000"/>
              </a:solidFill>
              <a:effectLst/>
              <a:latin typeface="Consolas" panose="020B0609020204030204" pitchFamily="49" charset="0"/>
              <a:cs typeface="Consolas" panose="020B0609020204030204" pitchFamily="49" charset="0"/>
            </a:endParaRPr>
          </a:p>
          <a:p>
            <a:r>
              <a:rPr lang="en-US" sz="1600" dirty="0">
                <a:solidFill>
                  <a:srgbClr val="000000"/>
                </a:solidFill>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parallel.</a:t>
            </a:r>
            <a:r>
              <a:rPr lang="en-US" sz="1600" b="0" dirty="0" err="1">
                <a:solidFill>
                  <a:srgbClr val="0000FF"/>
                </a:solidFill>
                <a:effectLst/>
                <a:latin typeface="Consolas" panose="020B0609020204030204" pitchFamily="49" charset="0"/>
                <a:cs typeface="Consolas" panose="020B0609020204030204" pitchFamily="49" charset="0"/>
              </a:rPr>
              <a:t>for</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gx</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gy</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gz</a:t>
            </a:r>
            <a:r>
              <a:rPr lang="en-US" sz="1600" b="0" dirty="0">
                <a:solidFill>
                  <a:srgbClr val="000000"/>
                </a:solidFill>
                <a:effectLst/>
                <a:latin typeface="Consolas" panose="020B0609020204030204" pitchFamily="49" charset="0"/>
                <a:cs typeface="Consolas" panose="020B0609020204030204" pitchFamily="49" charset="0"/>
              </a:rPr>
              <a:t>) = (</a:t>
            </a:r>
            <a:r>
              <a:rPr lang="en-US" sz="1600" b="0" dirty="0">
                <a:solidFill>
                  <a:srgbClr val="098658"/>
                </a:solidFill>
                <a:effectLst/>
                <a:latin typeface="Consolas" panose="020B0609020204030204" pitchFamily="49" charset="0"/>
                <a:cs typeface="Consolas" panose="020B0609020204030204" pitchFamily="49" charset="0"/>
              </a:rPr>
              <a:t>0</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a:solidFill>
                  <a:srgbClr val="098658"/>
                </a:solidFill>
                <a:effectLst/>
                <a:latin typeface="Consolas" panose="020B0609020204030204" pitchFamily="49" charset="0"/>
                <a:cs typeface="Consolas" panose="020B0609020204030204" pitchFamily="49" charset="0"/>
              </a:rPr>
              <a:t>0</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a:solidFill>
                  <a:srgbClr val="098658"/>
                </a:solidFill>
                <a:effectLst/>
                <a:latin typeface="Consolas" panose="020B0609020204030204" pitchFamily="49" charset="0"/>
                <a:cs typeface="Consolas" panose="020B0609020204030204" pitchFamily="49" charset="0"/>
              </a:rPr>
              <a:t>0</a:t>
            </a:r>
            <a:r>
              <a:rPr lang="en-US" sz="1600" b="0" dirty="0">
                <a:solidFill>
                  <a:srgbClr val="000000"/>
                </a:solidFill>
                <a:effectLst/>
                <a:latin typeface="Consolas" panose="020B0609020204030204" pitchFamily="49" charset="0"/>
                <a:cs typeface="Consolas" panose="020B0609020204030204" pitchFamily="49" charset="0"/>
              </a:rPr>
              <a:t>) to (</a:t>
            </a:r>
            <a:r>
              <a:rPr lang="en-US" sz="1600" b="0" dirty="0" err="1">
                <a:solidFill>
                  <a:srgbClr val="000000"/>
                </a:solidFill>
                <a:effectLst/>
                <a:latin typeface="Consolas" panose="020B0609020204030204" pitchFamily="49" charset="0"/>
                <a:cs typeface="Consolas" panose="020B0609020204030204" pitchFamily="49" charset="0"/>
              </a:rPr>
              <a:t>grid.x</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grid.y</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grid.z</a:t>
            </a:r>
            <a:r>
              <a:rPr lang="en-US" sz="1600" b="0" dirty="0">
                <a:solidFill>
                  <a:srgbClr val="000000"/>
                </a:solidFill>
                <a:effectLst/>
                <a:latin typeface="Consolas" panose="020B0609020204030204" pitchFamily="49" charset="0"/>
                <a:cs typeface="Consolas" panose="020B0609020204030204" pitchFamily="49" charset="0"/>
              </a:rPr>
              <a:t>) {</a:t>
            </a:r>
          </a:p>
          <a:p>
            <a:endParaRPr lang="en-US" sz="1600" b="0" dirty="0">
              <a:solidFill>
                <a:srgbClr val="000000"/>
              </a:solidFill>
              <a:effectLst/>
              <a:latin typeface="Consolas" panose="020B0609020204030204" pitchFamily="49" charset="0"/>
              <a:cs typeface="Consolas" panose="020B0609020204030204" pitchFamily="49" charset="0"/>
            </a:endParaRPr>
          </a:p>
          <a:p>
            <a:r>
              <a:rPr lang="en-US" sz="1600" dirty="0">
                <a:solidFill>
                  <a:srgbClr val="000000"/>
                </a:solidFill>
                <a:latin typeface="Consolas" panose="020B0609020204030204" pitchFamily="49" charset="0"/>
                <a:cs typeface="Consolas" panose="020B0609020204030204" pitchFamily="49" charset="0"/>
              </a:rPr>
              <a:t>    </a:t>
            </a:r>
            <a:r>
              <a:rPr lang="en-US" sz="1600" b="0" dirty="0">
                <a:solidFill>
                  <a:srgbClr val="000000"/>
                </a:solidFill>
                <a:effectLst/>
                <a:latin typeface="Consolas" panose="020B0609020204030204" pitchFamily="49" charset="0"/>
                <a:cs typeface="Consolas" panose="020B0609020204030204" pitchFamily="49" charset="0"/>
              </a:rPr>
              <a:t>%</a:t>
            </a:r>
            <a:r>
              <a:rPr lang="en-US" sz="1600" b="0" dirty="0" err="1">
                <a:solidFill>
                  <a:srgbClr val="000000"/>
                </a:solidFill>
                <a:effectLst/>
                <a:latin typeface="Consolas" panose="020B0609020204030204" pitchFamily="49" charset="0"/>
                <a:cs typeface="Consolas" panose="020B0609020204030204" pitchFamily="49" charset="0"/>
              </a:rPr>
              <a:t>shared_val</a:t>
            </a:r>
            <a:r>
              <a:rPr lang="en-US" sz="1600" b="0" dirty="0">
                <a:solidFill>
                  <a:srgbClr val="000000"/>
                </a:solidFill>
                <a:effectLst/>
                <a:latin typeface="Consolas" panose="020B0609020204030204" pitchFamily="49" charset="0"/>
                <a:cs typeface="Consolas" panose="020B0609020204030204" pitchFamily="49" charset="0"/>
              </a:rPr>
              <a:t> = </a:t>
            </a:r>
            <a:r>
              <a:rPr lang="en-US" sz="1600" b="0" dirty="0" err="1">
                <a:solidFill>
                  <a:srgbClr val="000000"/>
                </a:solidFill>
                <a:effectLst/>
                <a:latin typeface="Consolas" panose="020B0609020204030204" pitchFamily="49" charset="0"/>
                <a:cs typeface="Consolas" panose="020B0609020204030204" pitchFamily="49" charset="0"/>
              </a:rPr>
              <a:t>memref.alloca</a:t>
            </a:r>
            <a:r>
              <a:rPr lang="en-US" sz="1600" b="0" dirty="0">
                <a:solidFill>
                  <a:srgbClr val="000000"/>
                </a:solidFill>
                <a:effectLst/>
                <a:latin typeface="Consolas" panose="020B0609020204030204" pitchFamily="49" charset="0"/>
                <a:cs typeface="Consolas" panose="020B0609020204030204" pitchFamily="49" charset="0"/>
              </a:rPr>
              <a:t> : </a:t>
            </a:r>
            <a:r>
              <a:rPr lang="en-US" sz="1600" b="0" dirty="0" err="1">
                <a:solidFill>
                  <a:srgbClr val="000000"/>
                </a:solidFill>
                <a:effectLst/>
                <a:latin typeface="Consolas" panose="020B0609020204030204" pitchFamily="49" charset="0"/>
                <a:cs typeface="Consolas" panose="020B0609020204030204" pitchFamily="49" charset="0"/>
              </a:rPr>
              <a:t>memref</a:t>
            </a:r>
            <a:r>
              <a:rPr lang="en-US" sz="1600" b="0" dirty="0">
                <a:solidFill>
                  <a:srgbClr val="000000"/>
                </a:solidFill>
                <a:effectLst/>
                <a:latin typeface="Consolas" panose="020B0609020204030204" pitchFamily="49" charset="0"/>
                <a:cs typeface="Consolas" panose="020B0609020204030204" pitchFamily="49" charset="0"/>
              </a:rPr>
              <a:t>&lt;f32&gt;</a:t>
            </a:r>
          </a:p>
          <a:p>
            <a:endParaRPr lang="en-US" sz="1600" b="0" dirty="0">
              <a:solidFill>
                <a:srgbClr val="000000"/>
              </a:solidFill>
              <a:effectLst/>
              <a:latin typeface="Consolas" panose="020B0609020204030204" pitchFamily="49" charset="0"/>
              <a:cs typeface="Consolas" panose="020B0609020204030204" pitchFamily="49" charset="0"/>
            </a:endParaRPr>
          </a:p>
          <a:p>
            <a:r>
              <a:rPr lang="en-US" sz="1600" dirty="0">
                <a:solidFill>
                  <a:srgbClr val="000000"/>
                </a:solidFill>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parallel.</a:t>
            </a:r>
            <a:r>
              <a:rPr lang="en-US" sz="1600" b="0" dirty="0" err="1">
                <a:solidFill>
                  <a:srgbClr val="0000FF"/>
                </a:solidFill>
                <a:effectLst/>
                <a:latin typeface="Consolas" panose="020B0609020204030204" pitchFamily="49" charset="0"/>
                <a:cs typeface="Consolas" panose="020B0609020204030204" pitchFamily="49" charset="0"/>
              </a:rPr>
              <a:t>for</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tx</a:t>
            </a:r>
            <a:r>
              <a:rPr lang="en-US" sz="1600" b="0" dirty="0">
                <a:solidFill>
                  <a:srgbClr val="000000"/>
                </a:solidFill>
                <a:effectLst/>
                <a:latin typeface="Consolas" panose="020B0609020204030204" pitchFamily="49" charset="0"/>
                <a:cs typeface="Consolas" panose="020B0609020204030204" pitchFamily="49" charset="0"/>
              </a:rPr>
              <a:t>, %ty, %</a:t>
            </a:r>
            <a:r>
              <a:rPr lang="en-US" sz="1600" b="0" dirty="0" err="1">
                <a:solidFill>
                  <a:srgbClr val="000000"/>
                </a:solidFill>
                <a:effectLst/>
                <a:latin typeface="Consolas" panose="020B0609020204030204" pitchFamily="49" charset="0"/>
                <a:cs typeface="Consolas" panose="020B0609020204030204" pitchFamily="49" charset="0"/>
              </a:rPr>
              <a:t>tz</a:t>
            </a:r>
            <a:r>
              <a:rPr lang="en-US" sz="1600" b="0" dirty="0">
                <a:solidFill>
                  <a:srgbClr val="000000"/>
                </a:solidFill>
                <a:effectLst/>
                <a:latin typeface="Consolas" panose="020B0609020204030204" pitchFamily="49" charset="0"/>
                <a:cs typeface="Consolas" panose="020B0609020204030204" pitchFamily="49" charset="0"/>
              </a:rPr>
              <a:t>) = (</a:t>
            </a:r>
            <a:r>
              <a:rPr lang="en-US" sz="1600" b="0" dirty="0">
                <a:solidFill>
                  <a:srgbClr val="098658"/>
                </a:solidFill>
                <a:effectLst/>
                <a:latin typeface="Consolas" panose="020B0609020204030204" pitchFamily="49" charset="0"/>
                <a:cs typeface="Consolas" panose="020B0609020204030204" pitchFamily="49" charset="0"/>
              </a:rPr>
              <a:t>0</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a:solidFill>
                  <a:srgbClr val="098658"/>
                </a:solidFill>
                <a:effectLst/>
                <a:latin typeface="Consolas" panose="020B0609020204030204" pitchFamily="49" charset="0"/>
                <a:cs typeface="Consolas" panose="020B0609020204030204" pitchFamily="49" charset="0"/>
              </a:rPr>
              <a:t>0</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a:solidFill>
                  <a:srgbClr val="098658"/>
                </a:solidFill>
                <a:effectLst/>
                <a:latin typeface="Consolas" panose="020B0609020204030204" pitchFamily="49" charset="0"/>
                <a:cs typeface="Consolas" panose="020B0609020204030204" pitchFamily="49" charset="0"/>
              </a:rPr>
              <a:t>0</a:t>
            </a:r>
            <a:r>
              <a:rPr lang="en-US" sz="1600" b="0" dirty="0">
                <a:solidFill>
                  <a:srgbClr val="000000"/>
                </a:solidFill>
                <a:effectLst/>
                <a:latin typeface="Consolas" panose="020B0609020204030204" pitchFamily="49" charset="0"/>
                <a:cs typeface="Consolas" panose="020B0609020204030204" pitchFamily="49" charset="0"/>
              </a:rPr>
              <a:t>) to (</a:t>
            </a:r>
            <a:r>
              <a:rPr lang="en-US" sz="1600" b="0" dirty="0" err="1">
                <a:solidFill>
                  <a:srgbClr val="000000"/>
                </a:solidFill>
                <a:effectLst/>
                <a:latin typeface="Consolas" panose="020B0609020204030204" pitchFamily="49" charset="0"/>
                <a:cs typeface="Consolas" panose="020B0609020204030204" pitchFamily="49" charset="0"/>
              </a:rPr>
              <a:t>blk.x</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blk.y</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blk.z</a:t>
            </a:r>
            <a:r>
              <a:rPr lang="en-US" sz="1600" b="0" dirty="0">
                <a:solidFill>
                  <a:srgbClr val="000000"/>
                </a:solidFill>
                <a:effectLst/>
                <a:latin typeface="Consolas" panose="020B0609020204030204" pitchFamily="49" charset="0"/>
                <a:cs typeface="Consolas" panose="020B0609020204030204" pitchFamily="49" charset="0"/>
              </a:rPr>
              <a:t>) {</a:t>
            </a:r>
            <a:endParaRPr lang="en-US" sz="1600" b="0" dirty="0">
              <a:solidFill>
                <a:srgbClr val="0000FF"/>
              </a:solidFill>
              <a:effectLst/>
              <a:latin typeface="Consolas" panose="020B0609020204030204" pitchFamily="49" charset="0"/>
              <a:cs typeface="Consolas" panose="020B0609020204030204" pitchFamily="49" charset="0"/>
            </a:endParaRPr>
          </a:p>
          <a:p>
            <a:br>
              <a:rPr lang="en-US" sz="1600" dirty="0">
                <a:solidFill>
                  <a:srgbClr val="0000FF"/>
                </a:solidFill>
                <a:latin typeface="Consolas" panose="020B0609020204030204" pitchFamily="49" charset="0"/>
                <a:cs typeface="Consolas" panose="020B0609020204030204" pitchFamily="49" charset="0"/>
              </a:rPr>
            </a:br>
            <a:r>
              <a:rPr lang="en-US" sz="1600" dirty="0">
                <a:solidFill>
                  <a:srgbClr val="0000FF"/>
                </a:solidFill>
                <a:latin typeface="Consolas" panose="020B0609020204030204" pitchFamily="49" charset="0"/>
                <a:cs typeface="Consolas" panose="020B0609020204030204" pitchFamily="49" charset="0"/>
              </a:rPr>
              <a:t>      </a:t>
            </a:r>
            <a:r>
              <a:rPr lang="en-US" sz="1600" b="0" dirty="0">
                <a:solidFill>
                  <a:srgbClr val="0000FF"/>
                </a:solidFill>
                <a:effectLst/>
                <a:latin typeface="Consolas" panose="020B0609020204030204" pitchFamily="49" charset="0"/>
                <a:cs typeface="Consolas" panose="020B0609020204030204" pitchFamily="49" charset="0"/>
              </a:rPr>
              <a:t>if</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tx</a:t>
            </a:r>
            <a:r>
              <a:rPr lang="en-US" sz="1600" b="0" dirty="0">
                <a:solidFill>
                  <a:srgbClr val="000000"/>
                </a:solidFill>
                <a:effectLst/>
                <a:latin typeface="Consolas" panose="020B0609020204030204" pitchFamily="49" charset="0"/>
                <a:cs typeface="Consolas" panose="020B0609020204030204" pitchFamily="49" charset="0"/>
              </a:rPr>
              <a:t> == </a:t>
            </a:r>
            <a:r>
              <a:rPr lang="en-US" sz="1600" b="0" dirty="0">
                <a:solidFill>
                  <a:srgbClr val="098658"/>
                </a:solidFill>
                <a:effectLst/>
                <a:latin typeface="Consolas" panose="020B0609020204030204" pitchFamily="49" charset="0"/>
                <a:cs typeface="Consolas" panose="020B0609020204030204" pitchFamily="49" charset="0"/>
              </a:rPr>
              <a:t>0</a:t>
            </a:r>
            <a:r>
              <a:rPr lang="en-US" sz="1600" b="0" dirty="0">
                <a:solidFill>
                  <a:srgbClr val="000000"/>
                </a:solidFill>
                <a:effectLst/>
                <a:latin typeface="Consolas" panose="020B0609020204030204" pitchFamily="49" charset="0"/>
                <a:cs typeface="Consolas" panose="020B0609020204030204" pitchFamily="49" charset="0"/>
              </a:rPr>
              <a:t> {</a:t>
            </a:r>
          </a:p>
          <a:p>
            <a:r>
              <a:rPr lang="en-US" sz="1600" b="0" dirty="0">
                <a:solidFill>
                  <a:srgbClr val="000000"/>
                </a:solidFill>
                <a:effectLst/>
                <a:latin typeface="Consolas" panose="020B0609020204030204" pitchFamily="49" charset="0"/>
                <a:cs typeface="Consolas" panose="020B0609020204030204" pitchFamily="49" charset="0"/>
              </a:rPr>
              <a:t>         store …, %</a:t>
            </a:r>
            <a:r>
              <a:rPr lang="en-US" sz="1600" b="0" dirty="0" err="1">
                <a:solidFill>
                  <a:srgbClr val="000000"/>
                </a:solidFill>
                <a:effectLst/>
                <a:latin typeface="Consolas" panose="020B0609020204030204" pitchFamily="49" charset="0"/>
                <a:cs typeface="Consolas" panose="020B0609020204030204" pitchFamily="49" charset="0"/>
              </a:rPr>
              <a:t>shared_val</a:t>
            </a:r>
            <a:r>
              <a:rPr lang="en-US" sz="1600" b="0" dirty="0">
                <a:solidFill>
                  <a:srgbClr val="000000"/>
                </a:solidFill>
                <a:effectLst/>
                <a:latin typeface="Consolas" panose="020B0609020204030204" pitchFamily="49" charset="0"/>
                <a:cs typeface="Consolas" panose="020B0609020204030204" pitchFamily="49" charset="0"/>
              </a:rPr>
              <a:t>[]</a:t>
            </a:r>
            <a:r>
              <a:rPr lang="en-US" sz="1600" b="0" dirty="0">
                <a:solidFill>
                  <a:srgbClr val="CD3131"/>
                </a:solidFill>
                <a:effectLst/>
                <a:latin typeface="Consolas" panose="020B0609020204030204" pitchFamily="49" charset="0"/>
                <a:cs typeface="Consolas" panose="020B0609020204030204" pitchFamily="49" charset="0"/>
              </a:rPr>
              <a:t> </a:t>
            </a:r>
            <a:r>
              <a:rPr lang="en-US" sz="1600" b="0" dirty="0">
                <a:solidFill>
                  <a:srgbClr val="000000"/>
                </a:solidFill>
                <a:effectLst/>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memref</a:t>
            </a:r>
            <a:r>
              <a:rPr lang="en-US" sz="1600" b="0" dirty="0">
                <a:solidFill>
                  <a:srgbClr val="000000"/>
                </a:solidFill>
                <a:effectLst/>
                <a:latin typeface="Consolas" panose="020B0609020204030204" pitchFamily="49" charset="0"/>
                <a:cs typeface="Consolas" panose="020B0609020204030204" pitchFamily="49" charset="0"/>
              </a:rPr>
              <a:t>&lt;f32&gt;</a:t>
            </a:r>
          </a:p>
          <a:p>
            <a:r>
              <a:rPr lang="en-US" sz="1600" b="0" dirty="0">
                <a:solidFill>
                  <a:srgbClr val="000000"/>
                </a:solidFill>
                <a:effectLst/>
                <a:latin typeface="Consolas" panose="020B0609020204030204" pitchFamily="49" charset="0"/>
                <a:cs typeface="Consolas" panose="020B0609020204030204" pitchFamily="49" charset="0"/>
              </a:rPr>
              <a:t>      }</a:t>
            </a:r>
          </a:p>
          <a:p>
            <a:endParaRPr lang="en-US" sz="1600" b="0" dirty="0">
              <a:solidFill>
                <a:srgbClr val="000000"/>
              </a:solidFill>
              <a:effectLst/>
              <a:latin typeface="Consolas" panose="020B0609020204030204" pitchFamily="49" charset="0"/>
              <a:cs typeface="Consolas" panose="020B0609020204030204" pitchFamily="49" charset="0"/>
            </a:endParaRPr>
          </a:p>
          <a:p>
            <a:r>
              <a:rPr lang="en-US" sz="1600" dirty="0">
                <a:solidFill>
                  <a:srgbClr val="000000"/>
                </a:solidFill>
                <a:latin typeface="Consolas" panose="020B0609020204030204" pitchFamily="49" charset="0"/>
                <a:cs typeface="Consolas" panose="020B0609020204030204" pitchFamily="49" charset="0"/>
              </a:rPr>
              <a:t>      </a:t>
            </a:r>
            <a:r>
              <a:rPr lang="en-US" sz="1600" b="0" dirty="0" err="1">
                <a:solidFill>
                  <a:srgbClr val="000000"/>
                </a:solidFill>
                <a:effectLst/>
                <a:latin typeface="Consolas" panose="020B0609020204030204" pitchFamily="49" charset="0"/>
                <a:cs typeface="Consolas" panose="020B0609020204030204" pitchFamily="49" charset="0"/>
              </a:rPr>
              <a:t>polygeist.barrier</a:t>
            </a:r>
            <a:r>
              <a:rPr lang="en-US" sz="1600" b="0" dirty="0">
                <a:solidFill>
                  <a:srgbClr val="000000"/>
                </a:solidFill>
                <a:effectLst/>
                <a:latin typeface="Consolas" panose="020B0609020204030204" pitchFamily="49" charset="0"/>
                <a:cs typeface="Consolas" panose="020B0609020204030204" pitchFamily="49" charset="0"/>
              </a:rPr>
              <a:t>(%</a:t>
            </a:r>
            <a:r>
              <a:rPr lang="en-US" sz="1600" b="0" dirty="0" err="1">
                <a:solidFill>
                  <a:srgbClr val="000000"/>
                </a:solidFill>
                <a:effectLst/>
                <a:latin typeface="Consolas" panose="020B0609020204030204" pitchFamily="49" charset="0"/>
                <a:cs typeface="Consolas" panose="020B0609020204030204" pitchFamily="49" charset="0"/>
              </a:rPr>
              <a:t>tx</a:t>
            </a:r>
            <a:r>
              <a:rPr lang="en-US" sz="1600" b="0" dirty="0">
                <a:solidFill>
                  <a:srgbClr val="000000"/>
                </a:solidFill>
                <a:effectLst/>
                <a:latin typeface="Consolas" panose="020B0609020204030204" pitchFamily="49" charset="0"/>
                <a:cs typeface="Consolas" panose="020B0609020204030204" pitchFamily="49" charset="0"/>
              </a:rPr>
              <a:t>, %ty, %</a:t>
            </a:r>
            <a:r>
              <a:rPr lang="en-US" sz="1600" b="0" dirty="0" err="1">
                <a:solidFill>
                  <a:srgbClr val="000000"/>
                </a:solidFill>
                <a:effectLst/>
                <a:latin typeface="Consolas" panose="020B0609020204030204" pitchFamily="49" charset="0"/>
                <a:cs typeface="Consolas" panose="020B0609020204030204" pitchFamily="49" charset="0"/>
              </a:rPr>
              <a:t>tz</a:t>
            </a:r>
            <a:r>
              <a:rPr lang="en-US" sz="1600" b="0" dirty="0">
                <a:solidFill>
                  <a:srgbClr val="000000"/>
                </a:solidFill>
                <a:effectLst/>
                <a:latin typeface="Consolas" panose="020B0609020204030204" pitchFamily="49" charset="0"/>
                <a:cs typeface="Consolas" panose="020B0609020204030204" pitchFamily="49" charset="0"/>
              </a:rPr>
              <a:t>)</a:t>
            </a:r>
            <a:br>
              <a:rPr lang="en-US" sz="1600" b="0" dirty="0">
                <a:solidFill>
                  <a:srgbClr val="000000"/>
                </a:solidFill>
                <a:effectLst/>
                <a:latin typeface="Consolas" panose="020B0609020204030204" pitchFamily="49" charset="0"/>
                <a:cs typeface="Consolas" panose="020B0609020204030204" pitchFamily="49" charset="0"/>
              </a:rPr>
            </a:br>
            <a:br>
              <a:rPr lang="en-US" sz="1600" b="0" dirty="0">
                <a:solidFill>
                  <a:srgbClr val="000000"/>
                </a:solidFill>
                <a:effectLst/>
                <a:latin typeface="Consolas" panose="020B0609020204030204" pitchFamily="49" charset="0"/>
                <a:cs typeface="Consolas" panose="020B0609020204030204" pitchFamily="49" charset="0"/>
              </a:rPr>
            </a:br>
            <a:r>
              <a:rPr lang="en-US" sz="1600" b="0" dirty="0">
                <a:solidFill>
                  <a:srgbClr val="000000"/>
                </a:solidFill>
                <a:effectLst/>
                <a:latin typeface="Consolas" panose="020B0609020204030204" pitchFamily="49" charset="0"/>
                <a:cs typeface="Consolas" panose="020B0609020204030204" pitchFamily="49" charset="0"/>
              </a:rPr>
              <a:t>      …</a:t>
            </a:r>
          </a:p>
          <a:p>
            <a:r>
              <a:rPr lang="en-US" sz="1600" b="0" dirty="0">
                <a:solidFill>
                  <a:srgbClr val="000000"/>
                </a:solidFill>
                <a:effectLst/>
                <a:latin typeface="Consolas" panose="020B0609020204030204" pitchFamily="49" charset="0"/>
                <a:cs typeface="Consolas" panose="020B0609020204030204" pitchFamily="49" charset="0"/>
              </a:rPr>
              <a:t>    }</a:t>
            </a:r>
          </a:p>
          <a:p>
            <a:r>
              <a:rPr lang="en-US" sz="1600" b="0" dirty="0">
                <a:solidFill>
                  <a:srgbClr val="000000"/>
                </a:solidFill>
                <a:effectLst/>
                <a:latin typeface="Consolas" panose="020B0609020204030204" pitchFamily="49" charset="0"/>
                <a:cs typeface="Consolas" panose="020B0609020204030204" pitchFamily="49" charset="0"/>
              </a:rPr>
              <a:t>  }</a:t>
            </a:r>
          </a:p>
          <a:p>
            <a:r>
              <a:rPr lang="en-US" sz="1600" b="0" dirty="0">
                <a:solidFill>
                  <a:srgbClr val="000000"/>
                </a:solidFill>
                <a:effectLst/>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38630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Synchronization via Memory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16</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825624"/>
            <a:ext cx="7168978" cy="4530725"/>
          </a:xfrm>
        </p:spPr>
        <p:txBody>
          <a:bodyPr vert="horz" lIns="91440" tIns="45720" rIns="91440" bIns="45720" rtlCol="0" anchor="t">
            <a:noAutofit/>
          </a:bodyPr>
          <a:lstStyle/>
          <a:p>
            <a:r>
              <a:rPr lang="en-US" dirty="0"/>
              <a:t>Synchronization (</a:t>
            </a:r>
            <a:r>
              <a:rPr lang="en-US" dirty="0" err="1">
                <a:solidFill>
                  <a:srgbClr val="7030A0"/>
                </a:solidFill>
              </a:rPr>
              <a:t>sync_threads</a:t>
            </a:r>
            <a:r>
              <a:rPr lang="en-US" dirty="0"/>
              <a:t>) ensures all threads within a block finish executing </a:t>
            </a:r>
            <a:r>
              <a:rPr lang="en-US" dirty="0" err="1">
                <a:solidFill>
                  <a:srgbClr val="0070C0"/>
                </a:solidFill>
              </a:rPr>
              <a:t>codeA</a:t>
            </a:r>
            <a:r>
              <a:rPr lang="en-US" dirty="0"/>
              <a:t> before executing </a:t>
            </a:r>
            <a:r>
              <a:rPr lang="en-US" dirty="0" err="1">
                <a:solidFill>
                  <a:srgbClr val="0070C0"/>
                </a:solidFill>
              </a:rPr>
              <a:t>codeB</a:t>
            </a:r>
            <a:endParaRPr lang="en-US" dirty="0">
              <a:solidFill>
                <a:srgbClr val="0070C0"/>
              </a:solidFill>
            </a:endParaRPr>
          </a:p>
          <a:p>
            <a:r>
              <a:rPr lang="en-US" dirty="0"/>
              <a:t>The desired synchronization behavior can be reproduced by defining </a:t>
            </a:r>
            <a:r>
              <a:rPr lang="en-US" dirty="0" err="1">
                <a:solidFill>
                  <a:srgbClr val="7030A0"/>
                </a:solidFill>
              </a:rPr>
              <a:t>sync_threads</a:t>
            </a:r>
            <a:r>
              <a:rPr lang="en-US" dirty="0"/>
              <a:t> to have the union of the memory semantics of the code before and after the sync. </a:t>
            </a:r>
          </a:p>
          <a:p>
            <a:r>
              <a:rPr lang="en-US" dirty="0"/>
              <a:t>This prevents code motion of instructions which require the synchronization for correctness, but permits other code motion (e.g. index computation).</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8227540" y="1495871"/>
            <a:ext cx="3509320" cy="206210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(fib(</a:t>
            </a:r>
            <a:r>
              <a:rPr lang="en-US" sz="3200" baseline="-25000" dirty="0" err="1">
                <a:solidFill>
                  <a:srgbClr val="000000"/>
                </a:solidFill>
                <a:latin typeface="Consolas"/>
                <a:ea typeface="+mn-lt"/>
                <a:cs typeface="Courier New"/>
              </a:rPr>
              <a:t>idx</a:t>
            </a:r>
            <a:r>
              <a:rPr lang="en-US" sz="3200" baseline="-25000" dirty="0">
                <a:solidFill>
                  <a:srgbClr val="000000"/>
                </a:solidFill>
                <a:latin typeface="Consolas"/>
                <a:ea typeface="+mn-lt"/>
                <a:cs typeface="Courier New"/>
              </a:rPr>
              <a:t>));</a:t>
            </a:r>
          </a:p>
          <a:p>
            <a:br>
              <a:rPr lang="en-US" sz="3200" baseline="-25000" dirty="0">
                <a:solidFill>
                  <a:srgbClr val="000000"/>
                </a:solidFill>
                <a:latin typeface="Consolas"/>
                <a:ea typeface="+mn-lt"/>
                <a:cs typeface="Courier New"/>
              </a:rPr>
            </a:br>
            <a:r>
              <a:rPr lang="en-US" sz="3200" baseline="-25000" dirty="0" err="1">
                <a:solidFill>
                  <a:srgbClr val="7030A0"/>
                </a:solidFill>
                <a:latin typeface="Consolas"/>
                <a:ea typeface="+mn-lt"/>
                <a:cs typeface="Courier New"/>
              </a:rPr>
              <a:t>sync_threads</a:t>
            </a:r>
            <a:r>
              <a:rPr lang="en-US" sz="3200" baseline="-25000" dirty="0">
                <a:solidFill>
                  <a:srgbClr val="000000"/>
                </a:solidFill>
                <a:latin typeface="Consolas"/>
                <a:ea typeface="+mn-lt"/>
                <a:cs typeface="Courier New"/>
              </a:rPr>
              <a:t>;</a:t>
            </a:r>
          </a:p>
          <a:p>
            <a:br>
              <a:rPr lang="en-US" sz="3200" baseline="-25000" dirty="0">
                <a:solidFill>
                  <a:srgbClr val="000000"/>
                </a:solidFill>
                <a:latin typeface="Consolas"/>
                <a:ea typeface="+mn-lt"/>
                <a:cs typeface="Courier New"/>
              </a:rPr>
            </a:b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(fib(</a:t>
            </a:r>
            <a:r>
              <a:rPr lang="en-US" sz="3200" baseline="-25000" dirty="0" err="1">
                <a:solidFill>
                  <a:srgbClr val="000000"/>
                </a:solidFill>
                <a:latin typeface="Consolas"/>
                <a:ea typeface="+mn-lt"/>
                <a:cs typeface="Courier New"/>
              </a:rPr>
              <a:t>idx</a:t>
            </a:r>
            <a:r>
              <a:rPr lang="en-US" sz="3200" baseline="-25000" dirty="0">
                <a:solidFill>
                  <a:srgbClr val="000000"/>
                </a:solidFill>
                <a:latin typeface="Consolas"/>
                <a:ea typeface="+mn-lt"/>
                <a:cs typeface="Courier New"/>
              </a:rPr>
              <a:t>));</a:t>
            </a:r>
          </a:p>
          <a:p>
            <a:endParaRPr lang="en-US" sz="32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8227540" y="4331077"/>
            <a:ext cx="3509320" cy="239039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a:solidFill>
                  <a:srgbClr val="000000"/>
                </a:solidFill>
                <a:latin typeface="Consolas"/>
                <a:ea typeface="+mn-lt"/>
                <a:cs typeface="Courier New"/>
              </a:rPr>
              <a:t>off = fib(</a:t>
            </a:r>
            <a:r>
              <a:rPr lang="en-US" sz="3200" baseline="-25000" dirty="0" err="1">
                <a:solidFill>
                  <a:srgbClr val="000000"/>
                </a:solidFill>
                <a:latin typeface="Consolas"/>
                <a:ea typeface="+mn-lt"/>
                <a:cs typeface="Courier New"/>
              </a:rPr>
              <a:t>idx</a:t>
            </a:r>
            <a:r>
              <a:rPr lang="en-US" sz="3200" baseline="-25000" dirty="0">
                <a:solidFill>
                  <a:srgbClr val="000000"/>
                </a:solidFill>
                <a:latin typeface="Consolas"/>
                <a:ea typeface="+mn-lt"/>
                <a:cs typeface="Courier New"/>
              </a:rPr>
              <a:t>);</a:t>
            </a:r>
            <a:endParaRPr lang="en-US" sz="3200" baseline="-25000" dirty="0">
              <a:solidFill>
                <a:srgbClr val="0070C0"/>
              </a:solidFill>
              <a:latin typeface="Consolas"/>
              <a:ea typeface="+mn-lt"/>
              <a:cs typeface="Courier New"/>
            </a:endParaRPr>
          </a:p>
          <a:p>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(off);</a:t>
            </a:r>
          </a:p>
          <a:p>
            <a:br>
              <a:rPr lang="en-US" sz="3200" baseline="-25000" dirty="0">
                <a:solidFill>
                  <a:srgbClr val="000000"/>
                </a:solidFill>
                <a:latin typeface="Consolas"/>
                <a:ea typeface="+mn-lt"/>
                <a:cs typeface="Courier New"/>
              </a:rPr>
            </a:br>
            <a:r>
              <a:rPr lang="en-US" sz="3200" baseline="-25000" dirty="0" err="1">
                <a:solidFill>
                  <a:srgbClr val="7030A0"/>
                </a:solidFill>
                <a:latin typeface="Consolas"/>
                <a:ea typeface="+mn-lt"/>
                <a:cs typeface="Courier New"/>
              </a:rPr>
              <a:t>sync_threads</a:t>
            </a:r>
            <a:r>
              <a:rPr lang="en-US" sz="3200" baseline="-25000" dirty="0">
                <a:solidFill>
                  <a:srgbClr val="000000"/>
                </a:solidFill>
                <a:latin typeface="Consolas"/>
                <a:ea typeface="+mn-lt"/>
                <a:cs typeface="Courier New"/>
              </a:rPr>
              <a:t>;</a:t>
            </a:r>
          </a:p>
          <a:p>
            <a:br>
              <a:rPr lang="en-US" sz="3200" baseline="-25000" dirty="0">
                <a:solidFill>
                  <a:srgbClr val="000000"/>
                </a:solidFill>
                <a:latin typeface="Consolas"/>
                <a:ea typeface="+mn-lt"/>
                <a:cs typeface="Courier New"/>
              </a:rPr>
            </a:b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(off);</a:t>
            </a:r>
          </a:p>
          <a:p>
            <a:endParaRPr lang="en-US" sz="3200" baseline="-25000" dirty="0">
              <a:solidFill>
                <a:srgbClr val="000000"/>
              </a:solidFill>
              <a:latin typeface="Consolas"/>
              <a:ea typeface="+mn-lt"/>
              <a:cs typeface="Courier New"/>
            </a:endParaRPr>
          </a:p>
        </p:txBody>
      </p:sp>
      <p:cxnSp>
        <p:nvCxnSpPr>
          <p:cNvPr id="5" name="Straight Connector 4">
            <a:extLst>
              <a:ext uri="{FF2B5EF4-FFF2-40B4-BE49-F238E27FC236}">
                <a16:creationId xmlns:a16="http://schemas.microsoft.com/office/drawing/2014/main" id="{4A70F9A5-9FB4-1742-B644-2492C800DE91}"/>
              </a:ext>
            </a:extLst>
          </p:cNvPr>
          <p:cNvCxnSpPr>
            <a:stCxn id="15" idx="2"/>
            <a:endCxn id="7" idx="0"/>
          </p:cNvCxnSpPr>
          <p:nvPr/>
        </p:nvCxnSpPr>
        <p:spPr>
          <a:xfrm>
            <a:off x="9982200" y="3557974"/>
            <a:ext cx="0" cy="773103"/>
          </a:xfrm>
          <a:prstGeom prst="line">
            <a:avLst/>
          </a:prstGeom>
          <a:ln w="60325">
            <a:headEnd type="triangl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178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Synchronization via Memory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17</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825624"/>
            <a:ext cx="7168978" cy="4530725"/>
          </a:xfrm>
        </p:spPr>
        <p:txBody>
          <a:bodyPr vert="horz" lIns="91440" tIns="45720" rIns="91440" bIns="45720" rtlCol="0" anchor="t">
            <a:noAutofit/>
          </a:bodyPr>
          <a:lstStyle/>
          <a:p>
            <a:r>
              <a:rPr lang="en-US" dirty="0"/>
              <a:t>High-level synchronization</a:t>
            </a:r>
            <a:br>
              <a:rPr lang="en-US" dirty="0"/>
            </a:br>
            <a:r>
              <a:rPr lang="en-US" dirty="0"/>
              <a:t>representation enables new</a:t>
            </a:r>
            <a:br>
              <a:rPr lang="en-US" dirty="0"/>
            </a:br>
            <a:r>
              <a:rPr lang="en-US" dirty="0"/>
              <a:t>optimizations, like sync elimination.</a:t>
            </a:r>
          </a:p>
          <a:p>
            <a:r>
              <a:rPr lang="en-US" dirty="0"/>
              <a:t>A synchronize instruction is not</a:t>
            </a:r>
            <a:br>
              <a:rPr lang="en-US" dirty="0"/>
            </a:br>
            <a:r>
              <a:rPr lang="en-US" dirty="0"/>
              <a:t>needed if the set of read/writes</a:t>
            </a:r>
            <a:br>
              <a:rPr lang="en-US" dirty="0"/>
            </a:br>
            <a:r>
              <a:rPr lang="en-US" dirty="0"/>
              <a:t>before the sync don’t conflict</a:t>
            </a:r>
            <a:br>
              <a:rPr lang="en-US" dirty="0"/>
            </a:br>
            <a:r>
              <a:rPr lang="en-US" dirty="0"/>
              <a:t>with the read/writes after the sync.</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6531610" y="1536938"/>
            <a:ext cx="5419090" cy="526297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bpnn_layerforward</a:t>
            </a:r>
            <a:r>
              <a:rPr lang="en-US" sz="1400" dirty="0">
                <a:solidFill>
                  <a:srgbClr val="000000"/>
                </a:solidFill>
                <a:latin typeface="Consolas" panose="020B0609020204030204" pitchFamily="49" charset="0"/>
              </a:rPr>
              <a:t>(...) {</a:t>
            </a:r>
          </a:p>
          <a:p>
            <a:r>
              <a:rPr lang="en-US" sz="1400" dirty="0">
                <a:solidFill>
                  <a:srgbClr val="0000FF"/>
                </a:solidFill>
                <a:latin typeface="Consolas" panose="020B0609020204030204" pitchFamily="49" charset="0"/>
              </a:rPr>
              <a:t>  __shared__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float</a:t>
            </a:r>
            <a:r>
              <a:rPr lang="en-US" sz="1400" dirty="0">
                <a:solidFill>
                  <a:srgbClr val="000000"/>
                </a:solidFill>
                <a:latin typeface="Consolas" panose="020B0609020204030204" pitchFamily="49" charset="0"/>
              </a:rPr>
              <a:t> node[HEIGHT];</a:t>
            </a:r>
          </a:p>
          <a:p>
            <a:r>
              <a:rPr lang="en-US" sz="1400" dirty="0">
                <a:solidFill>
                  <a:srgbClr val="0000FF"/>
                </a:solidFill>
                <a:latin typeface="Consolas" panose="020B0609020204030204" pitchFamily="49" charset="0"/>
              </a:rPr>
              <a:t>  __shared__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float</a:t>
            </a:r>
            <a:r>
              <a:rPr lang="en-US" sz="1400" dirty="0">
                <a:solidFill>
                  <a:srgbClr val="000000"/>
                </a:solidFill>
                <a:latin typeface="Consolas" panose="020B0609020204030204" pitchFamily="49" charset="0"/>
              </a:rPr>
              <a:t> weights[HEIGHT][WIDTH];</a:t>
            </a:r>
          </a:p>
          <a:p>
            <a:endParaRPr lang="en-US" sz="1400" dirty="0">
              <a:solidFill>
                <a:srgbClr val="000000"/>
              </a:solidFill>
              <a:latin typeface="Consolas" panose="020B0609020204030204" pitchFamily="49" charset="0"/>
            </a:endParaRP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a:t>
            </a:r>
            <a:r>
              <a:rPr lang="en-US" sz="1400" dirty="0">
                <a:solidFill>
                  <a:srgbClr val="098658"/>
                </a:solidFill>
                <a:latin typeface="Consolas" panose="020B0609020204030204" pitchFamily="49" charset="0"/>
              </a:rPr>
              <a:t>0</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node[ty] = input[</a:t>
            </a:r>
            <a:r>
              <a:rPr lang="en-US" sz="1400" dirty="0" err="1">
                <a:solidFill>
                  <a:srgbClr val="000000"/>
                </a:solidFill>
                <a:latin typeface="Consolas" panose="020B0609020204030204" pitchFamily="49" charset="0"/>
              </a:rPr>
              <a:t>index_in</a:t>
            </a:r>
            <a:r>
              <a:rPr lang="en-US" sz="1400" dirty="0">
                <a:solidFill>
                  <a:srgbClr val="000000"/>
                </a:solidFill>
                <a:latin typeface="Consolas" panose="020B0609020204030204" pitchFamily="49" charset="0"/>
              </a:rPr>
              <a:t>] ;</a:t>
            </a:r>
          </a:p>
          <a:p>
            <a:endParaRPr lang="en-US" sz="1400" dirty="0">
              <a:solidFill>
                <a:srgbClr val="000000"/>
              </a:solidFill>
              <a:latin typeface="Consolas" panose="020B0609020204030204" pitchFamily="49" charset="0"/>
            </a:endParaRPr>
          </a:p>
          <a:p>
            <a:r>
              <a:rPr lang="en-US" sz="1400" dirty="0">
                <a:solidFill>
                  <a:srgbClr val="008000"/>
                </a:solidFill>
                <a:latin typeface="Consolas" panose="020B0609020204030204" pitchFamily="49" charset="0"/>
              </a:rPr>
              <a:t>  // Unnecessary Barrier #1</a:t>
            </a:r>
          </a:p>
          <a:p>
            <a:r>
              <a:rPr lang="en-US" sz="1400" dirty="0">
                <a:solidFill>
                  <a:srgbClr val="008000"/>
                </a:solidFill>
                <a:latin typeface="Consolas" panose="020B0609020204030204" pitchFamily="49" charset="0"/>
              </a:rPr>
              <a:t>  // None of the read/writes below the sync </a:t>
            </a:r>
          </a:p>
          <a:p>
            <a:r>
              <a:rPr lang="en-US" sz="1400" dirty="0">
                <a:solidFill>
                  <a:srgbClr val="008000"/>
                </a:solidFill>
                <a:latin typeface="Consolas" panose="020B0609020204030204" pitchFamily="49" charset="0"/>
              </a:rPr>
              <a:t>  //  (weights, hidden)</a:t>
            </a:r>
          </a:p>
          <a:p>
            <a:r>
              <a:rPr lang="en-US" sz="1400" dirty="0">
                <a:solidFill>
                  <a:srgbClr val="008000"/>
                </a:solidFill>
                <a:latin typeface="Consolas" panose="020B0609020204030204" pitchFamily="49" charset="0"/>
              </a:rPr>
              <a:t>  // intersect with the read/writes above the sync</a:t>
            </a:r>
          </a:p>
          <a:p>
            <a:r>
              <a:rPr lang="en-US" sz="1400" dirty="0">
                <a:solidFill>
                  <a:srgbClr val="008000"/>
                </a:solidFill>
                <a:latin typeface="Consolas" panose="020B0609020204030204" pitchFamily="49" charset="0"/>
              </a:rPr>
              <a:t>  //  (node, input)</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__</a:t>
            </a:r>
            <a:r>
              <a:rPr lang="en-US" sz="1400" dirty="0" err="1">
                <a:solidFill>
                  <a:srgbClr val="000000"/>
                </a:solidFill>
                <a:latin typeface="Consolas" panose="020B0609020204030204" pitchFamily="49" charset="0"/>
              </a:rPr>
              <a:t>syncthreads</a:t>
            </a:r>
            <a:r>
              <a:rPr lang="en-US" sz="1400" dirty="0">
                <a:solidFill>
                  <a:srgbClr val="000000"/>
                </a:solidFill>
                <a:latin typeface="Consolas" panose="020B0609020204030204" pitchFamily="49" charset="0"/>
              </a:rPr>
              <a:t>();</a:t>
            </a:r>
          </a:p>
          <a:p>
            <a:r>
              <a:rPr lang="en-US" sz="1400" dirty="0">
                <a:solidFill>
                  <a:srgbClr val="000000"/>
                </a:solidFill>
                <a:latin typeface="Consolas" panose="020B0609020204030204" pitchFamily="49" charset="0"/>
              </a:rPr>
              <a:t>  </a:t>
            </a:r>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r>
              <a:rPr lang="en-US" sz="1400" dirty="0">
                <a:solidFill>
                  <a:srgbClr val="008000"/>
                </a:solidFill>
                <a:latin typeface="Consolas" panose="020B0609020204030204" pitchFamily="49" charset="0"/>
              </a:rPr>
              <a:t>  // Unnecessary Store #1</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weights[ty][</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hidden[index];</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__</a:t>
            </a:r>
            <a:r>
              <a:rPr lang="en-US" sz="1400" dirty="0" err="1">
                <a:solidFill>
                  <a:srgbClr val="000000"/>
                </a:solidFill>
                <a:latin typeface="Consolas" panose="020B0609020204030204" pitchFamily="49" charset="0"/>
              </a:rPr>
              <a:t>syncthreads</a:t>
            </a:r>
            <a:r>
              <a:rPr lang="en-US" sz="1400" dirty="0">
                <a:solidFill>
                  <a:srgbClr val="000000"/>
                </a:solidFill>
                <a:latin typeface="Consolas" panose="020B0609020204030204" pitchFamily="49" charset="0"/>
              </a:rPr>
              <a:t>();</a:t>
            </a:r>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r>
              <a:rPr lang="en-US" sz="1400" dirty="0">
                <a:solidFill>
                  <a:srgbClr val="008000"/>
                </a:solidFill>
                <a:latin typeface="Consolas" panose="020B0609020204030204" pitchFamily="49" charset="0"/>
              </a:rPr>
              <a:t>  // Unnecessary Load #1</a:t>
            </a:r>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weights[ty][</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weights[ty][</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node[ty];</a:t>
            </a:r>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a:t>
            </a:r>
          </a:p>
        </p:txBody>
      </p:sp>
    </p:spTree>
    <p:extLst>
      <p:ext uri="{BB962C8B-B14F-4D97-AF65-F5344CB8AC3E}">
        <p14:creationId xmlns:p14="http://schemas.microsoft.com/office/powerpoint/2010/main" val="127406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a:t>
            </a:r>
            <a:r>
              <a:rPr lang="en-US" dirty="0" err="1">
                <a:cs typeface="Calibri Light"/>
              </a:rPr>
              <a:t>Transpilation</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18</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290287" y="1825624"/>
            <a:ext cx="11063512" cy="4181476"/>
          </a:xfrm>
        </p:spPr>
        <p:txBody>
          <a:bodyPr vert="horz" lIns="91440" tIns="45720" rIns="91440" bIns="45720" rtlCol="0" anchor="t">
            <a:noAutofit/>
          </a:bodyPr>
          <a:lstStyle/>
          <a:p>
            <a:r>
              <a:rPr lang="en-US" dirty="0"/>
              <a:t>A unified representation of parallelism enables programs in one parallel architecture (e.g. CUDA) to be compiled to another (e.g. OpenMP)</a:t>
            </a:r>
          </a:p>
          <a:p>
            <a:r>
              <a:rPr lang="en-US" dirty="0"/>
              <a:t>Most CPU backends do not have an equivalent block synchronization</a:t>
            </a:r>
          </a:p>
          <a:p>
            <a:pPr lvl="1"/>
            <a:r>
              <a:rPr lang="en-US" sz="2800" dirty="0"/>
              <a:t>Many existing approaches create a heavy-weight state machine of all synchronizations that stores all values [1,2]</a:t>
            </a:r>
          </a:p>
          <a:p>
            <a:pPr lvl="1"/>
            <a:r>
              <a:rPr lang="en-US" sz="2800" dirty="0"/>
              <a:t>Efficiently lower a top-level synchronization by distributing the parallel for loop around the sync, and interchanging control flow, pioneered by MCUDA for source code [3] and used in POCL, Ocelot, and COX</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BA36F0F-1E81-3E6D-3A73-7CC056580D2C}"/>
              </a:ext>
            </a:extLst>
          </p:cNvPr>
          <p:cNvSpPr txBox="1"/>
          <p:nvPr/>
        </p:nvSpPr>
        <p:spPr>
          <a:xfrm>
            <a:off x="85257" y="6063218"/>
            <a:ext cx="12021481" cy="738664"/>
          </a:xfrm>
          <a:prstGeom prst="rect">
            <a:avLst/>
          </a:prstGeom>
          <a:noFill/>
        </p:spPr>
        <p:txBody>
          <a:bodyPr wrap="square" rtlCol="0">
            <a:spAutoFit/>
          </a:bodyPr>
          <a:lstStyle/>
          <a:p>
            <a:r>
              <a:rPr lang="en-US" sz="1400" dirty="0"/>
              <a:t>[1] </a:t>
            </a:r>
            <a:r>
              <a:rPr lang="en-US" sz="1400" dirty="0">
                <a:effectLst/>
                <a:latin typeface="Helvetica" pitchFamily="2" charset="0"/>
              </a:rPr>
              <a:t>Efficient Compilation of Fine-Grained SPMD-Threaded Programs for Multicore CPUs. CGO (2010)</a:t>
            </a:r>
            <a:br>
              <a:rPr lang="en-US" sz="1400" dirty="0"/>
            </a:br>
            <a:r>
              <a:rPr lang="en-US" sz="1400" dirty="0"/>
              <a:t>[2] </a:t>
            </a:r>
            <a:r>
              <a:rPr lang="en-US" sz="1400" dirty="0">
                <a:effectLst/>
                <a:latin typeface="Helvetica" pitchFamily="2" charset="0"/>
              </a:rPr>
              <a:t>Improving performance of OpenCL on CPUs, CC (2012)</a:t>
            </a:r>
            <a:br>
              <a:rPr lang="en-US" sz="1400" dirty="0"/>
            </a:br>
            <a:r>
              <a:rPr lang="en-US" sz="1400" dirty="0"/>
              <a:t>[3] </a:t>
            </a:r>
            <a:r>
              <a:rPr lang="en-US" sz="1400" dirty="0">
                <a:effectLst/>
                <a:latin typeface="Helvetica" pitchFamily="2" charset="0"/>
              </a:rPr>
              <a:t>MCUDA: An Efficient Implementation of CUDA Kernels for Multi-core CPUs. In Languages and Compilers for Parallel Computing</a:t>
            </a:r>
            <a:r>
              <a:rPr lang="en-US" sz="1400" dirty="0"/>
              <a:t> (2008)</a:t>
            </a:r>
          </a:p>
        </p:txBody>
      </p:sp>
    </p:spTree>
    <p:extLst>
      <p:ext uri="{BB962C8B-B14F-4D97-AF65-F5344CB8AC3E}">
        <p14:creationId xmlns:p14="http://schemas.microsoft.com/office/powerpoint/2010/main" val="105617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Fission</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19</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Outermost synchronization can be handled by performing fission on the surrounding parallel for loop.</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952877" y="3380157"/>
            <a:ext cx="4067433" cy="206210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err="1">
                <a:solidFill>
                  <a:srgbClr val="7030A0"/>
                </a:solidFill>
                <a:latin typeface="Consolas"/>
                <a:ea typeface="+mn-lt"/>
                <a:cs typeface="Courier New"/>
              </a:rPr>
              <a:t>parallel_for</a:t>
            </a:r>
            <a:r>
              <a:rPr lang="en-US" sz="3200" baseline="-25000" dirty="0">
                <a:solidFill>
                  <a:srgbClr val="7030A0"/>
                </a:solidFill>
                <a:latin typeface="Consolas"/>
                <a:ea typeface="+mn-lt"/>
                <a:cs typeface="Courier New"/>
              </a:rPr>
              <a:t> </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 = 0 to N {</a:t>
            </a:r>
            <a:endParaRPr lang="en-US" sz="3200" baseline="-25000" dirty="0">
              <a:solidFill>
                <a:srgbClr val="0070C0"/>
              </a:solidFill>
              <a:latin typeface="Consolas"/>
              <a:ea typeface="+mn-lt"/>
              <a:cs typeface="Courier New"/>
            </a:endParaRPr>
          </a:p>
          <a:p>
            <a:r>
              <a:rPr lang="en-US" sz="3200" baseline="-25000" dirty="0">
                <a:solidFill>
                  <a:srgbClr val="0070C0"/>
                </a:solidFill>
                <a:latin typeface="Consolas"/>
                <a:ea typeface="+mn-lt"/>
                <a:cs typeface="Courier New"/>
              </a:rPr>
              <a:t>  </a:t>
            </a:r>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br>
              <a:rPr lang="en-US" sz="3200" baseline="-25000" dirty="0">
                <a:solidFill>
                  <a:srgbClr val="000000"/>
                </a:solidFill>
                <a:latin typeface="Consolas"/>
                <a:ea typeface="+mn-lt"/>
                <a:cs typeface="Courier New"/>
              </a:rPr>
            </a:br>
            <a:r>
              <a:rPr lang="en-US" sz="3200" baseline="-25000" dirty="0">
                <a:solidFill>
                  <a:srgbClr val="000000"/>
                </a:solidFill>
                <a:latin typeface="Consolas"/>
                <a:ea typeface="+mn-lt"/>
                <a:cs typeface="Courier New"/>
              </a:rPr>
              <a:t>  </a:t>
            </a:r>
            <a:r>
              <a:rPr lang="en-US" sz="3200" baseline="-25000" dirty="0" err="1">
                <a:solidFill>
                  <a:srgbClr val="7030A0"/>
                </a:solidFill>
                <a:latin typeface="Consolas"/>
                <a:ea typeface="+mn-lt"/>
                <a:cs typeface="Courier New"/>
              </a:rPr>
              <a:t>sync_threads</a:t>
            </a:r>
            <a:r>
              <a:rPr lang="en-US" sz="3200" baseline="-25000" dirty="0">
                <a:solidFill>
                  <a:srgbClr val="000000"/>
                </a:solidFill>
                <a:latin typeface="Consolas"/>
                <a:ea typeface="+mn-lt"/>
                <a:cs typeface="Courier New"/>
              </a:rPr>
              <a:t>;</a:t>
            </a:r>
            <a:br>
              <a:rPr lang="en-US" sz="3200" baseline="-25000" dirty="0">
                <a:solidFill>
                  <a:srgbClr val="000000"/>
                </a:solidFill>
                <a:latin typeface="Consolas"/>
                <a:ea typeface="+mn-lt"/>
                <a:cs typeface="Courier New"/>
              </a:rPr>
            </a:br>
            <a:r>
              <a:rPr lang="en-US" sz="3200" baseline="-25000" dirty="0">
                <a:solidFill>
                  <a:srgbClr val="000000"/>
                </a:solidFill>
                <a:latin typeface="Consolas"/>
                <a:ea typeface="+mn-lt"/>
                <a:cs typeface="Courier New"/>
              </a:rPr>
              <a:t>  </a:t>
            </a: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p>
          <a:p>
            <a:r>
              <a:rPr lang="en-US" sz="3200" baseline="-25000" dirty="0">
                <a:solidFill>
                  <a:srgbClr val="000000"/>
                </a:solidFill>
                <a:latin typeface="Consolas"/>
                <a:ea typeface="+mn-lt"/>
                <a:cs typeface="Courier New"/>
              </a:rPr>
              <a:t>}</a:t>
            </a:r>
          </a:p>
          <a:p>
            <a:endParaRPr lang="en-US" sz="32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7012459" y="3380157"/>
            <a:ext cx="4067432" cy="239039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err="1">
                <a:solidFill>
                  <a:srgbClr val="7030A0"/>
                </a:solidFill>
                <a:latin typeface="Consolas"/>
                <a:ea typeface="+mn-lt"/>
                <a:cs typeface="Courier New"/>
              </a:rPr>
              <a:t>parallel_for</a:t>
            </a:r>
            <a:r>
              <a:rPr lang="en-US" sz="3200" baseline="-25000" dirty="0">
                <a:solidFill>
                  <a:srgbClr val="7030A0"/>
                </a:solidFill>
                <a:latin typeface="Consolas"/>
                <a:ea typeface="+mn-lt"/>
                <a:cs typeface="Courier New"/>
              </a:rPr>
              <a:t> </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 = 0 to N {</a:t>
            </a:r>
            <a:endParaRPr lang="en-US" sz="3200" baseline="-25000" dirty="0">
              <a:solidFill>
                <a:srgbClr val="0070C0"/>
              </a:solidFill>
              <a:latin typeface="Consolas"/>
              <a:ea typeface="+mn-lt"/>
              <a:cs typeface="Courier New"/>
            </a:endParaRPr>
          </a:p>
          <a:p>
            <a:r>
              <a:rPr lang="en-US" sz="3200" baseline="-25000" dirty="0">
                <a:solidFill>
                  <a:srgbClr val="0070C0"/>
                </a:solidFill>
                <a:latin typeface="Consolas"/>
                <a:ea typeface="+mn-lt"/>
                <a:cs typeface="Courier New"/>
              </a:rPr>
              <a:t>  </a:t>
            </a:r>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p>
          <a:p>
            <a:r>
              <a:rPr lang="en-US" sz="3200" baseline="-25000" dirty="0">
                <a:solidFill>
                  <a:srgbClr val="000000"/>
                </a:solidFill>
                <a:latin typeface="Consolas"/>
                <a:ea typeface="+mn-lt"/>
                <a:cs typeface="Courier New"/>
              </a:rPr>
              <a:t>}</a:t>
            </a:r>
            <a:br>
              <a:rPr lang="en-US" sz="3200" baseline="-25000" dirty="0">
                <a:solidFill>
                  <a:srgbClr val="000000"/>
                </a:solidFill>
                <a:latin typeface="Consolas"/>
                <a:ea typeface="+mn-lt"/>
                <a:cs typeface="Courier New"/>
              </a:rPr>
            </a:br>
            <a:r>
              <a:rPr lang="en-US" sz="3200" baseline="-25000" dirty="0" err="1">
                <a:solidFill>
                  <a:srgbClr val="7030A0"/>
                </a:solidFill>
                <a:latin typeface="Consolas"/>
                <a:ea typeface="+mn-lt"/>
                <a:cs typeface="Courier New"/>
              </a:rPr>
              <a:t>parallel_for</a:t>
            </a:r>
            <a:r>
              <a:rPr lang="en-US" sz="3200" baseline="-25000" dirty="0">
                <a:solidFill>
                  <a:srgbClr val="7030A0"/>
                </a:solidFill>
                <a:latin typeface="Consolas"/>
                <a:ea typeface="+mn-lt"/>
                <a:cs typeface="Courier New"/>
              </a:rPr>
              <a:t> </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 = 0 to N {</a:t>
            </a:r>
            <a:endParaRPr lang="en-US" sz="3200" baseline="-25000" dirty="0">
              <a:solidFill>
                <a:srgbClr val="0070C0"/>
              </a:solidFill>
              <a:latin typeface="Consolas"/>
              <a:ea typeface="+mn-lt"/>
              <a:cs typeface="Courier New"/>
            </a:endParaRPr>
          </a:p>
          <a:p>
            <a:r>
              <a:rPr lang="en-US" sz="3200" baseline="-25000" dirty="0">
                <a:solidFill>
                  <a:srgbClr val="0070C0"/>
                </a:solidFill>
                <a:latin typeface="Consolas"/>
                <a:ea typeface="+mn-lt"/>
                <a:cs typeface="Courier New"/>
              </a:rPr>
              <a:t>  </a:t>
            </a: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p>
          <a:p>
            <a:r>
              <a:rPr lang="en-US" sz="3200" baseline="-25000" dirty="0">
                <a:solidFill>
                  <a:srgbClr val="000000"/>
                </a:solidFill>
                <a:latin typeface="Consolas"/>
                <a:ea typeface="+mn-lt"/>
                <a:cs typeface="Courier New"/>
              </a:rPr>
              <a:t>}</a:t>
            </a:r>
          </a:p>
          <a:p>
            <a:endParaRPr lang="en-US" sz="32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3287254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a:cs typeface="Calibri Light"/>
              </a:rPr>
              <a:t>A Diverse Parallel Ecosystem</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p:txBody>
          <a:bodyPr/>
          <a:lstStyle/>
          <a:p>
            <a:fld id="{330EA680-D336-4FF7-8B7A-9848BB0A1C32}" type="slidenum">
              <a:rPr lang="en-US" smtClean="0"/>
              <a:t>2</a:t>
            </a:fld>
            <a:endParaRPr lang="en-US"/>
          </a:p>
        </p:txBody>
      </p:sp>
      <p:sp>
        <p:nvSpPr>
          <p:cNvPr id="15" name="Content Placeholder 2">
            <a:extLst>
              <a:ext uri="{FF2B5EF4-FFF2-40B4-BE49-F238E27FC236}">
                <a16:creationId xmlns:a16="http://schemas.microsoft.com/office/drawing/2014/main" id="{9100CCD9-E174-7A70-D085-BF2DE4FC4810}"/>
              </a:ext>
            </a:extLst>
          </p:cNvPr>
          <p:cNvSpPr>
            <a:spLocks noGrp="1"/>
          </p:cNvSpPr>
          <p:nvPr>
            <p:ph idx="1"/>
          </p:nvPr>
        </p:nvSpPr>
        <p:spPr>
          <a:xfrm>
            <a:off x="274973" y="1397000"/>
            <a:ext cx="6467404" cy="5324475"/>
          </a:xfrm>
        </p:spPr>
        <p:txBody>
          <a:bodyPr vert="horz" lIns="91440" tIns="45720" rIns="91440" bIns="45720" rtlCol="0" anchor="t">
            <a:normAutofit/>
          </a:bodyPr>
          <a:lstStyle/>
          <a:p>
            <a:r>
              <a:rPr lang="en-US" dirty="0">
                <a:cs typeface="Calibri"/>
              </a:rPr>
              <a:t>Recent explosion of parallel software packages and hardware architectures.</a:t>
            </a:r>
          </a:p>
          <a:p>
            <a:r>
              <a:rPr lang="en-US" dirty="0">
                <a:cs typeface="Calibri"/>
              </a:rPr>
              <a:t>Changing landscape frequently requires re-engineering application to run at all, let alone fast.</a:t>
            </a:r>
          </a:p>
          <a:p>
            <a:r>
              <a:rPr lang="en-US" dirty="0">
                <a:cs typeface="Calibri"/>
              </a:rPr>
              <a:t>Existing approaches require some rewriting in either a performance portability library or DSL – infeasible for large / complex applications.</a:t>
            </a:r>
          </a:p>
          <a:p>
            <a:r>
              <a:rPr lang="en-US" dirty="0">
                <a:cs typeface="Calibri"/>
              </a:rPr>
              <a:t>Can fast and automated parallel performance portability be achieved through the compiler?</a:t>
            </a:r>
          </a:p>
        </p:txBody>
      </p:sp>
      <p:pic>
        <p:nvPicPr>
          <p:cNvPr id="3" name="Picture 2">
            <a:extLst>
              <a:ext uri="{FF2B5EF4-FFF2-40B4-BE49-F238E27FC236}">
                <a16:creationId xmlns:a16="http://schemas.microsoft.com/office/drawing/2014/main" id="{4DE56135-6116-3A78-DC59-9603A7A4FA88}"/>
              </a:ext>
            </a:extLst>
          </p:cNvPr>
          <p:cNvPicPr>
            <a:picLocks noChangeAspect="1"/>
          </p:cNvPicPr>
          <p:nvPr/>
        </p:nvPicPr>
        <p:blipFill>
          <a:blip r:embed="rId3"/>
          <a:stretch>
            <a:fillRect/>
          </a:stretch>
        </p:blipFill>
        <p:spPr>
          <a:xfrm>
            <a:off x="9802476" y="2406570"/>
            <a:ext cx="2095500" cy="1199674"/>
          </a:xfrm>
          <a:prstGeom prst="rect">
            <a:avLst/>
          </a:prstGeom>
        </p:spPr>
      </p:pic>
      <p:pic>
        <p:nvPicPr>
          <p:cNvPr id="5" name="Picture 4">
            <a:extLst>
              <a:ext uri="{FF2B5EF4-FFF2-40B4-BE49-F238E27FC236}">
                <a16:creationId xmlns:a16="http://schemas.microsoft.com/office/drawing/2014/main" id="{929B979A-4BF0-3DB9-F4C9-14C8906F58A2}"/>
              </a:ext>
            </a:extLst>
          </p:cNvPr>
          <p:cNvPicPr>
            <a:picLocks noChangeAspect="1"/>
          </p:cNvPicPr>
          <p:nvPr/>
        </p:nvPicPr>
        <p:blipFill>
          <a:blip r:embed="rId4"/>
          <a:stretch>
            <a:fillRect/>
          </a:stretch>
        </p:blipFill>
        <p:spPr>
          <a:xfrm>
            <a:off x="7575783" y="1354242"/>
            <a:ext cx="1346200" cy="938118"/>
          </a:xfrm>
          <a:prstGeom prst="rect">
            <a:avLst/>
          </a:prstGeom>
        </p:spPr>
      </p:pic>
      <p:pic>
        <p:nvPicPr>
          <p:cNvPr id="6" name="Picture 5">
            <a:extLst>
              <a:ext uri="{FF2B5EF4-FFF2-40B4-BE49-F238E27FC236}">
                <a16:creationId xmlns:a16="http://schemas.microsoft.com/office/drawing/2014/main" id="{1313F27C-C313-485E-E9FC-289DE5CC4A64}"/>
              </a:ext>
            </a:extLst>
          </p:cNvPr>
          <p:cNvPicPr>
            <a:picLocks noChangeAspect="1"/>
          </p:cNvPicPr>
          <p:nvPr/>
        </p:nvPicPr>
        <p:blipFill>
          <a:blip r:embed="rId5"/>
          <a:stretch>
            <a:fillRect/>
          </a:stretch>
        </p:blipFill>
        <p:spPr>
          <a:xfrm>
            <a:off x="9874249" y="4044224"/>
            <a:ext cx="1755713" cy="1325563"/>
          </a:xfrm>
          <a:prstGeom prst="rect">
            <a:avLst/>
          </a:prstGeom>
        </p:spPr>
      </p:pic>
      <p:pic>
        <p:nvPicPr>
          <p:cNvPr id="1026" name="Picture 2" descr="OpenMP - Wikipedia">
            <a:extLst>
              <a:ext uri="{FF2B5EF4-FFF2-40B4-BE49-F238E27FC236}">
                <a16:creationId xmlns:a16="http://schemas.microsoft.com/office/drawing/2014/main" id="{2F027967-4491-01B0-1705-53696F745A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652" y="2965975"/>
            <a:ext cx="2146300" cy="6964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1E4238-BE37-A0F5-856E-7324FCF12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7952" y="5823613"/>
            <a:ext cx="2157715" cy="438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kkos">
            <a:extLst>
              <a:ext uri="{FF2B5EF4-FFF2-40B4-BE49-F238E27FC236}">
                <a16:creationId xmlns:a16="http://schemas.microsoft.com/office/drawing/2014/main" id="{5F60F9EA-D07E-5ACC-10A9-D3A1EC6849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9985" y="522121"/>
            <a:ext cx="1664243" cy="16642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JITSU Supercomputer PRIMEHPC : Fujitsu Global">
            <a:extLst>
              <a:ext uri="{FF2B5EF4-FFF2-40B4-BE49-F238E27FC236}">
                <a16:creationId xmlns:a16="http://schemas.microsoft.com/office/drawing/2014/main" id="{1A912CC9-7CA2-C4A8-CF32-49CC1EE032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8895" y="3939912"/>
            <a:ext cx="1378836" cy="13788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igh Performance Computing (HPC) on ROCm | AMD">
            <a:extLst>
              <a:ext uri="{FF2B5EF4-FFF2-40B4-BE49-F238E27FC236}">
                <a16:creationId xmlns:a16="http://schemas.microsoft.com/office/drawing/2014/main" id="{A6DFF0A9-A0F5-941A-F5B5-5C69A1BD50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4943" y="5715252"/>
            <a:ext cx="1637795" cy="81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285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20</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569190"/>
            <a:ext cx="10515599" cy="1836505"/>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156279" y="3482805"/>
            <a:ext cx="3731125"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4215286" y="3476646"/>
            <a:ext cx="3731125"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 = </a:t>
            </a:r>
            <a:r>
              <a:rPr lang="en-US" sz="2800" baseline="-25000" dirty="0" err="1">
                <a:solidFill>
                  <a:srgbClr val="000000"/>
                </a:solidFill>
                <a:latin typeface="Consolas"/>
                <a:ea typeface="+mn-lt"/>
                <a:cs typeface="Courier New"/>
              </a:rPr>
              <a:t>alloca</a:t>
            </a:r>
            <a:r>
              <a:rPr lang="en-US" sz="2800" baseline="-25000" dirty="0">
                <a:solidFill>
                  <a:srgbClr val="000000"/>
                </a:solidFill>
                <a:latin typeface="Consolas"/>
                <a:ea typeface="+mn-lt"/>
                <a:cs typeface="Courier New"/>
              </a:rPr>
              <a:t> N</a:t>
            </a:r>
            <a:endParaRPr lang="en-US" sz="2800" baseline="-25000" dirty="0">
              <a:solidFill>
                <a:srgbClr val="7030A0"/>
              </a:solidFill>
              <a:latin typeface="Consolas"/>
              <a:ea typeface="+mn-lt"/>
              <a:cs typeface="Courier New"/>
            </a:endParaRP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p>
          <a:p>
            <a:r>
              <a:rPr lang="en-US" sz="2800" baseline="-25000" dirty="0">
                <a:solidFill>
                  <a:srgbClr val="000000"/>
                </a:solidFill>
                <a:latin typeface="Consolas"/>
                <a:ea typeface="+mn-lt"/>
                <a:cs typeface="Courier New"/>
              </a:rPr>
              <a:t>  %</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%off</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off_m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021D4366-ACCF-9B4B-8506-C0ABAA33237D}"/>
              </a:ext>
            </a:extLst>
          </p:cNvPr>
          <p:cNvSpPr txBox="1"/>
          <p:nvPr/>
        </p:nvSpPr>
        <p:spPr>
          <a:xfrm>
            <a:off x="8274293" y="3476646"/>
            <a:ext cx="3731125" cy="267765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401068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2422F6-B803-AE47-AC36-9B0D74701CFF}"/>
              </a:ext>
            </a:extLst>
          </p:cNvPr>
          <p:cNvSpPr txBox="1"/>
          <p:nvPr/>
        </p:nvSpPr>
        <p:spPr>
          <a:xfrm>
            <a:off x="122554" y="3333339"/>
            <a:ext cx="3631480"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p:txBody>
      </p:sp>
      <p:sp>
        <p:nvSpPr>
          <p:cNvPr id="10" name="TextBox 9">
            <a:extLst>
              <a:ext uri="{FF2B5EF4-FFF2-40B4-BE49-F238E27FC236}">
                <a16:creationId xmlns:a16="http://schemas.microsoft.com/office/drawing/2014/main" id="{55B3EA83-2598-9147-8E95-E63602831C7E}"/>
              </a:ext>
            </a:extLst>
          </p:cNvPr>
          <p:cNvSpPr txBox="1"/>
          <p:nvPr/>
        </p:nvSpPr>
        <p:spPr>
          <a:xfrm>
            <a:off x="3994312" y="3333339"/>
            <a:ext cx="3932916"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p:txBody>
      </p:sp>
      <p:sp>
        <p:nvSpPr>
          <p:cNvPr id="12" name="TextBox 11">
            <a:extLst>
              <a:ext uri="{FF2B5EF4-FFF2-40B4-BE49-F238E27FC236}">
                <a16:creationId xmlns:a16="http://schemas.microsoft.com/office/drawing/2014/main" id="{50637098-0593-3349-BA3A-451BF7CCB721}"/>
              </a:ext>
            </a:extLst>
          </p:cNvPr>
          <p:cNvSpPr txBox="1"/>
          <p:nvPr/>
        </p:nvSpPr>
        <p:spPr>
          <a:xfrm>
            <a:off x="8167506" y="3333340"/>
            <a:ext cx="3932916" cy="239039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 </a:t>
            </a:r>
          </a:p>
          <a:p>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p:txBody>
      </p:sp>
    </p:spTree>
    <p:extLst>
      <p:ext uri="{BB962C8B-B14F-4D97-AF65-F5344CB8AC3E}">
        <p14:creationId xmlns:p14="http://schemas.microsoft.com/office/powerpoint/2010/main" val="583508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Less structured control flow can still be lowered, but requires more infrastructure.</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2422F6-B803-AE47-AC36-9B0D74701CFF}"/>
              </a:ext>
            </a:extLst>
          </p:cNvPr>
          <p:cNvSpPr txBox="1"/>
          <p:nvPr/>
        </p:nvSpPr>
        <p:spPr>
          <a:xfrm>
            <a:off x="1388830" y="2969008"/>
            <a:ext cx="3631480"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do</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run</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run2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  } </a:t>
            </a:r>
            <a:r>
              <a:rPr lang="en-US" sz="2800" baseline="-25000" dirty="0">
                <a:solidFill>
                  <a:srgbClr val="0070C0"/>
                </a:solidFill>
                <a:latin typeface="Consolas"/>
                <a:ea typeface="+mn-lt"/>
                <a:cs typeface="Courier New"/>
              </a:rPr>
              <a:t>while</a:t>
            </a: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condition</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p:txBody>
      </p:sp>
      <p:sp>
        <p:nvSpPr>
          <p:cNvPr id="3" name="TextBox 2">
            <a:extLst>
              <a:ext uri="{FF2B5EF4-FFF2-40B4-BE49-F238E27FC236}">
                <a16:creationId xmlns:a16="http://schemas.microsoft.com/office/drawing/2014/main" id="{74D960DD-7307-70CA-83D7-7DFBCEC2460E}"/>
              </a:ext>
            </a:extLst>
          </p:cNvPr>
          <p:cNvSpPr txBox="1"/>
          <p:nvPr/>
        </p:nvSpPr>
        <p:spPr>
          <a:xfrm>
            <a:off x="6601353" y="2794465"/>
            <a:ext cx="4259764" cy="382668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0000"/>
                </a:solidFill>
                <a:latin typeface="Consolas"/>
                <a:ea typeface="+mn-lt"/>
                <a:cs typeface="Courier New"/>
              </a:rPr>
              <a:t>%helper = </a:t>
            </a:r>
            <a:r>
              <a:rPr lang="en-US" sz="2800" baseline="-25000" dirty="0" err="1">
                <a:solidFill>
                  <a:srgbClr val="000000"/>
                </a:solidFill>
                <a:latin typeface="Consolas"/>
                <a:ea typeface="+mn-lt"/>
                <a:cs typeface="Courier New"/>
              </a:rPr>
              <a:t>alloca</a:t>
            </a:r>
            <a:r>
              <a:rPr lang="en-US" sz="2800" baseline="-25000" dirty="0">
                <a:solidFill>
                  <a:srgbClr val="000000"/>
                </a:solidFill>
                <a:latin typeface="Consolas"/>
                <a:ea typeface="+mn-lt"/>
                <a:cs typeface="Courier New"/>
              </a:rPr>
              <a:t> i1</a:t>
            </a:r>
            <a:endParaRPr lang="en-US" sz="2800" baseline="-25000" dirty="0">
              <a:solidFill>
                <a:srgbClr val="7030A0"/>
              </a:solidFill>
              <a:latin typeface="Consolas"/>
              <a:ea typeface="+mn-lt"/>
              <a:cs typeface="Courier New"/>
            </a:endParaRPr>
          </a:p>
          <a:p>
            <a:r>
              <a:rPr lang="en-US" sz="2800" baseline="-25000" dirty="0">
                <a:solidFill>
                  <a:srgbClr val="0070C0"/>
                </a:solidFill>
                <a:latin typeface="Consolas"/>
                <a:ea typeface="+mn-lt"/>
                <a:cs typeface="Courier New"/>
              </a:rPr>
              <a:t>do</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run</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run2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    %c = </a:t>
            </a:r>
            <a:r>
              <a:rPr lang="en-US" sz="2800" baseline="-25000" dirty="0">
                <a:solidFill>
                  <a:srgbClr val="0070C0"/>
                </a:solidFill>
                <a:latin typeface="Consolas"/>
                <a:ea typeface="+mn-lt"/>
                <a:cs typeface="Courier New"/>
              </a:rPr>
              <a:t>condition</a:t>
            </a:r>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    if</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a:t>
            </a:r>
          </a:p>
          <a:p>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store</a:t>
            </a:r>
            <a:r>
              <a:rPr lang="en-US" sz="2800" baseline="-25000" dirty="0">
                <a:solidFill>
                  <a:srgbClr val="000000"/>
                </a:solidFill>
                <a:latin typeface="Consolas"/>
                <a:ea typeface="+mn-lt"/>
                <a:cs typeface="Courier New"/>
              </a:rPr>
              <a:t> %helper[] = %c;</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%c2 = </a:t>
            </a:r>
            <a:r>
              <a:rPr lang="en-US" sz="2800" baseline="-25000" dirty="0">
                <a:solidFill>
                  <a:srgbClr val="0070C0"/>
                </a:solidFill>
                <a:latin typeface="Consolas"/>
                <a:ea typeface="+mn-lt"/>
                <a:cs typeface="Courier New"/>
              </a:rPr>
              <a:t>load</a:t>
            </a:r>
            <a:r>
              <a:rPr lang="en-US" sz="2800" baseline="-25000" dirty="0">
                <a:solidFill>
                  <a:srgbClr val="000000"/>
                </a:solidFill>
                <a:latin typeface="Consolas"/>
                <a:ea typeface="+mn-lt"/>
                <a:cs typeface="Courier New"/>
              </a:rPr>
              <a:t> helper[]</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while</a:t>
            </a:r>
            <a:r>
              <a:rPr lang="en-US" sz="2800" baseline="-25000" dirty="0">
                <a:solidFill>
                  <a:srgbClr val="000000"/>
                </a:solidFill>
                <a:latin typeface="Consolas"/>
                <a:ea typeface="+mn-lt"/>
                <a:cs typeface="Courier New"/>
              </a:rPr>
              <a:t> (%c2);</a:t>
            </a:r>
          </a:p>
        </p:txBody>
      </p:sp>
    </p:spTree>
    <p:extLst>
      <p:ext uri="{BB962C8B-B14F-4D97-AF65-F5344CB8AC3E}">
        <p14:creationId xmlns:p14="http://schemas.microsoft.com/office/powerpoint/2010/main" val="2567891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Evaluating Performance Portability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Motivation of this work was to enable the often GPU-only versions of programs to run on the CPU-only systems, like the </a:t>
            </a:r>
            <a:r>
              <a:rPr lang="en-US" dirty="0" err="1"/>
              <a:t>Fugaku</a:t>
            </a:r>
            <a:r>
              <a:rPr lang="en-US" dirty="0"/>
              <a:t> supercomputer.</a:t>
            </a:r>
          </a:p>
          <a:p>
            <a:r>
              <a:rPr lang="en-US" dirty="0"/>
              <a:t>Having demonstrated the ability to convert GPU code to CPU, how close do these </a:t>
            </a:r>
            <a:r>
              <a:rPr lang="en-US" dirty="0" err="1"/>
              <a:t>transpiled</a:t>
            </a:r>
            <a:r>
              <a:rPr lang="en-US" dirty="0"/>
              <a:t> versions get to hand written CPU performance?</a:t>
            </a:r>
          </a:p>
          <a:p>
            <a:endParaRPr lang="en-US" dirty="0"/>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0E76F77-E7B5-8C2B-75F9-52E9501F2C9C}"/>
              </a:ext>
            </a:extLst>
          </p:cNvPr>
          <p:cNvPicPr>
            <a:picLocks noChangeAspect="1"/>
          </p:cNvPicPr>
          <p:nvPr/>
        </p:nvPicPr>
        <p:blipFill>
          <a:blip r:embed="rId3"/>
          <a:stretch>
            <a:fillRect/>
          </a:stretch>
        </p:blipFill>
        <p:spPr>
          <a:xfrm>
            <a:off x="7569200" y="4947114"/>
            <a:ext cx="2527300" cy="625901"/>
          </a:xfrm>
          <a:prstGeom prst="rect">
            <a:avLst/>
          </a:prstGeom>
        </p:spPr>
      </p:pic>
      <p:pic>
        <p:nvPicPr>
          <p:cNvPr id="7" name="Picture 6" descr="A black and white photo of a document&#10;&#10;Description automatically generated with low confidence">
            <a:extLst>
              <a:ext uri="{FF2B5EF4-FFF2-40B4-BE49-F238E27FC236}">
                <a16:creationId xmlns:a16="http://schemas.microsoft.com/office/drawing/2014/main" id="{E4F01339-8FC8-9D4A-BDF0-5BFC89ED1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870" y="4534032"/>
            <a:ext cx="3498850" cy="3644635"/>
          </a:xfrm>
          <a:prstGeom prst="rect">
            <a:avLst/>
          </a:prstGeom>
          <a:ln w="3175">
            <a:solidFill>
              <a:schemeClr val="tx1"/>
            </a:solidFill>
          </a:ln>
          <a:effectLst>
            <a:outerShdw blurRad="50800" dist="38100" dir="2700000" algn="tl" rotWithShape="0">
              <a:schemeClr val="tx1">
                <a:alpha val="40000"/>
              </a:schemeClr>
            </a:outerShdw>
          </a:effectLst>
        </p:spPr>
      </p:pic>
    </p:spTree>
    <p:extLst>
      <p:ext uri="{BB962C8B-B14F-4D97-AF65-F5344CB8AC3E}">
        <p14:creationId xmlns:p14="http://schemas.microsoft.com/office/powerpoint/2010/main" val="2861078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err="1">
                <a:cs typeface="Calibri Light"/>
              </a:rPr>
              <a:t>Rodinia</a:t>
            </a:r>
            <a:r>
              <a:rPr lang="en-US" dirty="0">
                <a:cs typeface="Calibri Light"/>
              </a:rPr>
              <a:t> Benchmarks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24</a:t>
            </a:fld>
            <a:endParaRPr lang="en-US"/>
          </a:p>
        </p:txBody>
      </p:sp>
      <p:pic>
        <p:nvPicPr>
          <p:cNvPr id="10" name="Picture 9" descr="Chart, bar chart&#10;&#10;Description automatically generated">
            <a:extLst>
              <a:ext uri="{FF2B5EF4-FFF2-40B4-BE49-F238E27FC236}">
                <a16:creationId xmlns:a16="http://schemas.microsoft.com/office/drawing/2014/main" id="{134D6D99-B03D-C161-F863-B3E25F5C9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848" y="1914524"/>
            <a:ext cx="6744652" cy="5058489"/>
          </a:xfrm>
          <a:prstGeom prst="rect">
            <a:avLst/>
          </a:prstGeom>
        </p:spPr>
      </p:pic>
      <p:sp>
        <p:nvSpPr>
          <p:cNvPr id="11" name="Rectangle 10">
            <a:extLst>
              <a:ext uri="{FF2B5EF4-FFF2-40B4-BE49-F238E27FC236}">
                <a16:creationId xmlns:a16="http://schemas.microsoft.com/office/drawing/2014/main" id="{BCE443D4-0E99-F48B-9BE1-568EFBA06D02}"/>
              </a:ext>
            </a:extLst>
          </p:cNvPr>
          <p:cNvSpPr/>
          <p:nvPr/>
        </p:nvSpPr>
        <p:spPr>
          <a:xfrm>
            <a:off x="1638300" y="1587500"/>
            <a:ext cx="1193800" cy="368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DFCC1BE-EA4D-43DA-5413-91364FC3FBC3}"/>
              </a:ext>
            </a:extLst>
          </p:cNvPr>
          <p:cNvSpPr>
            <a:spLocks noGrp="1"/>
          </p:cNvSpPr>
          <p:nvPr>
            <p:ph idx="1"/>
          </p:nvPr>
        </p:nvSpPr>
        <p:spPr>
          <a:xfrm>
            <a:off x="838201" y="1466404"/>
            <a:ext cx="10515599" cy="1836505"/>
          </a:xfrm>
        </p:spPr>
        <p:txBody>
          <a:bodyPr vert="horz" lIns="91440" tIns="45720" rIns="91440" bIns="45720" rtlCol="0" anchor="t">
            <a:noAutofit/>
          </a:bodyPr>
          <a:lstStyle/>
          <a:p>
            <a:r>
              <a:rPr lang="en-US" dirty="0"/>
              <a:t>Geomean 54% </a:t>
            </a:r>
            <a:r>
              <a:rPr lang="en-US" b="1" i="1" dirty="0"/>
              <a:t>improvement</a:t>
            </a:r>
            <a:r>
              <a:rPr lang="en-US" dirty="0"/>
              <a:t> over hand-written OpenMP code.</a:t>
            </a:r>
          </a:p>
        </p:txBody>
      </p:sp>
    </p:spTree>
    <p:extLst>
      <p:ext uri="{BB962C8B-B14F-4D97-AF65-F5344CB8AC3E}">
        <p14:creationId xmlns:p14="http://schemas.microsoft.com/office/powerpoint/2010/main" val="143596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err="1">
                <a:cs typeface="Calibri Light"/>
              </a:rPr>
              <a:t>Rodinia</a:t>
            </a:r>
            <a:r>
              <a:rPr lang="en-US" dirty="0">
                <a:cs typeface="Calibri Light"/>
              </a:rPr>
              <a:t> Scalability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25</a:t>
            </a:fld>
            <a:endParaRPr lang="en-US"/>
          </a:p>
        </p:txBody>
      </p:sp>
      <p:sp>
        <p:nvSpPr>
          <p:cNvPr id="12" name="Content Placeholder 2">
            <a:extLst>
              <a:ext uri="{FF2B5EF4-FFF2-40B4-BE49-F238E27FC236}">
                <a16:creationId xmlns:a16="http://schemas.microsoft.com/office/drawing/2014/main" id="{1DFCC1BE-EA4D-43DA-5413-91364FC3FBC3}"/>
              </a:ext>
            </a:extLst>
          </p:cNvPr>
          <p:cNvSpPr>
            <a:spLocks noGrp="1"/>
          </p:cNvSpPr>
          <p:nvPr>
            <p:ph idx="1"/>
          </p:nvPr>
        </p:nvSpPr>
        <p:spPr>
          <a:xfrm>
            <a:off x="838201" y="1466404"/>
            <a:ext cx="3003549" cy="4889946"/>
          </a:xfrm>
        </p:spPr>
        <p:txBody>
          <a:bodyPr vert="horz" lIns="91440" tIns="45720" rIns="91440" bIns="45720" rtlCol="0" anchor="t">
            <a:noAutofit/>
          </a:bodyPr>
          <a:lstStyle/>
          <a:p>
            <a:r>
              <a:rPr lang="en-US" dirty="0"/>
              <a:t>CUDA-OpenMP has 14x speedup over single code program on 32 cores</a:t>
            </a:r>
          </a:p>
          <a:p>
            <a:r>
              <a:rPr lang="en-US" dirty="0"/>
              <a:t>OpenMP has 7x speedup on 32 cores</a:t>
            </a:r>
          </a:p>
        </p:txBody>
      </p:sp>
      <p:pic>
        <p:nvPicPr>
          <p:cNvPr id="6" name="Picture 5" descr="Chart, line chart&#10;&#10;Description automatically generated">
            <a:extLst>
              <a:ext uri="{FF2B5EF4-FFF2-40B4-BE49-F238E27FC236}">
                <a16:creationId xmlns:a16="http://schemas.microsoft.com/office/drawing/2014/main" id="{522BEA82-D44B-96A4-F926-B1D78A762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950" y="1220058"/>
            <a:ext cx="7512050" cy="5637942"/>
          </a:xfrm>
          <a:prstGeom prst="rect">
            <a:avLst/>
          </a:prstGeom>
        </p:spPr>
      </p:pic>
    </p:spTree>
    <p:extLst>
      <p:ext uri="{BB962C8B-B14F-4D97-AF65-F5344CB8AC3E}">
        <p14:creationId xmlns:p14="http://schemas.microsoft.com/office/powerpoint/2010/main" val="548435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err="1">
                <a:cs typeface="Calibri Light"/>
              </a:rPr>
              <a:t>PyTorch</a:t>
            </a:r>
            <a:r>
              <a:rPr lang="en-US" dirty="0">
                <a:cs typeface="Calibri Light"/>
              </a:rPr>
              <a:t> Benchmark</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26</a:t>
            </a:fld>
            <a:endParaRPr lang="en-US"/>
          </a:p>
        </p:txBody>
      </p:sp>
      <p:sp>
        <p:nvSpPr>
          <p:cNvPr id="11" name="Rectangle 10">
            <a:extLst>
              <a:ext uri="{FF2B5EF4-FFF2-40B4-BE49-F238E27FC236}">
                <a16:creationId xmlns:a16="http://schemas.microsoft.com/office/drawing/2014/main" id="{BCE443D4-0E99-F48B-9BE1-568EFBA06D02}"/>
              </a:ext>
            </a:extLst>
          </p:cNvPr>
          <p:cNvSpPr/>
          <p:nvPr/>
        </p:nvSpPr>
        <p:spPr>
          <a:xfrm>
            <a:off x="1638300" y="1587500"/>
            <a:ext cx="1193800" cy="368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DFCC1BE-EA4D-43DA-5413-91364FC3FBC3}"/>
              </a:ext>
            </a:extLst>
          </p:cNvPr>
          <p:cNvSpPr>
            <a:spLocks noGrp="1"/>
          </p:cNvSpPr>
          <p:nvPr>
            <p:ph idx="1"/>
          </p:nvPr>
        </p:nvSpPr>
        <p:spPr>
          <a:xfrm>
            <a:off x="838201" y="1466404"/>
            <a:ext cx="10515599" cy="3163653"/>
          </a:xfrm>
        </p:spPr>
        <p:txBody>
          <a:bodyPr vert="horz" lIns="91440" tIns="45720" rIns="91440" bIns="45720" rtlCol="0" anchor="t">
            <a:noAutofit/>
          </a:bodyPr>
          <a:lstStyle/>
          <a:p>
            <a:r>
              <a:rPr lang="en-US" dirty="0"/>
              <a:t>Built compatibility layer called </a:t>
            </a:r>
            <a:r>
              <a:rPr lang="en-US" dirty="0" err="1"/>
              <a:t>MocCUDA</a:t>
            </a:r>
            <a:r>
              <a:rPr lang="en-US" dirty="0"/>
              <a:t> which allows us to overwrite CUDA versions of libraries with CPU versions, including those generated by </a:t>
            </a:r>
            <a:r>
              <a:rPr lang="en-US" dirty="0" err="1"/>
              <a:t>Polygeist</a:t>
            </a:r>
            <a:r>
              <a:rPr lang="en-US" dirty="0"/>
              <a:t>.</a:t>
            </a:r>
          </a:p>
          <a:p>
            <a:r>
              <a:rPr lang="en-US" dirty="0"/>
              <a:t>Evaluate training of Resnet-50 on </a:t>
            </a:r>
            <a:r>
              <a:rPr lang="en-US" dirty="0" err="1"/>
              <a:t>Fugaku</a:t>
            </a:r>
            <a:r>
              <a:rPr lang="en-US" dirty="0"/>
              <a:t> supercomputer</a:t>
            </a:r>
          </a:p>
          <a:p>
            <a:r>
              <a:rPr lang="en-US" dirty="0"/>
              <a:t>Tested existing </a:t>
            </a:r>
            <a:r>
              <a:rPr lang="en-US" dirty="0" err="1"/>
              <a:t>Fugaku</a:t>
            </a:r>
            <a:r>
              <a:rPr lang="en-US" dirty="0"/>
              <a:t>-tuned CPU backends, as well as expert-written kernels</a:t>
            </a:r>
          </a:p>
        </p:txBody>
      </p:sp>
      <p:pic>
        <p:nvPicPr>
          <p:cNvPr id="6" name="Picture 5">
            <a:extLst>
              <a:ext uri="{FF2B5EF4-FFF2-40B4-BE49-F238E27FC236}">
                <a16:creationId xmlns:a16="http://schemas.microsoft.com/office/drawing/2014/main" id="{7E318A0D-8C0E-C17F-0BA2-FE6D47770975}"/>
              </a:ext>
            </a:extLst>
          </p:cNvPr>
          <p:cNvPicPr>
            <a:picLocks noChangeAspect="1"/>
          </p:cNvPicPr>
          <p:nvPr/>
        </p:nvPicPr>
        <p:blipFill>
          <a:blip r:embed="rId3"/>
          <a:stretch>
            <a:fillRect/>
          </a:stretch>
        </p:blipFill>
        <p:spPr>
          <a:xfrm>
            <a:off x="7569200" y="4947114"/>
            <a:ext cx="2527300" cy="625901"/>
          </a:xfrm>
          <a:prstGeom prst="rect">
            <a:avLst/>
          </a:prstGeom>
        </p:spPr>
      </p:pic>
    </p:spTree>
    <p:extLst>
      <p:ext uri="{BB962C8B-B14F-4D97-AF65-F5344CB8AC3E}">
        <p14:creationId xmlns:p14="http://schemas.microsoft.com/office/powerpoint/2010/main" val="2971816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err="1">
                <a:cs typeface="Calibri Light"/>
              </a:rPr>
              <a:t>PyTorch</a:t>
            </a:r>
            <a:r>
              <a:rPr lang="en-US" dirty="0">
                <a:cs typeface="Calibri Light"/>
              </a:rPr>
              <a:t> Benchmark</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27</a:t>
            </a:fld>
            <a:endParaRPr lang="en-US"/>
          </a:p>
        </p:txBody>
      </p:sp>
      <p:sp>
        <p:nvSpPr>
          <p:cNvPr id="11" name="Rectangle 10">
            <a:extLst>
              <a:ext uri="{FF2B5EF4-FFF2-40B4-BE49-F238E27FC236}">
                <a16:creationId xmlns:a16="http://schemas.microsoft.com/office/drawing/2014/main" id="{BCE443D4-0E99-F48B-9BE1-568EFBA06D02}"/>
              </a:ext>
            </a:extLst>
          </p:cNvPr>
          <p:cNvSpPr/>
          <p:nvPr/>
        </p:nvSpPr>
        <p:spPr>
          <a:xfrm>
            <a:off x="1638300" y="1587500"/>
            <a:ext cx="1193800" cy="368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DFCC1BE-EA4D-43DA-5413-91364FC3FBC3}"/>
              </a:ext>
            </a:extLst>
          </p:cNvPr>
          <p:cNvSpPr>
            <a:spLocks noGrp="1"/>
          </p:cNvSpPr>
          <p:nvPr>
            <p:ph idx="1"/>
          </p:nvPr>
        </p:nvSpPr>
        <p:spPr>
          <a:xfrm>
            <a:off x="838201" y="1466404"/>
            <a:ext cx="10515599" cy="3163653"/>
          </a:xfrm>
        </p:spPr>
        <p:txBody>
          <a:bodyPr vert="horz" lIns="91440" tIns="45720" rIns="91440" bIns="45720" rtlCol="0" anchor="t">
            <a:noAutofit/>
          </a:bodyPr>
          <a:lstStyle/>
          <a:p>
            <a:pPr marL="0" indent="0">
              <a:buNone/>
            </a:pPr>
            <a:r>
              <a:rPr lang="en-US" dirty="0" err="1"/>
              <a:t>MocCUDA</a:t>
            </a:r>
            <a:r>
              <a:rPr lang="en-US" dirty="0"/>
              <a:t> outperforms Fujitsu-tuned </a:t>
            </a:r>
            <a:r>
              <a:rPr lang="en-US" dirty="0" err="1"/>
              <a:t>oneDNN</a:t>
            </a:r>
            <a:r>
              <a:rPr lang="en-US" dirty="0"/>
              <a:t> backend by 2.7x on average across batch sizes/thread counts (ranges 1.2x - 4.5x)</a:t>
            </a:r>
          </a:p>
        </p:txBody>
      </p:sp>
      <p:pic>
        <p:nvPicPr>
          <p:cNvPr id="5" name="Picture 4" descr="Chart, line chart&#10;&#10;Description automatically generated">
            <a:extLst>
              <a:ext uri="{FF2B5EF4-FFF2-40B4-BE49-F238E27FC236}">
                <a16:creationId xmlns:a16="http://schemas.microsoft.com/office/drawing/2014/main" id="{BF3B90DF-5FD0-9E5E-2522-A047B04A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582" y="2407135"/>
            <a:ext cx="8453532" cy="4311983"/>
          </a:xfrm>
          <a:prstGeom prst="rect">
            <a:avLst/>
          </a:prstGeom>
        </p:spPr>
      </p:pic>
    </p:spTree>
    <p:extLst>
      <p:ext uri="{BB962C8B-B14F-4D97-AF65-F5344CB8AC3E}">
        <p14:creationId xmlns:p14="http://schemas.microsoft.com/office/powerpoint/2010/main" val="3997245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a:xfrm>
            <a:off x="838200" y="365125"/>
            <a:ext cx="5369859" cy="1339010"/>
          </a:xfrm>
        </p:spPr>
        <p:txBody>
          <a:bodyPr/>
          <a:lstStyle/>
          <a:p>
            <a:r>
              <a:rPr lang="en-US" dirty="0"/>
              <a:t>Conclusion</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90392" y="1549400"/>
            <a:ext cx="10515600" cy="5308599"/>
          </a:xfrm>
        </p:spPr>
        <p:txBody>
          <a:bodyPr vert="horz" lIns="91440" tIns="45720" rIns="91440" bIns="45720" rtlCol="0" anchor="t">
            <a:normAutofit fontScale="92500"/>
          </a:bodyPr>
          <a:lstStyle/>
          <a:p>
            <a:r>
              <a:rPr lang="en-US" dirty="0">
                <a:cs typeface="Calibri"/>
              </a:rPr>
              <a:t>Extending </a:t>
            </a:r>
            <a:r>
              <a:rPr lang="en-US" dirty="0" err="1">
                <a:cs typeface="Calibri"/>
              </a:rPr>
              <a:t>Polygeist</a:t>
            </a:r>
            <a:r>
              <a:rPr lang="en-US" dirty="0">
                <a:cs typeface="Calibri"/>
              </a:rPr>
              <a:t>/MLIR, we developed an end-to-end system capable of representing, optimizing, and </a:t>
            </a:r>
            <a:r>
              <a:rPr lang="en-US" dirty="0" err="1">
                <a:cs typeface="Calibri"/>
              </a:rPr>
              <a:t>transpiling</a:t>
            </a:r>
            <a:r>
              <a:rPr lang="en-US" dirty="0">
                <a:cs typeface="Calibri"/>
              </a:rPr>
              <a:t> CPU and GPU parallel programs.</a:t>
            </a:r>
          </a:p>
          <a:p>
            <a:r>
              <a:rPr lang="en-US" dirty="0">
                <a:ea typeface="+mn-lt"/>
                <a:cs typeface="+mn-lt"/>
              </a:rPr>
              <a:t>Development of a high-level barrier operation, whose behavior is defined by memory semantics, enables interoperability with serial and parallel-specific optimizations.</a:t>
            </a:r>
          </a:p>
          <a:p>
            <a:r>
              <a:rPr lang="en-US" dirty="0">
                <a:ea typeface="+mn-lt"/>
                <a:cs typeface="+mn-lt"/>
              </a:rPr>
              <a:t>Ability to preserve high-level structure, including parallelism, barriers, and control flow enables more efficient lowering to CPU’s</a:t>
            </a:r>
          </a:p>
          <a:p>
            <a:r>
              <a:rPr lang="en-US" dirty="0">
                <a:ea typeface="+mn-lt"/>
                <a:cs typeface="+mn-lt"/>
              </a:rPr>
              <a:t>Validate approach by performing GPU to CPU </a:t>
            </a:r>
            <a:r>
              <a:rPr lang="en-US" dirty="0" err="1">
                <a:ea typeface="+mn-lt"/>
                <a:cs typeface="+mn-lt"/>
              </a:rPr>
              <a:t>transpilation</a:t>
            </a:r>
            <a:r>
              <a:rPr lang="en-US" dirty="0">
                <a:ea typeface="+mn-lt"/>
                <a:cs typeface="+mn-lt"/>
              </a:rPr>
              <a:t> on </a:t>
            </a:r>
            <a:r>
              <a:rPr lang="en-US" dirty="0" err="1">
                <a:ea typeface="+mn-lt"/>
                <a:cs typeface="+mn-lt"/>
              </a:rPr>
              <a:t>Rodinia</a:t>
            </a:r>
            <a:r>
              <a:rPr lang="en-US" dirty="0">
                <a:ea typeface="+mn-lt"/>
                <a:cs typeface="+mn-lt"/>
              </a:rPr>
              <a:t> and a </a:t>
            </a:r>
            <a:r>
              <a:rPr lang="en-US" dirty="0" err="1">
                <a:ea typeface="+mn-lt"/>
                <a:cs typeface="+mn-lt"/>
              </a:rPr>
              <a:t>PyTorch</a:t>
            </a:r>
            <a:r>
              <a:rPr lang="en-US" dirty="0">
                <a:ea typeface="+mn-lt"/>
                <a:cs typeface="+mn-lt"/>
              </a:rPr>
              <a:t> Resnet-50, which runs faster than existing CPU backends</a:t>
            </a:r>
            <a:endParaRPr lang="en-US" dirty="0">
              <a:cs typeface="Calibri"/>
            </a:endParaRPr>
          </a:p>
          <a:p>
            <a:r>
              <a:rPr lang="en-US" dirty="0">
                <a:cs typeface="Calibri"/>
              </a:rPr>
              <a:t>LLVM incubator project, open sourced on </a:t>
            </a:r>
            <a:r>
              <a:rPr lang="en-US" dirty="0" err="1">
                <a:cs typeface="Calibri"/>
              </a:rPr>
              <a:t>Github</a:t>
            </a:r>
            <a:r>
              <a:rPr lang="en-US" dirty="0">
                <a:cs typeface="Calibri"/>
              </a:rPr>
              <a:t> (</a:t>
            </a:r>
            <a:r>
              <a:rPr lang="en-US" dirty="0">
                <a:cs typeface="Calibri"/>
                <a:hlinkClick r:id="rId3"/>
              </a:rPr>
              <a:t>github.com/llvm/Polygeist</a:t>
            </a:r>
            <a:r>
              <a:rPr lang="en-US" dirty="0">
                <a:cs typeface="Calibri"/>
              </a:rPr>
              <a:t>), see </a:t>
            </a:r>
            <a:r>
              <a:rPr lang="en-US" dirty="0">
                <a:cs typeface="Calibri"/>
                <a:hlinkClick r:id="rId4"/>
              </a:rPr>
              <a:t>polygeist.mit.edu</a:t>
            </a:r>
            <a:r>
              <a:rPr lang="en-US" dirty="0">
                <a:cs typeface="Calibri"/>
              </a:rPr>
              <a:t> &amp; discuss on Discourse!</a:t>
            </a:r>
          </a:p>
          <a:p>
            <a:endParaRPr lang="en-US" dirty="0">
              <a:cs typeface="Calibri"/>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28</a:t>
            </a:fld>
            <a:endParaRPr lang="en-US" dirty="0"/>
          </a:p>
        </p:txBody>
      </p:sp>
    </p:spTree>
    <p:extLst>
      <p:ext uri="{BB962C8B-B14F-4D97-AF65-F5344CB8AC3E}">
        <p14:creationId xmlns:p14="http://schemas.microsoft.com/office/powerpoint/2010/main" val="2574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38200" y="1825625"/>
            <a:ext cx="10515600" cy="4667250"/>
          </a:xfrm>
        </p:spPr>
        <p:txBody>
          <a:bodyPr vert="horz" lIns="91440" tIns="45720" rIns="91440" bIns="45720" rtlCol="0" anchor="t">
            <a:normAutofit fontScale="85000" lnSpcReduction="20000"/>
          </a:bodyPr>
          <a:lstStyle/>
          <a:p>
            <a:r>
              <a:rPr lang="en-US" dirty="0">
                <a:cs typeface="Calibri"/>
              </a:rPr>
              <a:t>Thanks to </a:t>
            </a:r>
            <a:r>
              <a:rPr lang="en-US" dirty="0">
                <a:ea typeface="+mn-lt"/>
                <a:cs typeface="+mn-lt"/>
              </a:rPr>
              <a:t>Valentin </a:t>
            </a:r>
            <a:r>
              <a:rPr lang="en-US" dirty="0" err="1">
                <a:ea typeface="+mn-lt"/>
                <a:cs typeface="+mn-lt"/>
              </a:rPr>
              <a:t>Churavy</a:t>
            </a:r>
            <a:r>
              <a:rPr lang="en-US" dirty="0">
                <a:ea typeface="+mn-lt"/>
                <a:cs typeface="+mn-lt"/>
              </a:rPr>
              <a:t>, Albert Cohen, Charles </a:t>
            </a:r>
            <a:r>
              <a:rPr lang="en-US" dirty="0" err="1">
                <a:ea typeface="+mn-lt"/>
                <a:cs typeface="+mn-lt"/>
              </a:rPr>
              <a:t>Leiserson</a:t>
            </a:r>
            <a:r>
              <a:rPr lang="en-US" dirty="0">
                <a:ea typeface="+mn-lt"/>
                <a:cs typeface="+mn-lt"/>
              </a:rPr>
              <a:t>, </a:t>
            </a:r>
            <a:r>
              <a:rPr lang="en-US" dirty="0"/>
              <a:t>Douglas </a:t>
            </a:r>
            <a:r>
              <a:rPr lang="en-US" dirty="0" err="1"/>
              <a:t>Kogut</a:t>
            </a:r>
            <a:r>
              <a:rPr lang="en-US" dirty="0"/>
              <a:t>, </a:t>
            </a:r>
            <a:r>
              <a:rPr lang="en-US" dirty="0" err="1"/>
              <a:t>Jiahao</a:t>
            </a:r>
            <a:r>
              <a:rPr lang="en-US" dirty="0"/>
              <a:t> Li, Bojan </a:t>
            </a:r>
            <a:r>
              <a:rPr lang="en-US" dirty="0" err="1"/>
              <a:t>Serafimov</a:t>
            </a:r>
            <a:r>
              <a:rPr lang="en-US" dirty="0"/>
              <a:t>, and Cosmin </a:t>
            </a:r>
            <a:r>
              <a:rPr lang="en-US" dirty="0" err="1"/>
              <a:t>Oancea</a:t>
            </a:r>
            <a:r>
              <a:rPr lang="en-US" dirty="0">
                <a:ea typeface="+mn-lt"/>
                <a:cs typeface="+mn-lt"/>
              </a:rPr>
              <a:t> for thoughtful discussions on this work.</a:t>
            </a:r>
          </a:p>
          <a:p>
            <a:r>
              <a:rPr lang="en-US" dirty="0">
                <a:ea typeface="+mn-lt"/>
                <a:cs typeface="+mn-lt"/>
              </a:rPr>
              <a:t>William S. Moses was supported in part by a DOE Computational Sciences Graduate Fellowship, in part by Los Alamos National Laboratories, and in part by the United States Air Force Research Laboratory. </a:t>
            </a:r>
            <a:r>
              <a:rPr lang="en-US" dirty="0"/>
              <a:t>The views and conclusions contained in this document are those of the authors and should not be interpreted as representing the official policies, either expressed or implied, of the United States Air Force or the U.S. Government.</a:t>
            </a:r>
            <a:endParaRPr lang="en-US" dirty="0">
              <a:ea typeface="+mn-lt"/>
              <a:cs typeface="+mn-lt"/>
            </a:endParaRPr>
          </a:p>
          <a:p>
            <a:r>
              <a:rPr lang="en-US" dirty="0"/>
              <a:t>Johannes </a:t>
            </a:r>
            <a:r>
              <a:rPr lang="en-US" dirty="0" err="1"/>
              <a:t>Doerfert</a:t>
            </a:r>
            <a:r>
              <a:rPr lang="en-US" dirty="0"/>
              <a:t> was supported in part by the </a:t>
            </a:r>
            <a:r>
              <a:rPr lang="en-US" dirty="0" err="1"/>
              <a:t>Exascale</a:t>
            </a:r>
            <a:r>
              <a:rPr lang="en-US" dirty="0"/>
              <a:t> Computing Project (17-SC-20-SC) and in part by the Lawrence Livermore National Security, LLC ("LLNS") via MPO No. B642066, LLNL-CONF-843530.</a:t>
            </a:r>
          </a:p>
          <a:p>
            <a:r>
              <a:rPr lang="en-US" dirty="0"/>
              <a:t>This work was supported in part by the Japan Society for the Promotion of Science KAKENHI Grant Number 19H04119 and by the Japanese New Energy and Industrial Technology Development Organization (NEDO).</a:t>
            </a: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4214858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ptimize">
            <a:extLst>
              <a:ext uri="{FF2B5EF4-FFF2-40B4-BE49-F238E27FC236}">
                <a16:creationId xmlns:a16="http://schemas.microsoft.com/office/drawing/2014/main" id="{980DD948-16DA-9B0B-1634-0F2807286647}"/>
              </a:ext>
            </a:extLst>
          </p:cNvPr>
          <p:cNvSpPr/>
          <p:nvPr/>
        </p:nvSpPr>
        <p:spPr>
          <a:xfrm>
            <a:off x="7140325" y="1556901"/>
            <a:ext cx="1716261" cy="1515126"/>
          </a:xfrm>
          <a:custGeom>
            <a:avLst/>
            <a:gdLst/>
            <a:ahLst/>
            <a:cxnLst>
              <a:cxn ang="0">
                <a:pos x="wd2" y="hd2"/>
              </a:cxn>
              <a:cxn ang="5400000">
                <a:pos x="wd2" y="hd2"/>
              </a:cxn>
              <a:cxn ang="10800000">
                <a:pos x="wd2" y="hd2"/>
              </a:cxn>
              <a:cxn ang="16200000">
                <a:pos x="wd2" y="hd2"/>
              </a:cxn>
            </a:cxnLst>
            <a:rect l="0" t="0" r="r" b="b"/>
            <a:pathLst>
              <a:path w="21600" h="21600" extrusionOk="0">
                <a:moveTo>
                  <a:pt x="12182" y="0"/>
                </a:moveTo>
                <a:cubicBezTo>
                  <a:pt x="17382" y="41"/>
                  <a:pt x="21600" y="4377"/>
                  <a:pt x="21600" y="10278"/>
                </a:cubicBezTo>
                <a:lnTo>
                  <a:pt x="21600" y="10847"/>
                </a:lnTo>
                <a:cubicBezTo>
                  <a:pt x="21600" y="16776"/>
                  <a:pt x="17341" y="21600"/>
                  <a:pt x="12107" y="21600"/>
                </a:cubicBezTo>
                <a:cubicBezTo>
                  <a:pt x="12088" y="21600"/>
                  <a:pt x="12069" y="21598"/>
                  <a:pt x="12050" y="21598"/>
                </a:cubicBezTo>
                <a:lnTo>
                  <a:pt x="12019" y="21598"/>
                </a:lnTo>
                <a:lnTo>
                  <a:pt x="12023" y="21027"/>
                </a:lnTo>
                <a:lnTo>
                  <a:pt x="12023" y="17837"/>
                </a:lnTo>
                <a:lnTo>
                  <a:pt x="12016" y="17837"/>
                </a:lnTo>
                <a:lnTo>
                  <a:pt x="12031" y="16699"/>
                </a:lnTo>
                <a:lnTo>
                  <a:pt x="12067" y="16699"/>
                </a:lnTo>
                <a:cubicBezTo>
                  <a:pt x="12080" y="16699"/>
                  <a:pt x="12094" y="16701"/>
                  <a:pt x="12107" y="16701"/>
                </a:cubicBezTo>
                <a:cubicBezTo>
                  <a:pt x="14956" y="16701"/>
                  <a:pt x="17273" y="14075"/>
                  <a:pt x="17273" y="10847"/>
                </a:cubicBezTo>
                <a:lnTo>
                  <a:pt x="17273" y="10669"/>
                </a:lnTo>
                <a:cubicBezTo>
                  <a:pt x="17235" y="7497"/>
                  <a:pt x="14959" y="4928"/>
                  <a:pt x="12156" y="4899"/>
                </a:cubicBezTo>
                <a:lnTo>
                  <a:pt x="12061" y="4899"/>
                </a:lnTo>
                <a:cubicBezTo>
                  <a:pt x="9374" y="4925"/>
                  <a:pt x="7169" y="7288"/>
                  <a:pt x="6956" y="10278"/>
                </a:cubicBezTo>
                <a:lnTo>
                  <a:pt x="9571" y="10278"/>
                </a:lnTo>
                <a:lnTo>
                  <a:pt x="4785" y="17636"/>
                </a:lnTo>
                <a:lnTo>
                  <a:pt x="0" y="10278"/>
                </a:lnTo>
                <a:lnTo>
                  <a:pt x="2624" y="10278"/>
                </a:lnTo>
                <a:cubicBezTo>
                  <a:pt x="2844" y="4585"/>
                  <a:pt x="6988" y="27"/>
                  <a:pt x="12061" y="0"/>
                </a:cubicBezTo>
                <a:lnTo>
                  <a:pt x="12097" y="0"/>
                </a:lnTo>
                <a:cubicBezTo>
                  <a:pt x="12100" y="0"/>
                  <a:pt x="12104" y="0"/>
                  <a:pt x="12107" y="0"/>
                </a:cubicBezTo>
                <a:lnTo>
                  <a:pt x="12109" y="0"/>
                </a:lnTo>
                <a:cubicBezTo>
                  <a:pt x="12112" y="0"/>
                  <a:pt x="12115" y="0"/>
                  <a:pt x="12119" y="0"/>
                </a:cubicBezTo>
                <a:lnTo>
                  <a:pt x="12182" y="0"/>
                </a:lnTo>
                <a:close/>
              </a:path>
            </a:pathLst>
          </a:cu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endParaRPr dirty="0"/>
          </a:p>
        </p:txBody>
      </p:sp>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a:cs typeface="Calibri Light"/>
              </a:rPr>
              <a:t>The Current Compilation Pipeline</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p:txBody>
          <a:bodyPr/>
          <a:lstStyle/>
          <a:p>
            <a:fld id="{330EA680-D336-4FF7-8B7A-9848BB0A1C32}" type="slidenum">
              <a:rPr lang="en-US" smtClean="0"/>
              <a:t>3</a:t>
            </a:fld>
            <a:endParaRPr lang="en-US"/>
          </a:p>
        </p:txBody>
      </p:sp>
      <p:pic>
        <p:nvPicPr>
          <p:cNvPr id="8" name="Image" descr="Image">
            <a:extLst>
              <a:ext uri="{FF2B5EF4-FFF2-40B4-BE49-F238E27FC236}">
                <a16:creationId xmlns:a16="http://schemas.microsoft.com/office/drawing/2014/main" id="{C4E83E56-7641-377E-FE7D-61438ADD7068}"/>
              </a:ext>
            </a:extLst>
          </p:cNvPr>
          <p:cNvPicPr>
            <a:picLocks noChangeAspect="1"/>
          </p:cNvPicPr>
          <p:nvPr/>
        </p:nvPicPr>
        <p:blipFill>
          <a:blip r:embed="rId3"/>
          <a:stretch>
            <a:fillRect/>
          </a:stretch>
        </p:blipFill>
        <p:spPr>
          <a:xfrm>
            <a:off x="838200" y="2795319"/>
            <a:ext cx="684154" cy="769104"/>
          </a:xfrm>
          <a:prstGeom prst="rect">
            <a:avLst/>
          </a:prstGeom>
          <a:ln w="12700">
            <a:miter lim="400000"/>
          </a:ln>
        </p:spPr>
      </p:pic>
      <p:sp>
        <p:nvSpPr>
          <p:cNvPr id="10" name="Lower">
            <a:extLst>
              <a:ext uri="{FF2B5EF4-FFF2-40B4-BE49-F238E27FC236}">
                <a16:creationId xmlns:a16="http://schemas.microsoft.com/office/drawing/2014/main" id="{38E39971-B841-AE9D-3E49-20C1DA611AF0}"/>
              </a:ext>
            </a:extLst>
          </p:cNvPr>
          <p:cNvSpPr/>
          <p:nvPr/>
        </p:nvSpPr>
        <p:spPr>
          <a:xfrm>
            <a:off x="1840074" y="2711651"/>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Parse</a:t>
            </a:r>
            <a:endParaRPr sz="2400" dirty="0"/>
          </a:p>
        </p:txBody>
      </p:sp>
      <p:pic>
        <p:nvPicPr>
          <p:cNvPr id="13" name="Group" descr="Group">
            <a:extLst>
              <a:ext uri="{FF2B5EF4-FFF2-40B4-BE49-F238E27FC236}">
                <a16:creationId xmlns:a16="http://schemas.microsoft.com/office/drawing/2014/main" id="{D987CAF2-1AB7-9246-A942-613580431895}"/>
              </a:ext>
            </a:extLst>
          </p:cNvPr>
          <p:cNvPicPr>
            <a:picLocks noChangeAspect="1"/>
          </p:cNvPicPr>
          <p:nvPr/>
        </p:nvPicPr>
        <p:blipFill>
          <a:blip r:embed="rId4"/>
          <a:srcRect b="8577"/>
          <a:stretch>
            <a:fillRect/>
          </a:stretch>
        </p:blipFill>
        <p:spPr>
          <a:xfrm>
            <a:off x="6772475" y="2711266"/>
            <a:ext cx="934964" cy="839740"/>
          </a:xfrm>
          <a:prstGeom prst="rect">
            <a:avLst/>
          </a:prstGeom>
          <a:ln w="12700">
            <a:miter lim="400000"/>
          </a:ln>
        </p:spPr>
      </p:pic>
      <p:pic>
        <p:nvPicPr>
          <p:cNvPr id="16" name="Image" descr="Image">
            <a:extLst>
              <a:ext uri="{FF2B5EF4-FFF2-40B4-BE49-F238E27FC236}">
                <a16:creationId xmlns:a16="http://schemas.microsoft.com/office/drawing/2014/main" id="{9ACB5D00-9967-4535-D19F-9E1FE8851D8F}"/>
              </a:ext>
            </a:extLst>
          </p:cNvPr>
          <p:cNvPicPr>
            <a:picLocks noChangeAspect="1"/>
          </p:cNvPicPr>
          <p:nvPr/>
        </p:nvPicPr>
        <p:blipFill>
          <a:blip r:embed="rId5"/>
          <a:srcRect l="16376" t="3737" r="12326" b="8066"/>
          <a:stretch>
            <a:fillRect/>
          </a:stretch>
        </p:blipFill>
        <p:spPr>
          <a:xfrm>
            <a:off x="9980672" y="2747739"/>
            <a:ext cx="687210" cy="8642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280"/>
                </a:lnTo>
                <a:cubicBezTo>
                  <a:pt x="32" y="21432"/>
                  <a:pt x="88" y="21486"/>
                  <a:pt x="371" y="21505"/>
                </a:cubicBezTo>
                <a:cubicBezTo>
                  <a:pt x="567" y="21518"/>
                  <a:pt x="655" y="21543"/>
                  <a:pt x="704" y="21600"/>
                </a:cubicBezTo>
                <a:lnTo>
                  <a:pt x="20757" y="21600"/>
                </a:lnTo>
                <a:cubicBezTo>
                  <a:pt x="20809" y="21524"/>
                  <a:pt x="20917" y="21490"/>
                  <a:pt x="21185" y="21490"/>
                </a:cubicBezTo>
                <a:lnTo>
                  <a:pt x="21600" y="21490"/>
                </a:lnTo>
                <a:lnTo>
                  <a:pt x="21600" y="13220"/>
                </a:lnTo>
                <a:lnTo>
                  <a:pt x="21600" y="4955"/>
                </a:lnTo>
                <a:lnTo>
                  <a:pt x="20814" y="4930"/>
                </a:lnTo>
                <a:lnTo>
                  <a:pt x="20034" y="4905"/>
                </a:lnTo>
                <a:lnTo>
                  <a:pt x="20003" y="4610"/>
                </a:lnTo>
                <a:cubicBezTo>
                  <a:pt x="19974" y="4331"/>
                  <a:pt x="19944" y="4313"/>
                  <a:pt x="19594" y="4290"/>
                </a:cubicBezTo>
                <a:cubicBezTo>
                  <a:pt x="19244" y="4267"/>
                  <a:pt x="19221" y="4249"/>
                  <a:pt x="19192" y="3970"/>
                </a:cubicBezTo>
                <a:cubicBezTo>
                  <a:pt x="19162" y="3691"/>
                  <a:pt x="19140" y="3668"/>
                  <a:pt x="18789" y="3645"/>
                </a:cubicBezTo>
                <a:cubicBezTo>
                  <a:pt x="18439" y="3622"/>
                  <a:pt x="18416" y="3604"/>
                  <a:pt x="18387" y="3325"/>
                </a:cubicBezTo>
                <a:cubicBezTo>
                  <a:pt x="18358" y="3046"/>
                  <a:pt x="18335" y="3028"/>
                  <a:pt x="17984" y="3005"/>
                </a:cubicBezTo>
                <a:cubicBezTo>
                  <a:pt x="17634" y="2982"/>
                  <a:pt x="17605" y="2964"/>
                  <a:pt x="17576" y="2685"/>
                </a:cubicBezTo>
                <a:cubicBezTo>
                  <a:pt x="17546" y="2406"/>
                  <a:pt x="17524" y="2383"/>
                  <a:pt x="17173" y="2360"/>
                </a:cubicBezTo>
                <a:cubicBezTo>
                  <a:pt x="16823" y="2337"/>
                  <a:pt x="16800" y="2319"/>
                  <a:pt x="16771" y="2040"/>
                </a:cubicBezTo>
                <a:cubicBezTo>
                  <a:pt x="16742" y="1761"/>
                  <a:pt x="16719" y="1743"/>
                  <a:pt x="16368" y="1720"/>
                </a:cubicBezTo>
                <a:cubicBezTo>
                  <a:pt x="16018" y="1697"/>
                  <a:pt x="15989" y="1679"/>
                  <a:pt x="15959" y="1400"/>
                </a:cubicBezTo>
                <a:cubicBezTo>
                  <a:pt x="15930" y="1121"/>
                  <a:pt x="15907" y="1098"/>
                  <a:pt x="15557" y="1075"/>
                </a:cubicBezTo>
                <a:cubicBezTo>
                  <a:pt x="15207" y="1052"/>
                  <a:pt x="15184" y="1034"/>
                  <a:pt x="15155" y="755"/>
                </a:cubicBezTo>
                <a:cubicBezTo>
                  <a:pt x="15125" y="476"/>
                  <a:pt x="15103" y="458"/>
                  <a:pt x="14752" y="435"/>
                </a:cubicBezTo>
                <a:cubicBezTo>
                  <a:pt x="14401" y="412"/>
                  <a:pt x="14373" y="394"/>
                  <a:pt x="14343" y="110"/>
                </a:cubicBezTo>
                <a:lnTo>
                  <a:pt x="14331" y="0"/>
                </a:lnTo>
                <a:lnTo>
                  <a:pt x="0" y="0"/>
                </a:lnTo>
                <a:close/>
                <a:moveTo>
                  <a:pt x="21166" y="5140"/>
                </a:moveTo>
                <a:cubicBezTo>
                  <a:pt x="21194" y="5145"/>
                  <a:pt x="21219" y="5159"/>
                  <a:pt x="21235" y="5180"/>
                </a:cubicBezTo>
                <a:cubicBezTo>
                  <a:pt x="21268" y="5222"/>
                  <a:pt x="21256" y="5279"/>
                  <a:pt x="21204" y="5305"/>
                </a:cubicBezTo>
                <a:cubicBezTo>
                  <a:pt x="21151" y="5331"/>
                  <a:pt x="21079" y="5317"/>
                  <a:pt x="21047" y="5275"/>
                </a:cubicBezTo>
                <a:cubicBezTo>
                  <a:pt x="21014" y="5233"/>
                  <a:pt x="21032" y="5176"/>
                  <a:pt x="21084" y="5150"/>
                </a:cubicBezTo>
                <a:cubicBezTo>
                  <a:pt x="21111" y="5137"/>
                  <a:pt x="21138" y="5135"/>
                  <a:pt x="21166" y="5140"/>
                </a:cubicBezTo>
                <a:close/>
              </a:path>
            </a:pathLst>
          </a:custGeom>
          <a:ln w="12700">
            <a:miter lim="400000"/>
          </a:ln>
        </p:spPr>
      </p:pic>
      <p:sp>
        <p:nvSpPr>
          <p:cNvPr id="3" name="TextBox 2">
            <a:extLst>
              <a:ext uri="{FF2B5EF4-FFF2-40B4-BE49-F238E27FC236}">
                <a16:creationId xmlns:a16="http://schemas.microsoft.com/office/drawing/2014/main" id="{ABEBF948-F712-8729-C6F5-AB0A4E5904C9}"/>
              </a:ext>
            </a:extLst>
          </p:cNvPr>
          <p:cNvSpPr txBox="1"/>
          <p:nvPr/>
        </p:nvSpPr>
        <p:spPr>
          <a:xfrm>
            <a:off x="3388854" y="2949275"/>
            <a:ext cx="1613711" cy="523220"/>
          </a:xfrm>
          <a:prstGeom prst="rect">
            <a:avLst/>
          </a:prstGeom>
          <a:noFill/>
        </p:spPr>
        <p:txBody>
          <a:bodyPr wrap="none" rtlCol="0">
            <a:spAutoFit/>
          </a:bodyPr>
          <a:lstStyle/>
          <a:p>
            <a:r>
              <a:rPr lang="en-US" sz="2800" dirty="0"/>
              <a:t>Clang AST</a:t>
            </a:r>
          </a:p>
        </p:txBody>
      </p:sp>
      <p:sp>
        <p:nvSpPr>
          <p:cNvPr id="19" name="Lower">
            <a:extLst>
              <a:ext uri="{FF2B5EF4-FFF2-40B4-BE49-F238E27FC236}">
                <a16:creationId xmlns:a16="http://schemas.microsoft.com/office/drawing/2014/main" id="{D6E867BE-B55D-5DF1-68B6-4D3AFB67F947}"/>
              </a:ext>
            </a:extLst>
          </p:cNvPr>
          <p:cNvSpPr/>
          <p:nvPr/>
        </p:nvSpPr>
        <p:spPr>
          <a:xfrm>
            <a:off x="5068813" y="2711651"/>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Lowering</a:t>
            </a:r>
            <a:endParaRPr sz="2400" dirty="0"/>
          </a:p>
        </p:txBody>
      </p:sp>
      <p:sp>
        <p:nvSpPr>
          <p:cNvPr id="20" name="Lower">
            <a:extLst>
              <a:ext uri="{FF2B5EF4-FFF2-40B4-BE49-F238E27FC236}">
                <a16:creationId xmlns:a16="http://schemas.microsoft.com/office/drawing/2014/main" id="{02F53208-76D2-D93E-392F-EB1A8F07B9C3}"/>
              </a:ext>
            </a:extLst>
          </p:cNvPr>
          <p:cNvSpPr/>
          <p:nvPr/>
        </p:nvSpPr>
        <p:spPr>
          <a:xfrm>
            <a:off x="8118488" y="2702322"/>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err="1"/>
              <a:t>CodeGen</a:t>
            </a:r>
            <a:endParaRPr sz="2400" dirty="0"/>
          </a:p>
        </p:txBody>
      </p:sp>
      <p:sp>
        <p:nvSpPr>
          <p:cNvPr id="4" name="TextBox 3">
            <a:extLst>
              <a:ext uri="{FF2B5EF4-FFF2-40B4-BE49-F238E27FC236}">
                <a16:creationId xmlns:a16="http://schemas.microsoft.com/office/drawing/2014/main" id="{FFBD64FD-3432-A328-9B90-FFBF7D9CE146}"/>
              </a:ext>
            </a:extLst>
          </p:cNvPr>
          <p:cNvSpPr txBox="1"/>
          <p:nvPr/>
        </p:nvSpPr>
        <p:spPr>
          <a:xfrm>
            <a:off x="7617970" y="1588056"/>
            <a:ext cx="1026435" cy="369332"/>
          </a:xfrm>
          <a:prstGeom prst="rect">
            <a:avLst/>
          </a:prstGeom>
          <a:noFill/>
        </p:spPr>
        <p:txBody>
          <a:bodyPr wrap="none" rtlCol="0">
            <a:spAutoFit/>
          </a:bodyPr>
          <a:lstStyle/>
          <a:p>
            <a:r>
              <a:rPr lang="en-US" dirty="0"/>
              <a:t>Optimize</a:t>
            </a:r>
          </a:p>
        </p:txBody>
      </p:sp>
      <p:sp>
        <p:nvSpPr>
          <p:cNvPr id="23" name="TextBox 22">
            <a:extLst>
              <a:ext uri="{FF2B5EF4-FFF2-40B4-BE49-F238E27FC236}">
                <a16:creationId xmlns:a16="http://schemas.microsoft.com/office/drawing/2014/main" id="{ED565078-B132-DE11-1DF5-D8D4E777AEC1}"/>
              </a:ext>
            </a:extLst>
          </p:cNvPr>
          <p:cNvSpPr txBox="1"/>
          <p:nvPr/>
        </p:nvSpPr>
        <p:spPr>
          <a:xfrm>
            <a:off x="87408" y="1551868"/>
            <a:ext cx="3198320" cy="11839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979D"/>
                </a:solidFill>
                <a:latin typeface="Consolas"/>
              </a:rPr>
              <a:t>void</a:t>
            </a:r>
            <a:r>
              <a:rPr lang="en-US" sz="1400" dirty="0">
                <a:solidFill>
                  <a:srgbClr val="728E00"/>
                </a:solidFill>
                <a:latin typeface="Consolas"/>
              </a:rPr>
              <a:t> </a:t>
            </a:r>
            <a:r>
              <a:rPr lang="en-US" sz="1400" b="1" dirty="0">
                <a:solidFill>
                  <a:srgbClr val="880000"/>
                </a:solidFill>
                <a:latin typeface="Consolas"/>
              </a:rPr>
              <a:t>set</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arr</a:t>
            </a:r>
            <a:r>
              <a:rPr lang="en-US" sz="1400" dirty="0">
                <a:solidFill>
                  <a:srgbClr val="728E00"/>
                </a:solidFill>
                <a:latin typeface="Consolas"/>
              </a:rPr>
              <a:t>, </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br>
              <a:rPr lang="en-US" sz="1400" dirty="0">
                <a:solidFill>
                  <a:srgbClr val="434F54"/>
                </a:solidFill>
                <a:latin typeface="Consolas"/>
              </a:rPr>
            </a:br>
            <a:r>
              <a:rPr lang="en-US" sz="1400" dirty="0">
                <a:solidFill>
                  <a:srgbClr val="00979D"/>
                </a:solidFill>
                <a:latin typeface="Consolas"/>
              </a:rPr>
              <a:t>  for</a:t>
            </a:r>
            <a:r>
              <a:rPr lang="en-US" sz="1400" dirty="0">
                <a:solidFill>
                  <a:srgbClr val="434F54"/>
                </a:solidFill>
                <a:latin typeface="Consolas"/>
              </a:rPr>
              <a:t>(</a:t>
            </a:r>
            <a:r>
              <a:rPr lang="en-US" sz="1400" dirty="0">
                <a:solidFill>
                  <a:srgbClr val="00979D"/>
                </a:solidFill>
                <a:latin typeface="Consolas"/>
              </a:rPr>
              <a:t>int</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r>
              <a:rPr lang="en-US" sz="1400" dirty="0">
                <a:solidFill>
                  <a:srgbClr val="8A7B52"/>
                </a:solidFill>
                <a:latin typeface="Consolas"/>
              </a:rPr>
              <a:t>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&lt;</a:t>
            </a:r>
            <a:r>
              <a:rPr lang="en-US" sz="1400" dirty="0">
                <a:solidFill>
                  <a:srgbClr val="8A7B52"/>
                </a:solidFill>
                <a:latin typeface="Consolas"/>
              </a:rPr>
              <a:t>10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r>
              <a:rPr lang="en-US" sz="1400" dirty="0" err="1">
                <a:solidFill>
                  <a:srgbClr val="434F54"/>
                </a:solidFill>
                <a:latin typeface="Consolas"/>
              </a:rPr>
              <a:t>arr</a:t>
            </a:r>
            <a:r>
              <a:rPr lang="en-US" sz="1400" dirty="0">
                <a:solidFill>
                  <a:srgbClr val="434F54"/>
                </a:solidFill>
                <a:latin typeface="Consolas"/>
                <a:ea typeface="+mn-lt"/>
                <a:cs typeface="+mn-lt"/>
              </a:rPr>
              <a:t>[</a:t>
            </a:r>
            <a:r>
              <a:rPr lang="en-US" sz="1400" dirty="0">
                <a:solidFill>
                  <a:srgbClr val="8A7B52"/>
                </a:solidFill>
                <a:latin typeface="Consolas"/>
                <a:ea typeface="+mn-lt"/>
                <a:cs typeface="+mn-lt"/>
              </a:rPr>
              <a:t>2</a:t>
            </a:r>
            <a:r>
              <a:rPr lang="en-US" sz="1400" dirty="0">
                <a:solidFill>
                  <a:srgbClr val="434F54"/>
                </a:solidFill>
                <a:latin typeface="Consolas"/>
                <a:ea typeface="+mn-lt"/>
                <a:cs typeface="+mn-lt"/>
              </a:rPr>
              <a:t>*</a:t>
            </a:r>
            <a:r>
              <a:rPr lang="en-US" sz="1400" dirty="0" err="1">
                <a:solidFill>
                  <a:srgbClr val="434F54"/>
                </a:solidFill>
                <a:latin typeface="Consolas"/>
                <a:ea typeface="+mn-lt"/>
                <a:cs typeface="+mn-lt"/>
              </a:rPr>
              <a:t>i</a:t>
            </a:r>
            <a:r>
              <a:rPr lang="en-US" sz="1400" dirty="0">
                <a:solidFill>
                  <a:srgbClr val="434F54"/>
                </a:solidFill>
                <a:latin typeface="Consolas"/>
                <a:ea typeface="+mn-lt"/>
                <a:cs typeface="+mn-lt"/>
              </a:rPr>
              <a:t>]</a:t>
            </a:r>
            <a:r>
              <a:rPr lang="en-US" sz="1400" dirty="0">
                <a:solidFill>
                  <a:srgbClr val="434F54"/>
                </a:solidFill>
                <a:latin typeface="Consolas"/>
              </a:rPr>
              <a:t> = </a:t>
            </a:r>
            <a:r>
              <a:rPr lang="en-US" sz="1400" dirty="0" err="1">
                <a:solidFill>
                  <a:srgbClr val="434F54"/>
                </a:solidFill>
                <a:latin typeface="Consolas"/>
              </a:rPr>
              <a:t>val</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br>
              <a:rPr lang="en-US" sz="1400" dirty="0">
                <a:latin typeface="Consolas"/>
              </a:rPr>
            </a:br>
            <a:r>
              <a:rPr lang="en-US" sz="1400" dirty="0">
                <a:solidFill>
                  <a:srgbClr val="434F54"/>
                </a:solidFill>
                <a:latin typeface="Consolas"/>
              </a:rPr>
              <a:t>}</a:t>
            </a:r>
          </a:p>
        </p:txBody>
      </p:sp>
      <p:sp>
        <p:nvSpPr>
          <p:cNvPr id="25" name="TextBox 24">
            <a:extLst>
              <a:ext uri="{FF2B5EF4-FFF2-40B4-BE49-F238E27FC236}">
                <a16:creationId xmlns:a16="http://schemas.microsoft.com/office/drawing/2014/main" id="{5A813C38-44F8-B4BD-00EA-86A83EE20691}"/>
              </a:ext>
            </a:extLst>
          </p:cNvPr>
          <p:cNvSpPr txBox="1"/>
          <p:nvPr/>
        </p:nvSpPr>
        <p:spPr>
          <a:xfrm>
            <a:off x="1840074" y="3816961"/>
            <a:ext cx="4492376" cy="2492990"/>
          </a:xfrm>
          <a:prstGeom prst="rect">
            <a:avLst/>
          </a:prstGeom>
          <a:noFill/>
          <a:ln>
            <a:solidFill>
              <a:schemeClr val="tx1"/>
            </a:solidFill>
          </a:ln>
        </p:spPr>
        <p:txBody>
          <a:bodyPr wrap="square">
            <a:spAutoFit/>
          </a:bodyPr>
          <a:lstStyle/>
          <a:p>
            <a:r>
              <a:rPr lang="en-US" sz="1200" b="1" dirty="0" err="1">
                <a:solidFill>
                  <a:srgbClr val="00AA00"/>
                </a:solidFill>
                <a:effectLst/>
                <a:latin typeface="Inconsolata" pitchFamily="49" charset="77"/>
              </a:rPr>
              <a:t>FunctionDecl</a:t>
            </a:r>
            <a:r>
              <a:rPr lang="en-US" sz="1200" dirty="0">
                <a:solidFill>
                  <a:srgbClr val="AA5500"/>
                </a:solidFill>
                <a:effectLst/>
                <a:latin typeface="Inconsolata" pitchFamily="49" charset="77"/>
              </a:rPr>
              <a:t> </a:t>
            </a:r>
            <a:r>
              <a:rPr lang="en-US" sz="1200" b="1" dirty="0">
                <a:solidFill>
                  <a:srgbClr val="00AAAA"/>
                </a:solidFill>
                <a:effectLst/>
                <a:latin typeface="Inconsolata" pitchFamily="49" charset="77"/>
              </a:rPr>
              <a:t>set</a:t>
            </a:r>
            <a:r>
              <a:rPr lang="en-US" sz="1200" dirty="0">
                <a:effectLst/>
                <a:latin typeface="Inconsolata" pitchFamily="49" charset="77"/>
              </a:rPr>
              <a:t> </a:t>
            </a:r>
            <a:r>
              <a:rPr lang="en-US" sz="1200" dirty="0">
                <a:solidFill>
                  <a:srgbClr val="00AA00"/>
                </a:solidFill>
                <a:effectLst/>
                <a:latin typeface="Inconsolata" pitchFamily="49" charset="77"/>
              </a:rPr>
              <a:t>'void (int *, int)'</a:t>
            </a:r>
            <a:endParaRPr lang="en-US" sz="1200" dirty="0">
              <a:effectLst/>
              <a:latin typeface="Inconsolata" pitchFamily="49" charset="77"/>
            </a:endParaRPr>
          </a:p>
          <a:p>
            <a:r>
              <a:rPr lang="en-US" sz="1200" b="1" dirty="0" err="1">
                <a:solidFill>
                  <a:srgbClr val="AA00AA"/>
                </a:solidFill>
                <a:effectLst/>
                <a:latin typeface="Inconsolata" pitchFamily="49" charset="77"/>
              </a:rPr>
              <a:t>ForStmt</a:t>
            </a:r>
            <a:r>
              <a:rPr lang="en-US" sz="1200" dirty="0">
                <a:solidFill>
                  <a:srgbClr val="AA5500"/>
                </a:solidFill>
                <a:effectLst/>
                <a:latin typeface="Inconsolata" pitchFamily="49" charset="77"/>
              </a:rPr>
              <a:t> </a:t>
            </a:r>
          </a:p>
          <a:p>
            <a:r>
              <a:rPr lang="en-US" sz="1200" b="1" dirty="0" err="1">
                <a:solidFill>
                  <a:srgbClr val="AA00AA"/>
                </a:solidFill>
                <a:effectLst/>
                <a:latin typeface="Inconsolata" pitchFamily="49" charset="77"/>
              </a:rPr>
              <a:t>DeclStmt</a:t>
            </a:r>
            <a:endParaRPr lang="en-US" sz="1200" dirty="0">
              <a:effectLst/>
              <a:latin typeface="Inconsolata" pitchFamily="49" charset="77"/>
            </a:endParaRPr>
          </a:p>
          <a:p>
            <a:r>
              <a:rPr lang="en-US" sz="1200" dirty="0">
                <a:solidFill>
                  <a:srgbClr val="0000AA"/>
                </a:solidFill>
                <a:effectLst/>
                <a:latin typeface="Inconsolata" pitchFamily="49" charset="77"/>
              </a:rPr>
              <a:t>`-</a:t>
            </a:r>
            <a:r>
              <a:rPr lang="en-US" sz="1200" b="1" dirty="0" err="1">
                <a:solidFill>
                  <a:srgbClr val="00AA00"/>
                </a:solidFill>
                <a:effectLst/>
                <a:latin typeface="Inconsolata" pitchFamily="49" charset="77"/>
              </a:rPr>
              <a:t>VarDecl</a:t>
            </a:r>
            <a:r>
              <a:rPr lang="en-US" sz="1200" dirty="0">
                <a:solidFill>
                  <a:srgbClr val="AA5500"/>
                </a:solidFill>
                <a:effectLst/>
                <a:latin typeface="Inconsolata" pitchFamily="49" charset="77"/>
              </a:rPr>
              <a:t> </a:t>
            </a:r>
            <a:r>
              <a:rPr lang="en-US" sz="1200" dirty="0">
                <a:effectLst/>
                <a:latin typeface="Inconsolata" pitchFamily="49" charset="77"/>
              </a:rPr>
              <a:t>used</a:t>
            </a:r>
            <a:r>
              <a:rPr lang="en-US" sz="1200" b="1" dirty="0">
                <a:solidFill>
                  <a:srgbClr val="00AAAA"/>
                </a:solidFill>
                <a:effectLst/>
                <a:latin typeface="Inconsolata" pitchFamily="49" charset="77"/>
              </a:rPr>
              <a:t> </a:t>
            </a:r>
            <a:r>
              <a:rPr lang="en-US" sz="1200" b="1" dirty="0" err="1">
                <a:solidFill>
                  <a:srgbClr val="00AAAA"/>
                </a:solidFill>
                <a:effectLst/>
                <a:latin typeface="Inconsolata" pitchFamily="49" charset="77"/>
              </a:rPr>
              <a:t>i</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effectLst/>
                <a:latin typeface="Inconsolata" pitchFamily="49" charset="77"/>
              </a:rPr>
              <a:t> </a:t>
            </a:r>
            <a:r>
              <a:rPr lang="en-US" sz="1200" dirty="0" err="1">
                <a:effectLst/>
                <a:latin typeface="Inconsolata" pitchFamily="49" charset="77"/>
              </a:rPr>
              <a:t>cinit</a:t>
            </a:r>
            <a:endParaRPr lang="en-US" sz="1200" dirty="0">
              <a:effectLst/>
              <a:latin typeface="Inconsolata" pitchFamily="49" charset="77"/>
            </a:endParaRP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IntegerLiteral</a:t>
            </a:r>
            <a:r>
              <a:rPr lang="en-US" sz="1200" dirty="0">
                <a:solidFill>
                  <a:srgbClr val="AA5500"/>
                </a:solidFill>
                <a:effectLst/>
                <a:latin typeface="Inconsolata" pitchFamily="49" charset="77"/>
              </a:rPr>
              <a:t> </a:t>
            </a:r>
            <a:r>
              <a:rPr lang="en-US" sz="1200" dirty="0">
                <a:solidFill>
                  <a:srgbClr val="00AA00"/>
                </a:solidFill>
                <a:effectLst/>
                <a:latin typeface="Inconsolata" pitchFamily="49" charset="77"/>
              </a:rPr>
              <a:t>'int’</a:t>
            </a:r>
            <a:r>
              <a:rPr lang="en-US" sz="1200" b="1" dirty="0">
                <a:solidFill>
                  <a:srgbClr val="00AAAA"/>
                </a:solidFill>
                <a:effectLst/>
                <a:latin typeface="Inconsolata" pitchFamily="49" charset="77"/>
              </a:rPr>
              <a:t> 0</a:t>
            </a:r>
          </a:p>
          <a:p>
            <a:r>
              <a:rPr lang="en-US" sz="1200" b="1" dirty="0" err="1">
                <a:solidFill>
                  <a:srgbClr val="AA00AA"/>
                </a:solidFill>
                <a:effectLst/>
                <a:latin typeface="Inconsolata" pitchFamily="49" charset="77"/>
              </a:rPr>
              <a:t>BinaryOperator</a:t>
            </a:r>
            <a:r>
              <a:rPr lang="en-US" sz="1200" dirty="0">
                <a:solidFill>
                  <a:srgbClr val="AA5500"/>
                </a:solidFill>
                <a:effectLst/>
                <a:latin typeface="Inconsolata" pitchFamily="49" charset="77"/>
              </a:rPr>
              <a:t> </a:t>
            </a:r>
            <a:r>
              <a:rPr lang="en-US" sz="1200" dirty="0">
                <a:solidFill>
                  <a:srgbClr val="00AA00"/>
                </a:solidFill>
                <a:effectLst/>
                <a:latin typeface="Inconsolata" pitchFamily="49" charset="77"/>
              </a:rPr>
              <a:t>'bool'</a:t>
            </a:r>
            <a:r>
              <a:rPr lang="en-US" sz="1200" dirty="0">
                <a:effectLst/>
                <a:latin typeface="Inconsolata" pitchFamily="49" charset="77"/>
              </a:rPr>
              <a:t> '&lt;'</a:t>
            </a: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ImplicitCastExpr</a:t>
            </a:r>
            <a:r>
              <a:rPr lang="en-US" sz="1200" dirty="0">
                <a:solidFill>
                  <a:srgbClr val="AA5500"/>
                </a:solidFill>
                <a:effectLst/>
                <a:latin typeface="Inconsolata" pitchFamily="49" charset="77"/>
              </a:rPr>
              <a:t> </a:t>
            </a:r>
            <a:r>
              <a:rPr lang="en-US" sz="1200" dirty="0">
                <a:solidFill>
                  <a:srgbClr val="00AA00"/>
                </a:solidFill>
                <a:effectLst/>
                <a:latin typeface="Inconsolata" pitchFamily="49" charset="77"/>
              </a:rPr>
              <a:t>'int'</a:t>
            </a:r>
            <a:r>
              <a:rPr lang="en-US" sz="1200" dirty="0">
                <a:effectLst/>
                <a:latin typeface="Inconsolata" pitchFamily="49" charset="77"/>
              </a:rPr>
              <a:t> &lt;</a:t>
            </a:r>
            <a:r>
              <a:rPr lang="en-US" sz="1200" dirty="0" err="1">
                <a:solidFill>
                  <a:srgbClr val="AA0000"/>
                </a:solidFill>
                <a:effectLst/>
                <a:latin typeface="Inconsolata" pitchFamily="49" charset="77"/>
              </a:rPr>
              <a:t>LValueToRValue</a:t>
            </a:r>
            <a:r>
              <a:rPr lang="en-US" sz="1200" dirty="0">
                <a:effectLst/>
                <a:latin typeface="Inconsolata" pitchFamily="49" charset="77"/>
              </a:rPr>
              <a:t>&gt;</a:t>
            </a:r>
          </a:p>
          <a:p>
            <a:r>
              <a:rPr lang="en-US" sz="1200" dirty="0">
                <a:solidFill>
                  <a:srgbClr val="0000AA"/>
                </a:solidFill>
                <a:effectLst/>
                <a:latin typeface="Inconsolata" pitchFamily="49" charset="77"/>
              </a:rPr>
              <a:t>| `-</a:t>
            </a:r>
            <a:r>
              <a:rPr lang="en-US" sz="1200" b="1" dirty="0" err="1">
                <a:solidFill>
                  <a:srgbClr val="AA00AA"/>
                </a:solidFill>
                <a:effectLst/>
                <a:latin typeface="Inconsolata" pitchFamily="49" charset="77"/>
              </a:rPr>
              <a:t>DeclRefExpr</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solidFill>
                  <a:srgbClr val="00AAAA"/>
                </a:solidFill>
                <a:effectLst/>
                <a:latin typeface="Inconsolata" pitchFamily="49" charset="77"/>
              </a:rPr>
              <a:t> </a:t>
            </a:r>
            <a:r>
              <a:rPr lang="en-US" sz="1200" dirty="0" err="1">
                <a:solidFill>
                  <a:srgbClr val="00AAAA"/>
                </a:solidFill>
                <a:effectLst/>
                <a:latin typeface="Inconsolata" pitchFamily="49" charset="77"/>
              </a:rPr>
              <a:t>lvalue</a:t>
            </a:r>
            <a:r>
              <a:rPr lang="en-US" sz="1200" dirty="0">
                <a:effectLst/>
                <a:latin typeface="Inconsolata" pitchFamily="49" charset="77"/>
              </a:rPr>
              <a:t> </a:t>
            </a:r>
            <a:r>
              <a:rPr lang="en-US" sz="1200" b="1" dirty="0">
                <a:solidFill>
                  <a:srgbClr val="00AA00"/>
                </a:solidFill>
                <a:effectLst/>
                <a:latin typeface="Inconsolata" pitchFamily="49" charset="77"/>
              </a:rPr>
              <a:t>Var</a:t>
            </a:r>
            <a:r>
              <a:rPr lang="en-US" sz="1200" dirty="0">
                <a:solidFill>
                  <a:srgbClr val="AA5500"/>
                </a:solidFill>
                <a:effectLst/>
                <a:latin typeface="Inconsolata" pitchFamily="49" charset="77"/>
              </a:rPr>
              <a:t> 0x563e22a396b8</a:t>
            </a:r>
            <a:r>
              <a:rPr lang="en-US" sz="1200" b="1" dirty="0">
                <a:solidFill>
                  <a:srgbClr val="00AAAA"/>
                </a:solidFill>
                <a:effectLst/>
                <a:latin typeface="Inconsolata" pitchFamily="49" charset="77"/>
              </a:rPr>
              <a:t> '</a:t>
            </a:r>
            <a:r>
              <a:rPr lang="en-US" sz="1200" b="1" dirty="0" err="1">
                <a:solidFill>
                  <a:srgbClr val="00AAAA"/>
                </a:solidFill>
                <a:effectLst/>
                <a:latin typeface="Inconsolata" pitchFamily="49" charset="77"/>
              </a:rPr>
              <a:t>i</a:t>
            </a:r>
            <a:r>
              <a:rPr lang="en-US" sz="1200" b="1" dirty="0">
                <a:solidFill>
                  <a:srgbClr val="00AAAA"/>
                </a:solidFill>
                <a:effectLst/>
                <a:latin typeface="Inconsolata" pitchFamily="49" charset="77"/>
              </a:rPr>
              <a:t>'</a:t>
            </a:r>
            <a:r>
              <a:rPr lang="en-US" sz="1200" dirty="0">
                <a:effectLst/>
                <a:latin typeface="Inconsolata" pitchFamily="49" charset="77"/>
              </a:rPr>
              <a:t> </a:t>
            </a:r>
            <a:r>
              <a:rPr lang="en-US" sz="1200" dirty="0">
                <a:solidFill>
                  <a:srgbClr val="00AA00"/>
                </a:solidFill>
                <a:effectLst/>
                <a:latin typeface="Inconsolata" pitchFamily="49" charset="77"/>
              </a:rPr>
              <a:t>'int'</a:t>
            </a:r>
            <a:endParaRPr lang="en-US" sz="1200" dirty="0">
              <a:effectLst/>
              <a:latin typeface="Inconsolata" pitchFamily="49" charset="77"/>
            </a:endParaRP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IntegerLiteral</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b="1" dirty="0">
                <a:solidFill>
                  <a:srgbClr val="00AAAA"/>
                </a:solidFill>
                <a:effectLst/>
                <a:latin typeface="Inconsolata" pitchFamily="49" charset="77"/>
              </a:rPr>
              <a:t> 10</a:t>
            </a:r>
            <a:endParaRPr lang="en-US" sz="1200" dirty="0">
              <a:effectLst/>
              <a:latin typeface="Inconsolata" pitchFamily="49" charset="77"/>
            </a:endParaRPr>
          </a:p>
          <a:p>
            <a:r>
              <a:rPr lang="en-US" sz="1200" b="1" dirty="0" err="1">
                <a:solidFill>
                  <a:srgbClr val="AA00AA"/>
                </a:solidFill>
                <a:effectLst/>
                <a:latin typeface="Inconsolata" pitchFamily="49" charset="77"/>
              </a:rPr>
              <a:t>UnaryOperator</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effectLst/>
                <a:latin typeface="Inconsolata" pitchFamily="49" charset="77"/>
              </a:rPr>
              <a:t> postfix '++'</a:t>
            </a: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DeclRefExpr</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solidFill>
                  <a:srgbClr val="00AAAA"/>
                </a:solidFill>
                <a:effectLst/>
                <a:latin typeface="Inconsolata" pitchFamily="49" charset="77"/>
              </a:rPr>
              <a:t> </a:t>
            </a:r>
            <a:r>
              <a:rPr lang="en-US" sz="1200" dirty="0" err="1">
                <a:solidFill>
                  <a:srgbClr val="00AAAA"/>
                </a:solidFill>
                <a:effectLst/>
                <a:latin typeface="Inconsolata" pitchFamily="49" charset="77"/>
              </a:rPr>
              <a:t>lvalue</a:t>
            </a:r>
            <a:r>
              <a:rPr lang="en-US" sz="1200" dirty="0">
                <a:effectLst/>
                <a:latin typeface="Inconsolata" pitchFamily="49" charset="77"/>
              </a:rPr>
              <a:t> </a:t>
            </a:r>
            <a:r>
              <a:rPr lang="en-US" sz="1200" b="1" dirty="0">
                <a:solidFill>
                  <a:srgbClr val="00AA00"/>
                </a:solidFill>
                <a:effectLst/>
                <a:latin typeface="Inconsolata" pitchFamily="49" charset="77"/>
              </a:rPr>
              <a:t>Var</a:t>
            </a:r>
            <a:r>
              <a:rPr lang="en-US" sz="1200" dirty="0">
                <a:solidFill>
                  <a:srgbClr val="AA5500"/>
                </a:solidFill>
                <a:effectLst/>
                <a:latin typeface="Inconsolata" pitchFamily="49" charset="77"/>
              </a:rPr>
              <a:t> 0x563e22a396b8</a:t>
            </a:r>
            <a:r>
              <a:rPr lang="en-US" sz="1200" b="1" dirty="0">
                <a:solidFill>
                  <a:srgbClr val="00AAAA"/>
                </a:solidFill>
                <a:effectLst/>
                <a:latin typeface="Inconsolata" pitchFamily="49" charset="77"/>
              </a:rPr>
              <a:t> '</a:t>
            </a:r>
            <a:r>
              <a:rPr lang="en-US" sz="1200" b="1" dirty="0" err="1">
                <a:solidFill>
                  <a:srgbClr val="00AAAA"/>
                </a:solidFill>
                <a:effectLst/>
                <a:latin typeface="Inconsolata" pitchFamily="49" charset="77"/>
              </a:rPr>
              <a:t>i</a:t>
            </a:r>
            <a:r>
              <a:rPr lang="en-US" sz="1200" b="1" dirty="0">
                <a:solidFill>
                  <a:srgbClr val="00AAAA"/>
                </a:solidFill>
                <a:effectLst/>
                <a:latin typeface="Inconsolata" pitchFamily="49" charset="77"/>
              </a:rPr>
              <a:t>'</a:t>
            </a:r>
            <a:r>
              <a:rPr lang="en-US" sz="1200" dirty="0">
                <a:effectLst/>
                <a:latin typeface="Inconsolata" pitchFamily="49" charset="77"/>
              </a:rPr>
              <a:t> </a:t>
            </a:r>
            <a:r>
              <a:rPr lang="en-US" sz="1200" dirty="0">
                <a:solidFill>
                  <a:srgbClr val="00AA00"/>
                </a:solidFill>
                <a:effectLst/>
                <a:latin typeface="Inconsolata" pitchFamily="49" charset="77"/>
              </a:rPr>
              <a:t>'int’</a:t>
            </a:r>
            <a:endParaRPr lang="en-US" sz="1200" dirty="0">
              <a:effectLst/>
              <a:latin typeface="Inconsolata" pitchFamily="49" charset="77"/>
            </a:endParaRPr>
          </a:p>
          <a:p>
            <a:r>
              <a:rPr lang="en-US" sz="1200" dirty="0">
                <a:solidFill>
                  <a:srgbClr val="0000AA"/>
                </a:solidFill>
                <a:effectLst/>
                <a:latin typeface="Inconsolata" pitchFamily="49" charset="77"/>
              </a:rPr>
              <a:t>…</a:t>
            </a:r>
            <a:endParaRPr lang="en-US" sz="1200" dirty="0">
              <a:effectLst/>
              <a:latin typeface="Inconsolata" pitchFamily="49" charset="77"/>
            </a:endParaRPr>
          </a:p>
        </p:txBody>
      </p:sp>
      <p:sp>
        <p:nvSpPr>
          <p:cNvPr id="28" name="TextBox 27">
            <a:extLst>
              <a:ext uri="{FF2B5EF4-FFF2-40B4-BE49-F238E27FC236}">
                <a16:creationId xmlns:a16="http://schemas.microsoft.com/office/drawing/2014/main" id="{3832233B-A5E6-C5DB-D0F0-C252E2E83A49}"/>
              </a:ext>
            </a:extLst>
          </p:cNvPr>
          <p:cNvSpPr txBox="1"/>
          <p:nvPr/>
        </p:nvSpPr>
        <p:spPr>
          <a:xfrm>
            <a:off x="6518684" y="3816961"/>
            <a:ext cx="5355816" cy="2862322"/>
          </a:xfrm>
          <a:prstGeom prst="rect">
            <a:avLst/>
          </a:prstGeom>
          <a:noFill/>
          <a:ln>
            <a:solidFill>
              <a:schemeClr val="dk1"/>
            </a:solidFill>
          </a:ln>
        </p:spPr>
        <p:txBody>
          <a:bodyPr wrap="square">
            <a:spAutoFit/>
          </a:bodyPr>
          <a:lstStyle/>
          <a:p>
            <a:r>
              <a:rPr lang="en-US" sz="1200" b="0" dirty="0">
                <a:solidFill>
                  <a:srgbClr val="0000FF"/>
                </a:solidFill>
                <a:effectLst/>
                <a:latin typeface="Consolas" panose="020B0609020204030204" pitchFamily="49" charset="0"/>
              </a:rPr>
              <a:t>define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@_Z3setPii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a:t>
            </a:r>
            <a:r>
              <a:rPr lang="en-US" sz="1200" b="0" dirty="0">
                <a:solidFill>
                  <a:srgbClr val="000000"/>
                </a:solidFill>
                <a:effectLst/>
                <a:latin typeface="Consolas" panose="020B0609020204030204" pitchFamily="49" charset="0"/>
              </a:rPr>
              <a:t>) {</a:t>
            </a: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3:</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preds = %4</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ret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4:</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preds = %2, %4</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%5</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phi</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 </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2</a:t>
            </a:r>
            <a:r>
              <a:rPr lang="en-US" sz="1200" b="0" dirty="0">
                <a:solidFill>
                  <a:srgbClr val="000000"/>
                </a:solidFill>
                <a:effectLst/>
                <a:latin typeface="Consolas" panose="020B0609020204030204" pitchFamily="49" charset="0"/>
              </a:rPr>
              <a:t> ], [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8</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r>
              <a:rPr lang="en-US" sz="1200" b="0" dirty="0">
                <a:solidFill>
                  <a:srgbClr val="000000"/>
                </a:solidFill>
                <a:effectLst/>
                <a:latin typeface="Consolas" panose="020B0609020204030204" pitchFamily="49" charset="0"/>
              </a:rPr>
              <a:t> ]</a:t>
            </a:r>
          </a:p>
          <a:p>
            <a:r>
              <a:rPr lang="en-US" sz="1200" b="0" dirty="0">
                <a:solidFill>
                  <a:srgbClr val="CD3131"/>
                </a:solidFill>
                <a:effectLst/>
                <a:latin typeface="Consolas" panose="020B0609020204030204" pitchFamily="49" charset="0"/>
              </a:rPr>
              <a:t>  %6</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shl</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5</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1</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%7</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getelementptr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inbounds</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6</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store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7</a:t>
            </a:r>
          </a:p>
          <a:p>
            <a:r>
              <a:rPr lang="en-US" sz="1200" b="0" dirty="0">
                <a:solidFill>
                  <a:srgbClr val="CD3131"/>
                </a:solidFill>
                <a:effectLst/>
                <a:latin typeface="Consolas" panose="020B0609020204030204" pitchFamily="49" charset="0"/>
              </a:rPr>
              <a:t>  %8</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add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5</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1</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%9</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icmp</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eq</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8</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10</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i1</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9</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3</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p>
          <a:p>
            <a:r>
              <a:rPr lang="en-US" sz="1200"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654260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a:xfrm>
            <a:off x="838200" y="365125"/>
            <a:ext cx="5369859" cy="1339010"/>
          </a:xfrm>
        </p:spPr>
        <p:txBody>
          <a:bodyPr/>
          <a:lstStyle/>
          <a:p>
            <a:r>
              <a:rPr lang="en-US" dirty="0"/>
              <a:t>Conclusion</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90392" y="1549400"/>
            <a:ext cx="10515600" cy="5308599"/>
          </a:xfrm>
        </p:spPr>
        <p:txBody>
          <a:bodyPr vert="horz" lIns="91440" tIns="45720" rIns="91440" bIns="45720" rtlCol="0" anchor="t">
            <a:normAutofit fontScale="92500"/>
          </a:bodyPr>
          <a:lstStyle/>
          <a:p>
            <a:r>
              <a:rPr lang="en-US" dirty="0">
                <a:cs typeface="Calibri"/>
              </a:rPr>
              <a:t>Extending </a:t>
            </a:r>
            <a:r>
              <a:rPr lang="en-US" dirty="0" err="1">
                <a:cs typeface="Calibri"/>
              </a:rPr>
              <a:t>Polygeist</a:t>
            </a:r>
            <a:r>
              <a:rPr lang="en-US" dirty="0">
                <a:cs typeface="Calibri"/>
              </a:rPr>
              <a:t>/MLIR, we developed an end-to-end system capable of representing, optimizing, and </a:t>
            </a:r>
            <a:r>
              <a:rPr lang="en-US" dirty="0" err="1">
                <a:cs typeface="Calibri"/>
              </a:rPr>
              <a:t>transpiling</a:t>
            </a:r>
            <a:r>
              <a:rPr lang="en-US" dirty="0">
                <a:cs typeface="Calibri"/>
              </a:rPr>
              <a:t> CPU and GPU parallel programs.</a:t>
            </a:r>
          </a:p>
          <a:p>
            <a:r>
              <a:rPr lang="en-US" dirty="0">
                <a:ea typeface="+mn-lt"/>
                <a:cs typeface="+mn-lt"/>
              </a:rPr>
              <a:t>Development of a high-level barrier operation, whose behavior is defined by memory semantics, enables interoperability with serial and parallel-specific optimizations.</a:t>
            </a:r>
          </a:p>
          <a:p>
            <a:r>
              <a:rPr lang="en-US" dirty="0">
                <a:ea typeface="+mn-lt"/>
                <a:cs typeface="+mn-lt"/>
              </a:rPr>
              <a:t>Ability to preserve high-level structure, including parallelism, barriers, and control flow enables more efficient lowering to CPU’s</a:t>
            </a:r>
          </a:p>
          <a:p>
            <a:r>
              <a:rPr lang="en-US" dirty="0">
                <a:ea typeface="+mn-lt"/>
                <a:cs typeface="+mn-lt"/>
              </a:rPr>
              <a:t>Validate approach by performing GPU to CPU </a:t>
            </a:r>
            <a:r>
              <a:rPr lang="en-US" dirty="0" err="1">
                <a:ea typeface="+mn-lt"/>
                <a:cs typeface="+mn-lt"/>
              </a:rPr>
              <a:t>transpilation</a:t>
            </a:r>
            <a:r>
              <a:rPr lang="en-US" dirty="0">
                <a:ea typeface="+mn-lt"/>
                <a:cs typeface="+mn-lt"/>
              </a:rPr>
              <a:t> on </a:t>
            </a:r>
            <a:r>
              <a:rPr lang="en-US" dirty="0" err="1">
                <a:ea typeface="+mn-lt"/>
                <a:cs typeface="+mn-lt"/>
              </a:rPr>
              <a:t>Rodinia</a:t>
            </a:r>
            <a:r>
              <a:rPr lang="en-US" dirty="0">
                <a:ea typeface="+mn-lt"/>
                <a:cs typeface="+mn-lt"/>
              </a:rPr>
              <a:t> and a </a:t>
            </a:r>
            <a:r>
              <a:rPr lang="en-US" dirty="0" err="1">
                <a:ea typeface="+mn-lt"/>
                <a:cs typeface="+mn-lt"/>
              </a:rPr>
              <a:t>PyTorch</a:t>
            </a:r>
            <a:r>
              <a:rPr lang="en-US" dirty="0">
                <a:ea typeface="+mn-lt"/>
                <a:cs typeface="+mn-lt"/>
              </a:rPr>
              <a:t> Resnet-50, which runs faster than existing CPU backends</a:t>
            </a:r>
            <a:endParaRPr lang="en-US" dirty="0">
              <a:cs typeface="Calibri"/>
            </a:endParaRPr>
          </a:p>
          <a:p>
            <a:r>
              <a:rPr lang="en-US" dirty="0">
                <a:cs typeface="Calibri"/>
              </a:rPr>
              <a:t>LLVM incubator project, open sourced on </a:t>
            </a:r>
            <a:r>
              <a:rPr lang="en-US" dirty="0" err="1">
                <a:cs typeface="Calibri"/>
              </a:rPr>
              <a:t>Github</a:t>
            </a:r>
            <a:r>
              <a:rPr lang="en-US" dirty="0">
                <a:cs typeface="Calibri"/>
              </a:rPr>
              <a:t> (</a:t>
            </a:r>
            <a:r>
              <a:rPr lang="en-US" dirty="0">
                <a:cs typeface="Calibri"/>
                <a:hlinkClick r:id="rId3"/>
              </a:rPr>
              <a:t>github.com/llvm/Polygeist</a:t>
            </a:r>
            <a:r>
              <a:rPr lang="en-US" dirty="0">
                <a:cs typeface="Calibri"/>
              </a:rPr>
              <a:t>), see </a:t>
            </a:r>
            <a:r>
              <a:rPr lang="en-US" dirty="0">
                <a:cs typeface="Calibri"/>
                <a:hlinkClick r:id="rId4"/>
              </a:rPr>
              <a:t>polygeist.mit.edu</a:t>
            </a:r>
            <a:r>
              <a:rPr lang="en-US" dirty="0">
                <a:cs typeface="Calibri"/>
              </a:rPr>
              <a:t> &amp; discuss on Discourse!</a:t>
            </a:r>
          </a:p>
          <a:p>
            <a:endParaRPr lang="en-US" dirty="0">
              <a:cs typeface="Calibri"/>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30</a:t>
            </a:fld>
            <a:endParaRPr lang="en-US" dirty="0"/>
          </a:p>
        </p:txBody>
      </p:sp>
    </p:spTree>
    <p:extLst>
      <p:ext uri="{BB962C8B-B14F-4D97-AF65-F5344CB8AC3E}">
        <p14:creationId xmlns:p14="http://schemas.microsoft.com/office/powerpoint/2010/main" val="498812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31</a:t>
            </a:fld>
            <a:endParaRPr lang="en-US"/>
          </a:p>
        </p:txBody>
      </p:sp>
    </p:spTree>
    <p:extLst>
      <p:ext uri="{BB962C8B-B14F-4D97-AF65-F5344CB8AC3E}">
        <p14:creationId xmlns:p14="http://schemas.microsoft.com/office/powerpoint/2010/main" val="2258138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32</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569190"/>
            <a:ext cx="10515599" cy="1836505"/>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156279" y="3482805"/>
            <a:ext cx="3731125"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4215286" y="3476646"/>
            <a:ext cx="3731125"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 = </a:t>
            </a:r>
            <a:r>
              <a:rPr lang="en-US" sz="2800" baseline="-25000" dirty="0" err="1">
                <a:solidFill>
                  <a:srgbClr val="000000"/>
                </a:solidFill>
                <a:latin typeface="Consolas"/>
                <a:ea typeface="+mn-lt"/>
                <a:cs typeface="Courier New"/>
              </a:rPr>
              <a:t>alloca</a:t>
            </a:r>
            <a:r>
              <a:rPr lang="en-US" sz="2800" baseline="-25000" dirty="0">
                <a:solidFill>
                  <a:srgbClr val="000000"/>
                </a:solidFill>
                <a:latin typeface="Consolas"/>
                <a:ea typeface="+mn-lt"/>
                <a:cs typeface="Courier New"/>
              </a:rPr>
              <a:t> N</a:t>
            </a:r>
            <a:endParaRPr lang="en-US" sz="2800" baseline="-25000" dirty="0">
              <a:solidFill>
                <a:srgbClr val="7030A0"/>
              </a:solidFill>
              <a:latin typeface="Consolas"/>
              <a:ea typeface="+mn-lt"/>
              <a:cs typeface="Courier New"/>
            </a:endParaRP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p>
          <a:p>
            <a:r>
              <a:rPr lang="en-US" sz="2800" baseline="-25000" dirty="0">
                <a:solidFill>
                  <a:srgbClr val="000000"/>
                </a:solidFill>
                <a:latin typeface="Consolas"/>
                <a:ea typeface="+mn-lt"/>
                <a:cs typeface="Courier New"/>
              </a:rPr>
              <a:t>  %</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%off</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off_m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021D4366-ACCF-9B4B-8506-C0ABAA33237D}"/>
              </a:ext>
            </a:extLst>
          </p:cNvPr>
          <p:cNvSpPr txBox="1"/>
          <p:nvPr/>
        </p:nvSpPr>
        <p:spPr>
          <a:xfrm>
            <a:off x="8274293" y="3476646"/>
            <a:ext cx="3731125" cy="267765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4095890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err="1">
                <a:cs typeface="Calibri Light"/>
              </a:rPr>
              <a:t>Rodinia</a:t>
            </a:r>
            <a:r>
              <a:rPr lang="en-US" dirty="0">
                <a:cs typeface="Calibri Light"/>
              </a:rPr>
              <a:t> Ablation</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33</a:t>
            </a:fld>
            <a:endParaRPr lang="en-US"/>
          </a:p>
        </p:txBody>
      </p:sp>
      <p:sp>
        <p:nvSpPr>
          <p:cNvPr id="11" name="Rectangle 10">
            <a:extLst>
              <a:ext uri="{FF2B5EF4-FFF2-40B4-BE49-F238E27FC236}">
                <a16:creationId xmlns:a16="http://schemas.microsoft.com/office/drawing/2014/main" id="{BCE443D4-0E99-F48B-9BE1-568EFBA06D02}"/>
              </a:ext>
            </a:extLst>
          </p:cNvPr>
          <p:cNvSpPr/>
          <p:nvPr/>
        </p:nvSpPr>
        <p:spPr>
          <a:xfrm>
            <a:off x="1638300" y="1587500"/>
            <a:ext cx="1193800" cy="368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10;&#10;Description automatically generated">
            <a:extLst>
              <a:ext uri="{FF2B5EF4-FFF2-40B4-BE49-F238E27FC236}">
                <a16:creationId xmlns:a16="http://schemas.microsoft.com/office/drawing/2014/main" id="{688F331F-E24B-BFAD-B231-83C92E678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089061"/>
            <a:ext cx="9690100" cy="4632414"/>
          </a:xfrm>
          <a:prstGeom prst="rect">
            <a:avLst/>
          </a:prstGeom>
        </p:spPr>
      </p:pic>
      <p:sp>
        <p:nvSpPr>
          <p:cNvPr id="7" name="Rectangle 6">
            <a:extLst>
              <a:ext uri="{FF2B5EF4-FFF2-40B4-BE49-F238E27FC236}">
                <a16:creationId xmlns:a16="http://schemas.microsoft.com/office/drawing/2014/main" id="{AE21588F-EFB4-A2ED-90F6-A195DC729A79}"/>
              </a:ext>
            </a:extLst>
          </p:cNvPr>
          <p:cNvSpPr/>
          <p:nvPr/>
        </p:nvSpPr>
        <p:spPr>
          <a:xfrm>
            <a:off x="10160000" y="5395911"/>
            <a:ext cx="685800"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57D65A1-37C1-E700-4296-D505218B74C8}"/>
              </a:ext>
            </a:extLst>
          </p:cNvPr>
          <p:cNvSpPr>
            <a:spLocks noGrp="1"/>
          </p:cNvSpPr>
          <p:nvPr>
            <p:ph idx="1"/>
          </p:nvPr>
        </p:nvSpPr>
        <p:spPr>
          <a:xfrm>
            <a:off x="838201" y="1466404"/>
            <a:ext cx="10515599" cy="1836505"/>
          </a:xfrm>
        </p:spPr>
        <p:txBody>
          <a:bodyPr vert="horz" lIns="91440" tIns="45720" rIns="91440" bIns="45720" rtlCol="0" anchor="t">
            <a:noAutofit/>
          </a:bodyPr>
          <a:lstStyle/>
          <a:p>
            <a:r>
              <a:rPr lang="en-US" dirty="0" err="1"/>
              <a:t>Mincut</a:t>
            </a:r>
            <a:r>
              <a:rPr lang="en-US" dirty="0"/>
              <a:t>: 5.8%; </a:t>
            </a:r>
            <a:r>
              <a:rPr lang="en-US" dirty="0" err="1"/>
              <a:t>OpenMPOpt</a:t>
            </a:r>
            <a:r>
              <a:rPr lang="en-US" dirty="0"/>
              <a:t>: 10.5%; Affine: 5.4% (2.4x backprop)</a:t>
            </a:r>
          </a:p>
        </p:txBody>
      </p:sp>
    </p:spTree>
    <p:extLst>
      <p:ext uri="{BB962C8B-B14F-4D97-AF65-F5344CB8AC3E}">
        <p14:creationId xmlns:p14="http://schemas.microsoft.com/office/powerpoint/2010/main" val="987415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err="1">
                <a:cs typeface="Calibri Light"/>
              </a:rPr>
              <a:t>PyTorch</a:t>
            </a:r>
            <a:r>
              <a:rPr lang="en-US" dirty="0">
                <a:cs typeface="Calibri Light"/>
              </a:rPr>
              <a:t> Scaling</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34</a:t>
            </a:fld>
            <a:endParaRPr lang="en-US"/>
          </a:p>
        </p:txBody>
      </p:sp>
      <p:sp>
        <p:nvSpPr>
          <p:cNvPr id="11" name="Rectangle 10">
            <a:extLst>
              <a:ext uri="{FF2B5EF4-FFF2-40B4-BE49-F238E27FC236}">
                <a16:creationId xmlns:a16="http://schemas.microsoft.com/office/drawing/2014/main" id="{BCE443D4-0E99-F48B-9BE1-568EFBA06D02}"/>
              </a:ext>
            </a:extLst>
          </p:cNvPr>
          <p:cNvSpPr/>
          <p:nvPr/>
        </p:nvSpPr>
        <p:spPr>
          <a:xfrm>
            <a:off x="1638300" y="1587500"/>
            <a:ext cx="1193800" cy="368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art, bar chart&#10;&#10;Description automatically generated">
            <a:extLst>
              <a:ext uri="{FF2B5EF4-FFF2-40B4-BE49-F238E27FC236}">
                <a16:creationId xmlns:a16="http://schemas.microsoft.com/office/drawing/2014/main" id="{9B30611B-AE66-54F0-C5CF-53E89631E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692" y="2283279"/>
            <a:ext cx="10082985" cy="4209596"/>
          </a:xfrm>
          <a:prstGeom prst="rect">
            <a:avLst/>
          </a:prstGeom>
        </p:spPr>
      </p:pic>
      <p:sp>
        <p:nvSpPr>
          <p:cNvPr id="10" name="Content Placeholder 9">
            <a:extLst>
              <a:ext uri="{FF2B5EF4-FFF2-40B4-BE49-F238E27FC236}">
                <a16:creationId xmlns:a16="http://schemas.microsoft.com/office/drawing/2014/main" id="{C13654E8-1F07-FA58-7D3D-AFC8C355847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4666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a:xfrm>
            <a:off x="838200" y="365125"/>
            <a:ext cx="5369859" cy="1339010"/>
          </a:xfrm>
        </p:spPr>
        <p:txBody>
          <a:bodyPr/>
          <a:lstStyle/>
          <a:p>
            <a:r>
              <a:rPr lang="en-US" dirty="0"/>
              <a:t>Conclusion</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90392" y="1549400"/>
            <a:ext cx="10515600" cy="5308599"/>
          </a:xfrm>
        </p:spPr>
        <p:txBody>
          <a:bodyPr vert="horz" lIns="91440" tIns="45720" rIns="91440" bIns="45720" rtlCol="0" anchor="t">
            <a:normAutofit fontScale="92500" lnSpcReduction="10000"/>
          </a:bodyPr>
          <a:lstStyle/>
          <a:p>
            <a:r>
              <a:rPr lang="en-US" dirty="0">
                <a:cs typeface="Calibri"/>
              </a:rPr>
              <a:t>Optimizable, multi-level operations are key to compiler extensibility and therefore performance</a:t>
            </a:r>
            <a:endParaRPr lang="en-US" dirty="0">
              <a:ea typeface="+mn-lt"/>
              <a:cs typeface="+mn-lt"/>
            </a:endParaRPr>
          </a:p>
          <a:p>
            <a:r>
              <a:rPr lang="en-US" dirty="0" err="1">
                <a:ea typeface="+mn-lt"/>
                <a:cs typeface="+mn-lt"/>
              </a:rPr>
              <a:t>Polygeist</a:t>
            </a:r>
            <a:r>
              <a:rPr lang="en-US" dirty="0">
                <a:ea typeface="+mn-lt"/>
                <a:cs typeface="+mn-lt"/>
              </a:rPr>
              <a:t>/MLIR is a new Clang-based compiler that allows you to leverage this extensibility</a:t>
            </a:r>
          </a:p>
          <a:p>
            <a:pPr lvl="1"/>
            <a:r>
              <a:rPr lang="en-US" dirty="0">
                <a:ea typeface="+mn-lt"/>
                <a:cs typeface="+mn-lt"/>
              </a:rPr>
              <a:t>C/C++ frontend for MLIR</a:t>
            </a:r>
          </a:p>
          <a:p>
            <a:pPr lvl="1"/>
            <a:r>
              <a:rPr lang="en-US" dirty="0">
                <a:cs typeface="Calibri"/>
              </a:rPr>
              <a:t>Compiler transformations for raising MLIR to a higher-level</a:t>
            </a:r>
          </a:p>
          <a:p>
            <a:pPr lvl="1"/>
            <a:r>
              <a:rPr lang="en-US" dirty="0">
                <a:cs typeface="Calibri"/>
              </a:rPr>
              <a:t>Collection of high-level optimization passes (general mem2reg, </a:t>
            </a:r>
            <a:r>
              <a:rPr lang="en-US" dirty="0" err="1">
                <a:cs typeface="Calibri"/>
              </a:rPr>
              <a:t>etc</a:t>
            </a:r>
            <a:r>
              <a:rPr lang="en-US" dirty="0">
                <a:cs typeface="Calibri"/>
              </a:rPr>
              <a:t>)</a:t>
            </a:r>
          </a:p>
          <a:p>
            <a:pPr lvl="1"/>
            <a:r>
              <a:rPr lang="en-US" dirty="0">
                <a:cs typeface="Calibri"/>
              </a:rPr>
              <a:t>Polyhedral optimization via novel optimizations and integrating prior tools into MLIR</a:t>
            </a:r>
          </a:p>
          <a:p>
            <a:pPr lvl="1"/>
            <a:r>
              <a:rPr lang="en-US" dirty="0">
                <a:cs typeface="Calibri"/>
              </a:rPr>
              <a:t>Parallel/GPU optimizations &amp; transformations</a:t>
            </a:r>
          </a:p>
          <a:p>
            <a:r>
              <a:rPr lang="en-US" dirty="0" err="1">
                <a:cs typeface="Calibri"/>
              </a:rPr>
              <a:t>Polygeist</a:t>
            </a:r>
            <a:r>
              <a:rPr lang="en-US" dirty="0">
                <a:cs typeface="Calibri"/>
              </a:rPr>
              <a:t> beats existing polyhedral tools on sequential and parallel code</a:t>
            </a:r>
          </a:p>
          <a:p>
            <a:r>
              <a:rPr lang="en-US" dirty="0" err="1">
                <a:cs typeface="Calibri"/>
              </a:rPr>
              <a:t>Polygeist</a:t>
            </a:r>
            <a:r>
              <a:rPr lang="en-US" dirty="0">
                <a:cs typeface="Calibri"/>
              </a:rPr>
              <a:t> can optimize and </a:t>
            </a:r>
            <a:r>
              <a:rPr lang="en-US" dirty="0" err="1">
                <a:cs typeface="Calibri"/>
              </a:rPr>
              <a:t>transcompile</a:t>
            </a:r>
            <a:r>
              <a:rPr lang="en-US" dirty="0">
                <a:cs typeface="Calibri"/>
              </a:rPr>
              <a:t> your GPU/parallel code</a:t>
            </a:r>
          </a:p>
          <a:p>
            <a:r>
              <a:rPr lang="en-US" dirty="0">
                <a:cs typeface="Calibri"/>
              </a:rPr>
              <a:t>Supports recognizing and lowering to custom ops/dialects</a:t>
            </a:r>
          </a:p>
          <a:p>
            <a:r>
              <a:rPr lang="en-US" dirty="0">
                <a:cs typeface="Calibri"/>
              </a:rPr>
              <a:t>LLVM incubator project, open sourced on </a:t>
            </a:r>
            <a:r>
              <a:rPr lang="en-US" dirty="0" err="1">
                <a:cs typeface="Calibri"/>
              </a:rPr>
              <a:t>Github</a:t>
            </a:r>
            <a:r>
              <a:rPr lang="en-US" dirty="0">
                <a:cs typeface="Calibri"/>
              </a:rPr>
              <a:t>, see </a:t>
            </a:r>
            <a:r>
              <a:rPr lang="en-US" dirty="0">
                <a:cs typeface="Calibri"/>
                <a:hlinkClick r:id="rId3"/>
              </a:rPr>
              <a:t>https://polygeist.mit.edu</a:t>
            </a:r>
            <a:r>
              <a:rPr lang="en-US" dirty="0">
                <a:cs typeface="Calibri"/>
              </a:rPr>
              <a:t> and discuss on Discourse!</a:t>
            </a:r>
          </a:p>
          <a:p>
            <a:endParaRPr lang="en-US"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35</a:t>
            </a:fld>
            <a:endParaRPr lang="en-US"/>
          </a:p>
        </p:txBody>
      </p:sp>
    </p:spTree>
    <p:extLst>
      <p:ext uri="{BB962C8B-B14F-4D97-AF65-F5344CB8AC3E}">
        <p14:creationId xmlns:p14="http://schemas.microsoft.com/office/powerpoint/2010/main" val="3003591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38200" y="1825625"/>
            <a:ext cx="10515600" cy="4667250"/>
          </a:xfrm>
        </p:spPr>
        <p:txBody>
          <a:bodyPr vert="horz" lIns="91440" tIns="45720" rIns="91440" bIns="45720" rtlCol="0" anchor="t">
            <a:normAutofit fontScale="85000" lnSpcReduction="20000"/>
          </a:bodyPr>
          <a:lstStyle/>
          <a:p>
            <a:r>
              <a:rPr lang="en-US" dirty="0">
                <a:cs typeface="Calibri"/>
              </a:rPr>
              <a:t>Thanks to </a:t>
            </a:r>
            <a:r>
              <a:rPr lang="en-US" dirty="0">
                <a:ea typeface="+mn-lt"/>
                <a:cs typeface="+mn-lt"/>
              </a:rPr>
              <a:t>Valentin </a:t>
            </a:r>
            <a:r>
              <a:rPr lang="en-US" dirty="0" err="1">
                <a:ea typeface="+mn-lt"/>
                <a:cs typeface="+mn-lt"/>
              </a:rPr>
              <a:t>Churavy</a:t>
            </a:r>
            <a:r>
              <a:rPr lang="en-US" dirty="0">
                <a:ea typeface="+mn-lt"/>
                <a:cs typeface="+mn-lt"/>
              </a:rPr>
              <a:t>, Albert Cohen, Henk </a:t>
            </a:r>
            <a:r>
              <a:rPr lang="en-US" dirty="0" err="1">
                <a:ea typeface="+mn-lt"/>
                <a:cs typeface="+mn-lt"/>
              </a:rPr>
              <a:t>Corporaal</a:t>
            </a:r>
            <a:r>
              <a:rPr lang="en-US" dirty="0">
                <a:ea typeface="+mn-lt"/>
                <a:cs typeface="+mn-lt"/>
              </a:rPr>
              <a:t>, Tobias Grosser, and Charles </a:t>
            </a:r>
            <a:r>
              <a:rPr lang="en-US" dirty="0" err="1">
                <a:ea typeface="+mn-lt"/>
                <a:cs typeface="+mn-lt"/>
              </a:rPr>
              <a:t>Leiserson</a:t>
            </a:r>
            <a:r>
              <a:rPr lang="en-US" dirty="0">
                <a:ea typeface="+mn-lt"/>
                <a:cs typeface="+mn-lt"/>
              </a:rPr>
              <a:t> for thoughtful discussions on this work.</a:t>
            </a:r>
          </a:p>
          <a:p>
            <a:r>
              <a:rPr lang="en-US" dirty="0">
                <a:ea typeface="+mn-lt"/>
                <a:cs typeface="+mn-lt"/>
              </a:rPr>
              <a:t>William S. Moses was supported in part by a DOE Computational Sciences Graduate Fellowship, in part by Los Alamos National Laboratories, and in part by the United States Air Force Research Laboratory. </a:t>
            </a:r>
            <a:r>
              <a:rPr lang="en-US" dirty="0"/>
              <a:t>The views and conclusions contained in this document are those of the authors and should not be interpreted as representing the official policies, either expressed or implied, of the United States Air Force or the U.S. Government.</a:t>
            </a:r>
            <a:endParaRPr lang="en-US" dirty="0">
              <a:ea typeface="+mn-lt"/>
              <a:cs typeface="+mn-lt"/>
            </a:endParaRPr>
          </a:p>
          <a:p>
            <a:r>
              <a:rPr lang="en-US" dirty="0">
                <a:ea typeface="+mn-lt"/>
                <a:cs typeface="+mn-lt"/>
              </a:rPr>
              <a:t>Lorenzo Chelini is partially supported by the European Commission Horizon 2020</a:t>
            </a:r>
          </a:p>
          <a:p>
            <a:r>
              <a:rPr lang="en-US" dirty="0">
                <a:ea typeface="+mn-lt"/>
                <a:cs typeface="+mn-lt"/>
              </a:rPr>
              <a:t>Ruizhe Zhao is sponsored by UKRI and </a:t>
            </a:r>
            <a:r>
              <a:rPr lang="en-US" dirty="0" err="1">
                <a:ea typeface="+mn-lt"/>
                <a:cs typeface="+mn-lt"/>
              </a:rPr>
              <a:t>Corerain</a:t>
            </a:r>
            <a:r>
              <a:rPr lang="en-US" dirty="0">
                <a:ea typeface="+mn-lt"/>
                <a:cs typeface="+mn-lt"/>
              </a:rPr>
              <a:t> Technologies Ltd. The support of the UK EPSRC is also gratefully acknowledged.</a:t>
            </a:r>
          </a:p>
          <a:p>
            <a:r>
              <a:rPr lang="en-US" dirty="0"/>
              <a:t>The work was supported in part by JSPS KAKENHI Grant Number JP19H04119 and in part by the Japan Society for the Promotion of Science KAKENHI Grant Number JP19H04119, and in part by the New Energy and Industrial Technology Development Organization (NEDO).</a:t>
            </a: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36</a:t>
            </a:fld>
            <a:endParaRPr lang="en-US"/>
          </a:p>
        </p:txBody>
      </p:sp>
    </p:spTree>
    <p:extLst>
      <p:ext uri="{BB962C8B-B14F-4D97-AF65-F5344CB8AC3E}">
        <p14:creationId xmlns:p14="http://schemas.microsoft.com/office/powerpoint/2010/main" val="2352952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a:xfrm>
            <a:off x="838200" y="365125"/>
            <a:ext cx="5369859" cy="1339010"/>
          </a:xfrm>
        </p:spPr>
        <p:txBody>
          <a:bodyPr/>
          <a:lstStyle/>
          <a:p>
            <a:r>
              <a:rPr lang="en-US" dirty="0"/>
              <a:t>Conclusion</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90392" y="1549400"/>
            <a:ext cx="10515600" cy="5308599"/>
          </a:xfrm>
        </p:spPr>
        <p:txBody>
          <a:bodyPr vert="horz" lIns="91440" tIns="45720" rIns="91440" bIns="45720" rtlCol="0" anchor="t">
            <a:normAutofit fontScale="92500" lnSpcReduction="10000"/>
          </a:bodyPr>
          <a:lstStyle/>
          <a:p>
            <a:r>
              <a:rPr lang="en-US" dirty="0">
                <a:cs typeface="Calibri"/>
              </a:rPr>
              <a:t>Optimizable, multi-level operations are key to compiler extensibility and therefore performance</a:t>
            </a:r>
            <a:endParaRPr lang="en-US" dirty="0">
              <a:ea typeface="+mn-lt"/>
              <a:cs typeface="+mn-lt"/>
            </a:endParaRPr>
          </a:p>
          <a:p>
            <a:r>
              <a:rPr lang="en-US" dirty="0" err="1">
                <a:ea typeface="+mn-lt"/>
                <a:cs typeface="+mn-lt"/>
              </a:rPr>
              <a:t>Polygeist</a:t>
            </a:r>
            <a:r>
              <a:rPr lang="en-US" dirty="0">
                <a:ea typeface="+mn-lt"/>
                <a:cs typeface="+mn-lt"/>
              </a:rPr>
              <a:t>/MLIR is a new Clang-based compiler that allows you to leverage this extensibility</a:t>
            </a:r>
          </a:p>
          <a:p>
            <a:pPr lvl="1"/>
            <a:r>
              <a:rPr lang="en-US" dirty="0">
                <a:ea typeface="+mn-lt"/>
                <a:cs typeface="+mn-lt"/>
              </a:rPr>
              <a:t>C/C++ frontend for MLIR</a:t>
            </a:r>
          </a:p>
          <a:p>
            <a:pPr lvl="1"/>
            <a:r>
              <a:rPr lang="en-US" dirty="0">
                <a:cs typeface="Calibri"/>
              </a:rPr>
              <a:t>Compiler transformations for raising MLIR to a higher-level</a:t>
            </a:r>
          </a:p>
          <a:p>
            <a:pPr lvl="1"/>
            <a:r>
              <a:rPr lang="en-US" dirty="0">
                <a:cs typeface="Calibri"/>
              </a:rPr>
              <a:t>Collection of high-level optimization passes (general mem2reg, </a:t>
            </a:r>
            <a:r>
              <a:rPr lang="en-US" dirty="0" err="1">
                <a:cs typeface="Calibri"/>
              </a:rPr>
              <a:t>etc</a:t>
            </a:r>
            <a:r>
              <a:rPr lang="en-US" dirty="0">
                <a:cs typeface="Calibri"/>
              </a:rPr>
              <a:t>)</a:t>
            </a:r>
          </a:p>
          <a:p>
            <a:pPr lvl="1"/>
            <a:r>
              <a:rPr lang="en-US" dirty="0">
                <a:cs typeface="Calibri"/>
              </a:rPr>
              <a:t>Polyhedral optimization via novel optimizations and integrating prior tools into MLIR</a:t>
            </a:r>
          </a:p>
          <a:p>
            <a:pPr lvl="1"/>
            <a:r>
              <a:rPr lang="en-US" dirty="0">
                <a:cs typeface="Calibri"/>
              </a:rPr>
              <a:t>Parallel/GPU optimizations &amp; transformations</a:t>
            </a:r>
          </a:p>
          <a:p>
            <a:r>
              <a:rPr lang="en-US" dirty="0" err="1">
                <a:cs typeface="Calibri"/>
              </a:rPr>
              <a:t>Polygeist</a:t>
            </a:r>
            <a:r>
              <a:rPr lang="en-US" dirty="0">
                <a:cs typeface="Calibri"/>
              </a:rPr>
              <a:t> beats existing polyhedral tools on sequential and parallel code</a:t>
            </a:r>
          </a:p>
          <a:p>
            <a:r>
              <a:rPr lang="en-US" dirty="0" err="1">
                <a:cs typeface="Calibri"/>
              </a:rPr>
              <a:t>Polygeist</a:t>
            </a:r>
            <a:r>
              <a:rPr lang="en-US" dirty="0">
                <a:cs typeface="Calibri"/>
              </a:rPr>
              <a:t> can optimize and </a:t>
            </a:r>
            <a:r>
              <a:rPr lang="en-US" dirty="0" err="1">
                <a:cs typeface="Calibri"/>
              </a:rPr>
              <a:t>transcompile</a:t>
            </a:r>
            <a:r>
              <a:rPr lang="en-US" dirty="0">
                <a:cs typeface="Calibri"/>
              </a:rPr>
              <a:t> your GPU/parallel code</a:t>
            </a:r>
          </a:p>
          <a:p>
            <a:r>
              <a:rPr lang="en-US" dirty="0">
                <a:cs typeface="Calibri"/>
              </a:rPr>
              <a:t>Supports recognizing and lowering to custom ops/dialects</a:t>
            </a:r>
          </a:p>
          <a:p>
            <a:r>
              <a:rPr lang="en-US" dirty="0">
                <a:cs typeface="Calibri"/>
              </a:rPr>
              <a:t>LLVM incubator project, open sourced on </a:t>
            </a:r>
            <a:r>
              <a:rPr lang="en-US" dirty="0" err="1">
                <a:cs typeface="Calibri"/>
              </a:rPr>
              <a:t>Github</a:t>
            </a:r>
            <a:r>
              <a:rPr lang="en-US" dirty="0">
                <a:cs typeface="Calibri"/>
              </a:rPr>
              <a:t>, see </a:t>
            </a:r>
            <a:r>
              <a:rPr lang="en-US" dirty="0">
                <a:cs typeface="Calibri"/>
                <a:hlinkClick r:id="rId3"/>
              </a:rPr>
              <a:t>https://polygeist.mit.edu</a:t>
            </a:r>
            <a:r>
              <a:rPr lang="en-US" dirty="0">
                <a:cs typeface="Calibri"/>
              </a:rPr>
              <a:t> and discuss on Discourse!</a:t>
            </a:r>
          </a:p>
          <a:p>
            <a:endParaRPr lang="en-US"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37</a:t>
            </a:fld>
            <a:endParaRPr lang="en-US"/>
          </a:p>
        </p:txBody>
      </p:sp>
    </p:spTree>
    <p:extLst>
      <p:ext uri="{BB962C8B-B14F-4D97-AF65-F5344CB8AC3E}">
        <p14:creationId xmlns:p14="http://schemas.microsoft.com/office/powerpoint/2010/main" val="2033605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29F5-187A-6C0B-BB8F-8F44475146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469E73-D8D2-AF04-B014-BF82C5D1163E}"/>
              </a:ext>
            </a:extLst>
          </p:cNvPr>
          <p:cNvSpPr>
            <a:spLocks noGrp="1"/>
          </p:cNvSpPr>
          <p:nvPr>
            <p:ph idx="1"/>
          </p:nvPr>
        </p:nvSpPr>
        <p:spPr>
          <a:xfrm>
            <a:off x="838200" y="1825625"/>
            <a:ext cx="10515600" cy="561975"/>
          </a:xfrm>
        </p:spPr>
        <p:txBody>
          <a:bodyPr/>
          <a:lstStyle/>
          <a:p>
            <a:r>
              <a:rPr lang="en-US" dirty="0"/>
              <a:t>Text</a:t>
            </a:r>
          </a:p>
        </p:txBody>
      </p:sp>
      <p:sp>
        <p:nvSpPr>
          <p:cNvPr id="4" name="Slide Number Placeholder 3">
            <a:extLst>
              <a:ext uri="{FF2B5EF4-FFF2-40B4-BE49-F238E27FC236}">
                <a16:creationId xmlns:a16="http://schemas.microsoft.com/office/drawing/2014/main" id="{77D97AA6-30D8-D8FD-94C6-18C8913A5BA3}"/>
              </a:ext>
            </a:extLst>
          </p:cNvPr>
          <p:cNvSpPr>
            <a:spLocks noGrp="1"/>
          </p:cNvSpPr>
          <p:nvPr>
            <p:ph type="sldNum" sz="quarter" idx="12"/>
          </p:nvPr>
        </p:nvSpPr>
        <p:spPr/>
        <p:txBody>
          <a:bodyPr/>
          <a:lstStyle/>
          <a:p>
            <a:fld id="{330EA680-D336-4FF7-8B7A-9848BB0A1C32}" type="slidenum">
              <a:rPr lang="en-US" smtClean="0"/>
              <a:t>38</a:t>
            </a:fld>
            <a:endParaRPr lang="en-US"/>
          </a:p>
        </p:txBody>
      </p:sp>
      <p:pic>
        <p:nvPicPr>
          <p:cNvPr id="7" name="Picture 6">
            <a:extLst>
              <a:ext uri="{FF2B5EF4-FFF2-40B4-BE49-F238E27FC236}">
                <a16:creationId xmlns:a16="http://schemas.microsoft.com/office/drawing/2014/main" id="{D4AAA66A-4452-F84F-4878-F4EC01668A2B}"/>
              </a:ext>
            </a:extLst>
          </p:cNvPr>
          <p:cNvPicPr>
            <a:picLocks noChangeAspect="1"/>
          </p:cNvPicPr>
          <p:nvPr/>
        </p:nvPicPr>
        <p:blipFill rotWithShape="1">
          <a:blip r:embed="rId2">
            <a:extLst>
              <a:ext uri="{28A0092B-C50C-407E-A947-70E740481C1C}">
                <a14:useLocalDpi xmlns:a14="http://schemas.microsoft.com/office/drawing/2010/main" val="0"/>
              </a:ext>
            </a:extLst>
          </a:blip>
          <a:srcRect l="60208"/>
          <a:stretch/>
        </p:blipFill>
        <p:spPr>
          <a:xfrm>
            <a:off x="2349500" y="2009775"/>
            <a:ext cx="6578600" cy="4803392"/>
          </a:xfrm>
          <a:prstGeom prst="rect">
            <a:avLst/>
          </a:prstGeom>
        </p:spPr>
      </p:pic>
    </p:spTree>
    <p:extLst>
      <p:ext uri="{BB962C8B-B14F-4D97-AF65-F5344CB8AC3E}">
        <p14:creationId xmlns:p14="http://schemas.microsoft.com/office/powerpoint/2010/main" val="3543728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A first-class representation of parallelism</a:t>
            </a:r>
            <a:endParaRPr lang="en-US" dirty="0"/>
          </a:p>
        </p:txBody>
      </p:sp>
      <p:sp>
        <p:nvSpPr>
          <p:cNvPr id="3" name="Content Placeholder 2">
            <a:extLst>
              <a:ext uri="{FF2B5EF4-FFF2-40B4-BE49-F238E27FC236}">
                <a16:creationId xmlns:a16="http://schemas.microsoft.com/office/drawing/2014/main" id="{4ED262A3-7850-4F33-B96F-9B11574E017A}"/>
              </a:ext>
            </a:extLst>
          </p:cNvPr>
          <p:cNvSpPr>
            <a:spLocks noGrp="1"/>
          </p:cNvSpPr>
          <p:nvPr>
            <p:ph idx="1"/>
          </p:nvPr>
        </p:nvSpPr>
        <p:spPr>
          <a:xfrm>
            <a:off x="838200" y="1825625"/>
            <a:ext cx="10515600" cy="2659878"/>
          </a:xfrm>
        </p:spPr>
        <p:txBody>
          <a:bodyPr vert="horz" lIns="91440" tIns="45720" rIns="91440" bIns="45720" rtlCol="0" anchor="t">
            <a:normAutofit/>
          </a:bodyPr>
          <a:lstStyle/>
          <a:p>
            <a:r>
              <a:rPr lang="en-US" dirty="0">
                <a:cs typeface="Calibri"/>
              </a:rPr>
              <a:t>Current mainstream compilers do not have a good notion or representation of parallelism</a:t>
            </a:r>
          </a:p>
          <a:p>
            <a:r>
              <a:rPr lang="en-US" dirty="0">
                <a:cs typeface="Calibri"/>
              </a:rPr>
              <a:t>This is accentuated for GPU programs where the kernel is kept in a separate module to allow emission of different assembly</a:t>
            </a:r>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39</a:t>
            </a:fld>
            <a:endParaRPr lang="en-US"/>
          </a:p>
        </p:txBody>
      </p:sp>
      <p:sp>
        <p:nvSpPr>
          <p:cNvPr id="13" name="TextBox 12">
            <a:extLst>
              <a:ext uri="{FF2B5EF4-FFF2-40B4-BE49-F238E27FC236}">
                <a16:creationId xmlns:a16="http://schemas.microsoft.com/office/drawing/2014/main" id="{CF1382FD-0EE0-7E40-88F2-24A4262FA23C}"/>
              </a:ext>
            </a:extLst>
          </p:cNvPr>
          <p:cNvSpPr txBox="1"/>
          <p:nvPr/>
        </p:nvSpPr>
        <p:spPr>
          <a:xfrm>
            <a:off x="2120900" y="3676590"/>
            <a:ext cx="7556500" cy="2862322"/>
          </a:xfrm>
          <a:prstGeom prst="rect">
            <a:avLst/>
          </a:prstGeom>
          <a:noFill/>
        </p:spPr>
        <p:txBody>
          <a:bodyPr wrap="square">
            <a:spAutoFit/>
          </a:bodyPr>
          <a:lstStyle/>
          <a:p>
            <a:r>
              <a:rPr lang="en-US" b="0" dirty="0">
                <a:solidFill>
                  <a:srgbClr val="0000FF"/>
                </a:solidFill>
                <a:effectLst/>
                <a:latin typeface="Consolas" panose="020B0609020204030204" pitchFamily="49" charset="0"/>
              </a:rPr>
              <a:t>__device__</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sum(</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in,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n);</a:t>
            </a:r>
          </a:p>
          <a:p>
            <a:r>
              <a:rPr lang="en-US" b="0" dirty="0">
                <a:solidFill>
                  <a:srgbClr val="0000FF"/>
                </a:solidFill>
                <a:effectLst/>
                <a:latin typeface="Consolas" panose="020B0609020204030204" pitchFamily="49" charset="0"/>
              </a:rPr>
              <a:t>__global__</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void</a:t>
            </a:r>
            <a:r>
              <a:rPr lang="en-US" b="0" dirty="0">
                <a:solidFill>
                  <a:srgbClr val="000000"/>
                </a:solidFill>
                <a:effectLst/>
                <a:latin typeface="Consolas" panose="020B0609020204030204" pitchFamily="49" charset="0"/>
              </a:rPr>
              <a:t> normalize(</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*out,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*in,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n) {</a:t>
            </a:r>
          </a:p>
          <a:p>
            <a:r>
              <a:rPr lang="en-US" b="0" dirty="0">
                <a:solidFill>
                  <a:srgbClr val="0000FF"/>
                </a:solidFill>
                <a:effectLst/>
                <a:latin typeface="Consolas" panose="020B0609020204030204" pitchFamily="49" charset="0"/>
              </a:rPr>
              <a:t>  int</a:t>
            </a:r>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 </a:t>
            </a:r>
            <a:r>
              <a:rPr lang="en-US" b="0" dirty="0" err="1">
                <a:solidFill>
                  <a:srgbClr val="000000"/>
                </a:solidFill>
                <a:effectLst/>
                <a:latin typeface="Consolas" panose="020B0609020204030204" pitchFamily="49" charset="0"/>
              </a:rPr>
              <a:t>threadIdx.x</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  if</a:t>
            </a:r>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&lt; n)</a:t>
            </a:r>
          </a:p>
          <a:p>
            <a:r>
              <a:rPr lang="en-US" b="0" dirty="0">
                <a:solidFill>
                  <a:srgbClr val="000000"/>
                </a:solidFill>
                <a:effectLst/>
                <a:latin typeface="Consolas" panose="020B0609020204030204" pitchFamily="49" charset="0"/>
              </a:rPr>
              <a:t>    out[</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 in[</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 sum(in, n);</a:t>
            </a:r>
          </a:p>
          <a:p>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void</a:t>
            </a:r>
            <a:r>
              <a:rPr lang="en-US" b="0" dirty="0">
                <a:solidFill>
                  <a:srgbClr val="000000"/>
                </a:solidFill>
                <a:effectLst/>
                <a:latin typeface="Consolas" panose="020B0609020204030204" pitchFamily="49" charset="0"/>
              </a:rPr>
              <a:t> launch(</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out,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in,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n) {</a:t>
            </a:r>
          </a:p>
          <a:p>
            <a:r>
              <a:rPr lang="en-US" b="0" dirty="0">
                <a:solidFill>
                  <a:srgbClr val="000000"/>
                </a:solidFill>
                <a:effectLst/>
                <a:latin typeface="Consolas" panose="020B0609020204030204" pitchFamily="49" charset="0"/>
              </a:rPr>
              <a:t>  normalize&lt;&lt;&lt;</a:t>
            </a:r>
            <a:r>
              <a:rPr lang="en-US" b="0" dirty="0" err="1">
                <a:solidFill>
                  <a:srgbClr val="000000"/>
                </a:solidFill>
                <a:effectLst/>
                <a:latin typeface="Consolas" panose="020B0609020204030204" pitchFamily="49" charset="0"/>
              </a:rPr>
              <a:t>nblocks</a:t>
            </a:r>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nthreads</a:t>
            </a:r>
            <a:r>
              <a:rPr lang="en-US" b="0" dirty="0">
                <a:solidFill>
                  <a:srgbClr val="000000"/>
                </a:solidFill>
                <a:effectLst/>
                <a:latin typeface="Consolas" panose="020B0609020204030204" pitchFamily="49" charset="0"/>
              </a:rPr>
              <a:t>&gt;&gt;&gt;(out, in, n);</a:t>
            </a:r>
          </a:p>
          <a:p>
            <a:r>
              <a:rPr lang="en-US" b="0" dirty="0">
                <a:solidFill>
                  <a:srgbClr val="000000"/>
                </a:solidFill>
                <a:effectLst/>
                <a:latin typeface="Consolas" panose="020B0609020204030204" pitchFamily="49" charset="0"/>
              </a:rPr>
              <a:t>}</a:t>
            </a:r>
          </a:p>
        </p:txBody>
      </p:sp>
      <p:pic>
        <p:nvPicPr>
          <p:cNvPr id="5" name="Picture 4">
            <a:extLst>
              <a:ext uri="{FF2B5EF4-FFF2-40B4-BE49-F238E27FC236}">
                <a16:creationId xmlns:a16="http://schemas.microsoft.com/office/drawing/2014/main" id="{8C8CCFAA-5353-CE4E-AC7D-91DE7A4D7000}"/>
              </a:ext>
            </a:extLst>
          </p:cNvPr>
          <p:cNvPicPr>
            <a:picLocks noChangeAspect="1"/>
          </p:cNvPicPr>
          <p:nvPr/>
        </p:nvPicPr>
        <p:blipFill rotWithShape="1">
          <a:blip r:embed="rId3"/>
          <a:srcRect r="5848" b="7077"/>
          <a:stretch/>
        </p:blipFill>
        <p:spPr>
          <a:xfrm>
            <a:off x="0" y="0"/>
            <a:ext cx="11478986" cy="6372696"/>
          </a:xfrm>
          <a:prstGeom prst="rect">
            <a:avLst/>
          </a:prstGeom>
        </p:spPr>
      </p:pic>
    </p:spTree>
    <p:extLst>
      <p:ext uri="{BB962C8B-B14F-4D97-AF65-F5344CB8AC3E}">
        <p14:creationId xmlns:p14="http://schemas.microsoft.com/office/powerpoint/2010/main" val="2073845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a:cs typeface="Calibri Light"/>
              </a:rPr>
              <a:t>Losing High Level Structure</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15" name="Content Placeholder 2">
            <a:extLst>
              <a:ext uri="{FF2B5EF4-FFF2-40B4-BE49-F238E27FC236}">
                <a16:creationId xmlns:a16="http://schemas.microsoft.com/office/drawing/2014/main" id="{9100CCD9-E174-7A70-D085-BF2DE4FC4810}"/>
              </a:ext>
            </a:extLst>
          </p:cNvPr>
          <p:cNvSpPr>
            <a:spLocks noGrp="1"/>
          </p:cNvSpPr>
          <p:nvPr>
            <p:ph idx="1"/>
          </p:nvPr>
        </p:nvSpPr>
        <p:spPr>
          <a:xfrm>
            <a:off x="838200" y="1825625"/>
            <a:ext cx="10515600" cy="2659878"/>
          </a:xfrm>
        </p:spPr>
        <p:txBody>
          <a:bodyPr vert="horz" lIns="91440" tIns="45720" rIns="91440" bIns="45720" rtlCol="0" anchor="t">
            <a:normAutofit/>
          </a:bodyPr>
          <a:lstStyle/>
          <a:p>
            <a:r>
              <a:rPr lang="en-US" dirty="0">
                <a:cs typeface="Calibri"/>
              </a:rPr>
              <a:t>LLVM, while general enough to represent any program, must represent all parts of a program in a single, low-level IR</a:t>
            </a:r>
          </a:p>
          <a:p>
            <a:pPr lvl="1"/>
            <a:r>
              <a:rPr lang="en-US" dirty="0">
                <a:cs typeface="Calibri"/>
              </a:rPr>
              <a:t>Loses control flow constructs (if, for, </a:t>
            </a:r>
            <a:r>
              <a:rPr lang="en-US" dirty="0" err="1">
                <a:cs typeface="Calibri"/>
              </a:rPr>
              <a:t>etc</a:t>
            </a:r>
            <a:r>
              <a:rPr lang="en-US" dirty="0">
                <a:cs typeface="Calibri"/>
              </a:rPr>
              <a:t>)</a:t>
            </a:r>
          </a:p>
          <a:p>
            <a:pPr lvl="1"/>
            <a:r>
              <a:rPr lang="en-US" dirty="0">
                <a:cs typeface="Calibri"/>
              </a:rPr>
              <a:t>Hides parallelism behind runtime </a:t>
            </a:r>
          </a:p>
          <a:p>
            <a:pPr lvl="1"/>
            <a:r>
              <a:rPr lang="en-US" dirty="0">
                <a:cs typeface="Calibri"/>
              </a:rPr>
              <a:t>High-level semantics &amp; properties cannot be represented and are lost.</a:t>
            </a:r>
          </a:p>
        </p:txBody>
      </p:sp>
      <p:sp>
        <p:nvSpPr>
          <p:cNvPr id="17" name="TextBox 16">
            <a:extLst>
              <a:ext uri="{FF2B5EF4-FFF2-40B4-BE49-F238E27FC236}">
                <a16:creationId xmlns:a16="http://schemas.microsoft.com/office/drawing/2014/main" id="{7B011850-FDF4-F72F-1F15-211836E126E6}"/>
              </a:ext>
            </a:extLst>
          </p:cNvPr>
          <p:cNvSpPr txBox="1"/>
          <p:nvPr/>
        </p:nvSpPr>
        <p:spPr>
          <a:xfrm>
            <a:off x="1231900" y="4138861"/>
            <a:ext cx="4165600" cy="1477328"/>
          </a:xfrm>
          <a:prstGeom prst="rect">
            <a:avLst/>
          </a:prstGeom>
          <a:noFill/>
          <a:ln>
            <a:solidFill>
              <a:schemeClr val="tx1"/>
            </a:solidFill>
          </a:ln>
        </p:spPr>
        <p:txBody>
          <a:bodyPr wrap="square">
            <a:spAutoFit/>
          </a:bodyPr>
          <a:lstStyle/>
          <a:p>
            <a:r>
              <a:rPr lang="en-US" b="0" dirty="0">
                <a:solidFill>
                  <a:srgbClr val="0000FF"/>
                </a:solidFill>
                <a:effectLst/>
                <a:latin typeface="Consolas" panose="020B0609020204030204" pitchFamily="49" charset="0"/>
              </a:rPr>
              <a:t>void</a:t>
            </a:r>
            <a:r>
              <a:rPr lang="en-US" b="0" dirty="0">
                <a:solidFill>
                  <a:srgbClr val="000000"/>
                </a:solidFill>
                <a:effectLst/>
                <a:latin typeface="Consolas" panose="020B0609020204030204" pitchFamily="49" charset="0"/>
              </a:rPr>
              <a:t> foo(</a:t>
            </a:r>
            <a:r>
              <a:rPr lang="en-US" b="0" dirty="0" err="1">
                <a:solidFill>
                  <a:srgbClr val="000000"/>
                </a:solidFill>
                <a:effectLst/>
                <a:latin typeface="Consolas" panose="020B0609020204030204" pitchFamily="49" charset="0"/>
              </a:rPr>
              <a:t>DataStructure</a:t>
            </a:r>
            <a:r>
              <a:rPr lang="en-US" b="0" dirty="0">
                <a:solidFill>
                  <a:srgbClr val="000000"/>
                </a:solidFill>
                <a:effectLst/>
                <a:latin typeface="Consolas" panose="020B0609020204030204" pitchFamily="49" charset="0"/>
              </a:rPr>
              <a:t>&amp; x) {</a:t>
            </a:r>
          </a:p>
          <a:p>
            <a:r>
              <a:rPr lang="en-US" b="0" dirty="0">
                <a:solidFill>
                  <a:srgbClr val="000000"/>
                </a:solidFill>
                <a:effectLst/>
                <a:latin typeface="Consolas" panose="020B0609020204030204" pitchFamily="49" charset="0"/>
              </a:rPr>
              <a:t>  print(size(x));</a:t>
            </a:r>
          </a:p>
          <a:p>
            <a:r>
              <a:rPr lang="en-US" b="0" dirty="0">
                <a:solidFill>
                  <a:srgbClr val="000000"/>
                </a:solidFill>
                <a:effectLst/>
                <a:latin typeface="Consolas" panose="020B0609020204030204" pitchFamily="49" charset="0"/>
              </a:rPr>
              <a:t>  insert(x);</a:t>
            </a:r>
          </a:p>
          <a:p>
            <a:r>
              <a:rPr lang="en-US" b="0" dirty="0">
                <a:solidFill>
                  <a:srgbClr val="000000"/>
                </a:solidFill>
                <a:effectLst/>
                <a:latin typeface="Consolas" panose="020B0609020204030204" pitchFamily="49" charset="0"/>
              </a:rPr>
              <a:t>  print(size(x));</a:t>
            </a:r>
          </a:p>
          <a:p>
            <a:r>
              <a:rPr lang="en-US" b="0" dirty="0">
                <a:solidFill>
                  <a:srgbClr val="000000"/>
                </a:solidFill>
                <a:effectLst/>
                <a:latin typeface="Consolas" panose="020B0609020204030204" pitchFamily="49" charset="0"/>
              </a:rPr>
              <a:t>}</a:t>
            </a:r>
          </a:p>
        </p:txBody>
      </p:sp>
      <p:sp>
        <p:nvSpPr>
          <p:cNvPr id="18" name="TextBox 17">
            <a:extLst>
              <a:ext uri="{FF2B5EF4-FFF2-40B4-BE49-F238E27FC236}">
                <a16:creationId xmlns:a16="http://schemas.microsoft.com/office/drawing/2014/main" id="{0D5BEC9A-8C5D-375B-5D06-D44B6A7D55FF}"/>
              </a:ext>
            </a:extLst>
          </p:cNvPr>
          <p:cNvSpPr txBox="1"/>
          <p:nvPr/>
        </p:nvSpPr>
        <p:spPr>
          <a:xfrm>
            <a:off x="5994400" y="4136152"/>
            <a:ext cx="4368800" cy="2585323"/>
          </a:xfrm>
          <a:prstGeom prst="rect">
            <a:avLst/>
          </a:prstGeom>
          <a:noFill/>
          <a:ln>
            <a:solidFill>
              <a:schemeClr val="tx1"/>
            </a:solidFill>
          </a:ln>
        </p:spPr>
        <p:txBody>
          <a:bodyPr wrap="square">
            <a:spAutoFit/>
          </a:bodyPr>
          <a:lstStyle/>
          <a:p>
            <a:r>
              <a:rPr lang="en-US" dirty="0">
                <a:solidFill>
                  <a:srgbClr val="0000FF"/>
                </a:solidFill>
                <a:latin typeface="Consolas" panose="020B0609020204030204" pitchFamily="49" charset="0"/>
              </a:rPr>
              <a:t>define</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void</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@foo</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 {</a:t>
            </a:r>
          </a:p>
          <a:p>
            <a:r>
              <a:rPr lang="en-US" dirty="0">
                <a:solidFill>
                  <a:srgbClr val="CD3131"/>
                </a:solidFill>
                <a:latin typeface="Consolas" panose="020B0609020204030204" pitchFamily="49" charset="0"/>
              </a:rPr>
              <a:t>  %2</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call @size</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a:t>
            </a:r>
          </a:p>
          <a:p>
            <a:r>
              <a:rPr lang="en-US" dirty="0">
                <a:solidFill>
                  <a:srgbClr val="008080"/>
                </a:solidFill>
                <a:latin typeface="Consolas" panose="020B0609020204030204" pitchFamily="49" charset="0"/>
              </a:rPr>
              <a:t>  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@print</a:t>
            </a:r>
            <a:r>
              <a:rPr lang="en-US" dirty="0">
                <a:solidFill>
                  <a:srgbClr val="000000"/>
                </a:solidFill>
                <a:latin typeface="Consolas" panose="020B0609020204030204" pitchFamily="49" charset="0"/>
              </a:rPr>
              <a:t>(</a:t>
            </a:r>
            <a:r>
              <a:rPr lang="en-US" dirty="0">
                <a:solidFill>
                  <a:srgbClr val="008080"/>
                </a:solidFill>
                <a:latin typeface="Consolas" panose="020B0609020204030204" pitchFamily="49" charset="0"/>
              </a:rPr>
              <a:t>i32</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2</a:t>
            </a:r>
            <a:r>
              <a:rPr lang="en-US" dirty="0">
                <a:solidFill>
                  <a:srgbClr val="000000"/>
                </a:solidFill>
                <a:latin typeface="Consolas" panose="020B0609020204030204" pitchFamily="49" charset="0"/>
              </a:rPr>
              <a:t>)</a:t>
            </a:r>
          </a:p>
          <a:p>
            <a:r>
              <a:rPr lang="en-US" dirty="0">
                <a:solidFill>
                  <a:srgbClr val="008080"/>
                </a:solidFill>
                <a:latin typeface="Consolas" panose="020B0609020204030204" pitchFamily="49" charset="0"/>
              </a:rPr>
              <a:t>  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@insert</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a:t>
            </a:r>
          </a:p>
          <a:p>
            <a:r>
              <a:rPr lang="en-US" dirty="0">
                <a:solidFill>
                  <a:schemeClr val="bg1">
                    <a:lumMod val="50000"/>
                  </a:schemeClr>
                </a:solidFill>
                <a:latin typeface="Consolas" panose="020B0609020204030204" pitchFamily="49" charset="0"/>
              </a:rPr>
              <a:t>  ; %3 = add i32 %2, 1</a:t>
            </a:r>
          </a:p>
          <a:p>
            <a:r>
              <a:rPr lang="en-US" dirty="0">
                <a:solidFill>
                  <a:srgbClr val="CD3131"/>
                </a:solidFill>
                <a:latin typeface="Consolas" panose="020B0609020204030204" pitchFamily="49" charset="0"/>
              </a:rPr>
              <a:t>  %3 =</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@size</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a:t>
            </a:r>
          </a:p>
          <a:p>
            <a:r>
              <a:rPr lang="en-US" dirty="0">
                <a:solidFill>
                  <a:srgbClr val="008080"/>
                </a:solidFill>
                <a:latin typeface="Consolas" panose="020B0609020204030204" pitchFamily="49" charset="0"/>
              </a:rPr>
              <a:t>  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@print</a:t>
            </a:r>
            <a:r>
              <a:rPr lang="en-US" dirty="0">
                <a:solidFill>
                  <a:srgbClr val="000000"/>
                </a:solidFill>
                <a:latin typeface="Consolas" panose="020B0609020204030204" pitchFamily="49" charset="0"/>
              </a:rPr>
              <a:t>(</a:t>
            </a:r>
            <a:r>
              <a:rPr lang="en-US" dirty="0">
                <a:solidFill>
                  <a:srgbClr val="008080"/>
                </a:solidFill>
                <a:latin typeface="Consolas" panose="020B0609020204030204" pitchFamily="49" charset="0"/>
              </a:rPr>
              <a:t>i32</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r>
              <a:rPr lang="en-US" dirty="0">
                <a:solidFill>
                  <a:srgbClr val="0000FF"/>
                </a:solidFill>
                <a:latin typeface="Consolas" panose="020B0609020204030204" pitchFamily="49" charset="0"/>
              </a:rPr>
              <a:t>  ret</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void</a:t>
            </a:r>
            <a:endParaRPr lang="en-US"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a:t>
            </a:r>
          </a:p>
        </p:txBody>
      </p:sp>
    </p:spTree>
    <p:extLst>
      <p:ext uri="{BB962C8B-B14F-4D97-AF65-F5344CB8AC3E}">
        <p14:creationId xmlns:p14="http://schemas.microsoft.com/office/powerpoint/2010/main" val="618970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Case Study 2: GPUs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40</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2796892" y="1524258"/>
            <a:ext cx="7428470" cy="526297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__device__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sum(</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data,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square(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h_out</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h_in</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br>
              <a:rPr lang="en-US" sz="1400" dirty="0">
                <a:solidFill>
                  <a:srgbClr val="000000"/>
                </a:solidFill>
                <a:latin typeface="Consolas" panose="020B0609020204030204" pitchFamily="49" charset="0"/>
              </a:rPr>
            </a:br>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a:t>
            </a:r>
          </a:p>
          <a:p>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cudaMalloc</a:t>
            </a:r>
            <a:r>
              <a:rPr lang="en-US" sz="1400" dirty="0">
                <a:solidFill>
                  <a:srgbClr val="000000"/>
                </a:solidFill>
                <a:latin typeface="Consolas" panose="020B0609020204030204" pitchFamily="49" charset="0"/>
              </a:rPr>
              <a:t>(&amp;</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a:t>
            </a:r>
          </a:p>
          <a:p>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cudaMalloc</a:t>
            </a:r>
            <a:r>
              <a:rPr lang="en-US" sz="1400" dirty="0">
                <a:solidFill>
                  <a:srgbClr val="000000"/>
                </a:solidFill>
                <a:latin typeface="Consolas" panose="020B0609020204030204" pitchFamily="49" charset="0"/>
              </a:rPr>
              <a:t>(&amp;</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cudaMemcpy</a:t>
            </a:r>
            <a:r>
              <a:rPr lang="en-US" sz="1400" dirty="0">
                <a:solidFill>
                  <a:srgbClr val="000000"/>
                </a:solidFill>
                <a:latin typeface="Consolas" panose="020B0609020204030204" pitchFamily="49" charset="0"/>
              </a:rPr>
              <a:t>(</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h_in</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 </a:t>
            </a:r>
            <a:r>
              <a:rPr lang="en-US" sz="1400" dirty="0" err="1">
                <a:solidFill>
                  <a:srgbClr val="000000"/>
                </a:solidFill>
                <a:latin typeface="Consolas" panose="020B0609020204030204" pitchFamily="49" charset="0"/>
              </a:rPr>
              <a:t>cudaMemcpyHostToDevice</a:t>
            </a:r>
            <a:r>
              <a:rPr lang="en-US" sz="1400" dirty="0">
                <a:solidFill>
                  <a:srgbClr val="000000"/>
                </a:solidFill>
                <a:latin typeface="Consolas" panose="020B0609020204030204" pitchFamily="49" charset="0"/>
              </a:rPr>
              <a:t>);</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square&lt;&lt;&lt;(n+</a:t>
            </a:r>
            <a:r>
              <a:rPr lang="en-US" sz="1400" dirty="0">
                <a:solidFill>
                  <a:srgbClr val="098658"/>
                </a:solidFill>
                <a:latin typeface="Consolas" panose="020B0609020204030204" pitchFamily="49" charset="0"/>
              </a:rPr>
              <a:t>31</a:t>
            </a:r>
            <a:r>
              <a:rPr lang="en-US" sz="1400" dirty="0">
                <a:solidFill>
                  <a:srgbClr val="000000"/>
                </a:solidFill>
                <a:latin typeface="Consolas" panose="020B0609020204030204" pitchFamily="49" charset="0"/>
              </a:rPr>
              <a:t>)/</a:t>
            </a:r>
            <a:r>
              <a:rPr lang="en-US" sz="1400" dirty="0">
                <a:solidFill>
                  <a:srgbClr val="098658"/>
                </a:solidFill>
                <a:latin typeface="Consolas" panose="020B0609020204030204" pitchFamily="49" charset="0"/>
              </a:rPr>
              <a:t>32</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32</a:t>
            </a:r>
            <a:r>
              <a:rPr lang="en-US" sz="1400" dirty="0">
                <a:solidFill>
                  <a:srgbClr val="000000"/>
                </a:solidFill>
                <a:latin typeface="Consolas" panose="020B0609020204030204" pitchFamily="49" charset="0"/>
              </a:rPr>
              <a:t>&gt;&gt;&gt;(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cudaMemcpy</a:t>
            </a:r>
            <a:r>
              <a:rPr lang="en-US" sz="1400" dirty="0">
                <a:solidFill>
                  <a:srgbClr val="000000"/>
                </a:solidFill>
                <a:latin typeface="Consolas" panose="020B0609020204030204" pitchFamily="49" charset="0"/>
              </a:rPr>
              <a:t>(</a:t>
            </a:r>
            <a:r>
              <a:rPr lang="en-US" sz="1400" dirty="0" err="1">
                <a:solidFill>
                  <a:srgbClr val="000000"/>
                </a:solidFill>
                <a:latin typeface="Consolas" panose="020B0609020204030204" pitchFamily="49" charset="0"/>
              </a:rPr>
              <a:t>h_out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h_out</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 </a:t>
            </a:r>
            <a:r>
              <a:rPr lang="en-US" sz="1400" dirty="0" err="1">
                <a:solidFill>
                  <a:srgbClr val="000000"/>
                </a:solidFill>
                <a:latin typeface="Consolas" panose="020B0609020204030204" pitchFamily="49" charset="0"/>
              </a:rPr>
              <a:t>cudaMemcpyDeviceToHost</a:t>
            </a:r>
            <a:r>
              <a:rPr lang="en-US" sz="1400" dirty="0">
                <a:solidFill>
                  <a:srgbClr val="000000"/>
                </a:solidFill>
                <a:latin typeface="Consolas" panose="020B0609020204030204" pitchFamily="49" charset="0"/>
              </a:rPr>
              <a:t>);</a:t>
            </a:r>
          </a:p>
          <a:p>
            <a:r>
              <a:rPr lang="en-US" sz="1400" dirty="0">
                <a:solidFill>
                  <a:srgbClr val="000000"/>
                </a:solidFill>
                <a:latin typeface="Consolas" panose="020B0609020204030204" pitchFamily="49" charset="0"/>
              </a:rPr>
              <a:t>}</a:t>
            </a:r>
          </a:p>
        </p:txBody>
      </p:sp>
      <p:cxnSp>
        <p:nvCxnSpPr>
          <p:cNvPr id="7" name="Straight Arrow Connector 6">
            <a:extLst>
              <a:ext uri="{FF2B5EF4-FFF2-40B4-BE49-F238E27FC236}">
                <a16:creationId xmlns:a16="http://schemas.microsoft.com/office/drawing/2014/main" id="{76040A1A-5542-0640-9A2E-DC8965C0E845}"/>
              </a:ext>
            </a:extLst>
          </p:cNvPr>
          <p:cNvCxnSpPr/>
          <p:nvPr/>
        </p:nvCxnSpPr>
        <p:spPr>
          <a:xfrm>
            <a:off x="1009282" y="2546885"/>
            <a:ext cx="16187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25EE45A-57E4-2F40-B119-4C7A6C138ACC}"/>
              </a:ext>
            </a:extLst>
          </p:cNvPr>
          <p:cNvSpPr txBox="1"/>
          <p:nvPr/>
        </p:nvSpPr>
        <p:spPr>
          <a:xfrm>
            <a:off x="712720" y="2188539"/>
            <a:ext cx="1132041" cy="369332"/>
          </a:xfrm>
          <a:prstGeom prst="rect">
            <a:avLst/>
          </a:prstGeom>
          <a:noFill/>
        </p:spPr>
        <p:txBody>
          <a:bodyPr wrap="none" rtlCol="0">
            <a:spAutoFit/>
          </a:bodyPr>
          <a:lstStyle/>
          <a:p>
            <a:r>
              <a:rPr lang="en-US" dirty="0"/>
              <a:t>GPU Code</a:t>
            </a:r>
          </a:p>
        </p:txBody>
      </p:sp>
      <p:cxnSp>
        <p:nvCxnSpPr>
          <p:cNvPr id="12" name="Straight Arrow Connector 11">
            <a:extLst>
              <a:ext uri="{FF2B5EF4-FFF2-40B4-BE49-F238E27FC236}">
                <a16:creationId xmlns:a16="http://schemas.microsoft.com/office/drawing/2014/main" id="{54CE685C-311A-F641-89E8-B73BB6643D93}"/>
              </a:ext>
            </a:extLst>
          </p:cNvPr>
          <p:cNvCxnSpPr/>
          <p:nvPr/>
        </p:nvCxnSpPr>
        <p:spPr>
          <a:xfrm>
            <a:off x="919327" y="3601328"/>
            <a:ext cx="16187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43AFDDB-3B50-EC40-9F14-111A4B85B4C8}"/>
              </a:ext>
            </a:extLst>
          </p:cNvPr>
          <p:cNvSpPr txBox="1"/>
          <p:nvPr/>
        </p:nvSpPr>
        <p:spPr>
          <a:xfrm>
            <a:off x="622765" y="3242982"/>
            <a:ext cx="1109599" cy="369332"/>
          </a:xfrm>
          <a:prstGeom prst="rect">
            <a:avLst/>
          </a:prstGeom>
          <a:noFill/>
        </p:spPr>
        <p:txBody>
          <a:bodyPr wrap="none" rtlCol="0">
            <a:spAutoFit/>
          </a:bodyPr>
          <a:lstStyle/>
          <a:p>
            <a:r>
              <a:rPr lang="en-US" dirty="0"/>
              <a:t>CPU Code</a:t>
            </a:r>
          </a:p>
        </p:txBody>
      </p:sp>
      <p:sp>
        <p:nvSpPr>
          <p:cNvPr id="16" name="TextBox 15">
            <a:extLst>
              <a:ext uri="{FF2B5EF4-FFF2-40B4-BE49-F238E27FC236}">
                <a16:creationId xmlns:a16="http://schemas.microsoft.com/office/drawing/2014/main" id="{12805199-1EAB-7648-B429-163E662568EC}"/>
              </a:ext>
            </a:extLst>
          </p:cNvPr>
          <p:cNvSpPr txBox="1"/>
          <p:nvPr/>
        </p:nvSpPr>
        <p:spPr>
          <a:xfrm>
            <a:off x="7162917" y="3789333"/>
            <a:ext cx="1431354" cy="369332"/>
          </a:xfrm>
          <a:prstGeom prst="rect">
            <a:avLst/>
          </a:prstGeom>
          <a:noFill/>
        </p:spPr>
        <p:txBody>
          <a:bodyPr wrap="none" rtlCol="0">
            <a:spAutoFit/>
          </a:bodyPr>
          <a:lstStyle/>
          <a:p>
            <a:r>
              <a:rPr lang="en-US" dirty="0"/>
              <a:t>CPU Memory</a:t>
            </a:r>
          </a:p>
        </p:txBody>
      </p:sp>
      <p:cxnSp>
        <p:nvCxnSpPr>
          <p:cNvPr id="17" name="Straight Arrow Connector 16">
            <a:extLst>
              <a:ext uri="{FF2B5EF4-FFF2-40B4-BE49-F238E27FC236}">
                <a16:creationId xmlns:a16="http://schemas.microsoft.com/office/drawing/2014/main" id="{AF5C20BE-16B5-DB44-9978-04EFD5BC8234}"/>
              </a:ext>
            </a:extLst>
          </p:cNvPr>
          <p:cNvCxnSpPr>
            <a:cxnSpLocks/>
          </p:cNvCxnSpPr>
          <p:nvPr/>
        </p:nvCxnSpPr>
        <p:spPr>
          <a:xfrm flipH="1" flipV="1">
            <a:off x="5461181" y="3789333"/>
            <a:ext cx="1514355"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4A1F773-3846-C247-9AF0-5DC5D093BEE1}"/>
              </a:ext>
            </a:extLst>
          </p:cNvPr>
          <p:cNvSpPr txBox="1"/>
          <p:nvPr/>
        </p:nvSpPr>
        <p:spPr>
          <a:xfrm>
            <a:off x="7262785" y="4378901"/>
            <a:ext cx="1704248" cy="369332"/>
          </a:xfrm>
          <a:prstGeom prst="rect">
            <a:avLst/>
          </a:prstGeom>
          <a:noFill/>
        </p:spPr>
        <p:txBody>
          <a:bodyPr wrap="square" rtlCol="0">
            <a:spAutoFit/>
          </a:bodyPr>
          <a:lstStyle/>
          <a:p>
            <a:r>
              <a:rPr lang="en-US" dirty="0"/>
              <a:t>GPU Memory</a:t>
            </a:r>
          </a:p>
        </p:txBody>
      </p:sp>
      <p:cxnSp>
        <p:nvCxnSpPr>
          <p:cNvPr id="19" name="Straight Arrow Connector 18">
            <a:extLst>
              <a:ext uri="{FF2B5EF4-FFF2-40B4-BE49-F238E27FC236}">
                <a16:creationId xmlns:a16="http://schemas.microsoft.com/office/drawing/2014/main" id="{8A5B6E22-A68E-1244-811E-04EDC21FB1B6}"/>
              </a:ext>
            </a:extLst>
          </p:cNvPr>
          <p:cNvCxnSpPr>
            <a:cxnSpLocks/>
          </p:cNvCxnSpPr>
          <p:nvPr/>
        </p:nvCxnSpPr>
        <p:spPr>
          <a:xfrm flipH="1">
            <a:off x="6379700" y="4563567"/>
            <a:ext cx="7832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EFBF463-B411-D243-A7FF-26CA15653002}"/>
              </a:ext>
            </a:extLst>
          </p:cNvPr>
          <p:cNvCxnSpPr>
            <a:cxnSpLocks/>
          </p:cNvCxnSpPr>
          <p:nvPr/>
        </p:nvCxnSpPr>
        <p:spPr>
          <a:xfrm flipV="1">
            <a:off x="4459023" y="5676856"/>
            <a:ext cx="0" cy="3447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52BA14F3-7FFE-B940-A099-E4285AAF3743}"/>
              </a:ext>
            </a:extLst>
          </p:cNvPr>
          <p:cNvSpPr txBox="1"/>
          <p:nvPr/>
        </p:nvSpPr>
        <p:spPr>
          <a:xfrm>
            <a:off x="3742909" y="5712095"/>
            <a:ext cx="686406" cy="369332"/>
          </a:xfrm>
          <a:prstGeom prst="rect">
            <a:avLst/>
          </a:prstGeom>
          <a:noFill/>
        </p:spPr>
        <p:txBody>
          <a:bodyPr wrap="none" rtlCol="0">
            <a:spAutoFit/>
          </a:bodyPr>
          <a:lstStyle/>
          <a:p>
            <a:r>
              <a:rPr lang="en-US" dirty="0"/>
              <a:t>Block</a:t>
            </a:r>
          </a:p>
        </p:txBody>
      </p:sp>
      <p:cxnSp>
        <p:nvCxnSpPr>
          <p:cNvPr id="24" name="Straight Arrow Connector 23">
            <a:extLst>
              <a:ext uri="{FF2B5EF4-FFF2-40B4-BE49-F238E27FC236}">
                <a16:creationId xmlns:a16="http://schemas.microsoft.com/office/drawing/2014/main" id="{874E5AC9-A42F-1E49-A96C-D70FCA6F7278}"/>
              </a:ext>
            </a:extLst>
          </p:cNvPr>
          <p:cNvCxnSpPr>
            <a:cxnSpLocks/>
          </p:cNvCxnSpPr>
          <p:nvPr/>
        </p:nvCxnSpPr>
        <p:spPr>
          <a:xfrm flipV="1">
            <a:off x="5133938" y="5676856"/>
            <a:ext cx="0" cy="3447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BBBC0F33-6C40-4549-A4A1-8B63A852C2B6}"/>
              </a:ext>
            </a:extLst>
          </p:cNvPr>
          <p:cNvSpPr txBox="1"/>
          <p:nvPr/>
        </p:nvSpPr>
        <p:spPr>
          <a:xfrm>
            <a:off x="5181865" y="5735969"/>
            <a:ext cx="843693" cy="369332"/>
          </a:xfrm>
          <a:prstGeom prst="rect">
            <a:avLst/>
          </a:prstGeom>
          <a:noFill/>
        </p:spPr>
        <p:txBody>
          <a:bodyPr wrap="none" rtlCol="0">
            <a:spAutoFit/>
          </a:bodyPr>
          <a:lstStyle/>
          <a:p>
            <a:r>
              <a:rPr lang="en-US" dirty="0"/>
              <a:t>Thread</a:t>
            </a:r>
          </a:p>
        </p:txBody>
      </p:sp>
    </p:spTree>
    <p:extLst>
      <p:ext uri="{BB962C8B-B14F-4D97-AF65-F5344CB8AC3E}">
        <p14:creationId xmlns:p14="http://schemas.microsoft.com/office/powerpoint/2010/main" val="4163062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A first-class representation of parallelism</a:t>
            </a:r>
            <a:endParaRPr lang="en-US" dirty="0"/>
          </a:p>
        </p:txBody>
      </p:sp>
      <p:sp>
        <p:nvSpPr>
          <p:cNvPr id="3" name="Content Placeholder 2">
            <a:extLst>
              <a:ext uri="{FF2B5EF4-FFF2-40B4-BE49-F238E27FC236}">
                <a16:creationId xmlns:a16="http://schemas.microsoft.com/office/drawing/2014/main" id="{4ED262A3-7850-4F33-B96F-9B11574E017A}"/>
              </a:ext>
            </a:extLst>
          </p:cNvPr>
          <p:cNvSpPr>
            <a:spLocks noGrp="1"/>
          </p:cNvSpPr>
          <p:nvPr>
            <p:ph idx="1"/>
          </p:nvPr>
        </p:nvSpPr>
        <p:spPr>
          <a:xfrm>
            <a:off x="838200" y="1825625"/>
            <a:ext cx="10515600" cy="2659878"/>
          </a:xfrm>
        </p:spPr>
        <p:txBody>
          <a:bodyPr vert="horz" lIns="91440" tIns="45720" rIns="91440" bIns="45720" rtlCol="0" anchor="t">
            <a:normAutofit/>
          </a:bodyPr>
          <a:lstStyle/>
          <a:p>
            <a:r>
              <a:rPr lang="en-US" dirty="0">
                <a:cs typeface="Calibri"/>
              </a:rPr>
              <a:t>Current mainstream compilers do not have a good notion or representation of parallelism</a:t>
            </a:r>
          </a:p>
          <a:p>
            <a:r>
              <a:rPr lang="en-US" dirty="0">
                <a:cs typeface="Calibri"/>
              </a:rPr>
              <a:t>This is accentuated for GPU programs where the kernel is kept in a separate module to allow emission of different assembly</a:t>
            </a:r>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41</a:t>
            </a:fld>
            <a:endParaRPr lang="en-US"/>
          </a:p>
        </p:txBody>
      </p:sp>
      <p:sp>
        <p:nvSpPr>
          <p:cNvPr id="8" name="TextBox 7">
            <a:extLst>
              <a:ext uri="{FF2B5EF4-FFF2-40B4-BE49-F238E27FC236}">
                <a16:creationId xmlns:a16="http://schemas.microsoft.com/office/drawing/2014/main" id="{733C928A-6FCE-BB42-8801-C9E8B778EDA5}"/>
              </a:ext>
            </a:extLst>
          </p:cNvPr>
          <p:cNvSpPr txBox="1"/>
          <p:nvPr/>
        </p:nvSpPr>
        <p:spPr>
          <a:xfrm>
            <a:off x="5422900" y="3649608"/>
            <a:ext cx="6769100" cy="3970318"/>
          </a:xfrm>
          <a:prstGeom prst="rect">
            <a:avLst/>
          </a:prstGeom>
          <a:noFill/>
        </p:spPr>
        <p:txBody>
          <a:bodyPr wrap="square">
            <a:spAutoFit/>
          </a:bodyPr>
          <a:lstStyle/>
          <a:p>
            <a:r>
              <a:rPr lang="en-US" sz="1200" dirty="0">
                <a:solidFill>
                  <a:srgbClr val="0000FF"/>
                </a:solidFill>
                <a:latin typeface="Consolas" panose="020B0609020204030204" pitchFamily="49" charset="0"/>
              </a:rPr>
              <a:t>target triple = ”</a:t>
            </a:r>
            <a:r>
              <a:rPr lang="en-US" sz="1200" dirty="0" err="1">
                <a:solidFill>
                  <a:srgbClr val="0000FF"/>
                </a:solidFill>
                <a:latin typeface="Consolas" panose="020B0609020204030204" pitchFamily="49" charset="0"/>
              </a:rPr>
              <a:t>nvptx</a:t>
            </a:r>
            <a:r>
              <a:rPr lang="en-US" sz="1200" dirty="0">
                <a:solidFill>
                  <a:srgbClr val="0000FF"/>
                </a:solidFill>
                <a:latin typeface="Consolas" panose="020B0609020204030204" pitchFamily="49" charset="0"/>
              </a:rPr>
              <a:t>”</a:t>
            </a:r>
          </a:p>
          <a:p>
            <a:endParaRPr lang="en-US" sz="1200" dirty="0">
              <a:solidFill>
                <a:srgbClr val="0000FF"/>
              </a:solidFill>
              <a:latin typeface="Consolas" panose="020B0609020204030204" pitchFamily="49" charset="0"/>
            </a:endParaRPr>
          </a:p>
          <a:p>
            <a:r>
              <a:rPr lang="en-US" sz="1200" b="0" dirty="0">
                <a:solidFill>
                  <a:srgbClr val="0000FF"/>
                </a:solidFill>
                <a:effectLst/>
                <a:latin typeface="Consolas" panose="020B0609020204030204" pitchFamily="49" charset="0"/>
              </a:rPr>
              <a:t>define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@_Z9normalizePiS_i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out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n</a:t>
            </a:r>
            <a:r>
              <a:rPr lang="en-US" sz="1200" b="0" dirty="0">
                <a:solidFill>
                  <a:srgbClr val="000000"/>
                </a:solidFill>
                <a:effectLst/>
                <a:latin typeface="Consolas" panose="020B0609020204030204" pitchFamily="49" charset="0"/>
              </a:rPr>
              <a:t>) {</a:t>
            </a:r>
          </a:p>
          <a:p>
            <a:r>
              <a:rPr lang="en-US" sz="1200" b="0" dirty="0">
                <a:solidFill>
                  <a:srgbClr val="CD3131"/>
                </a:solidFill>
                <a:effectLst/>
                <a:latin typeface="Consolas" panose="020B0609020204030204" pitchFamily="49" charset="0"/>
              </a:rPr>
              <a:t>  %4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call</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t>
            </a:r>
            <a:r>
              <a:rPr lang="en-US" sz="1200" b="0" dirty="0" err="1">
                <a:solidFill>
                  <a:srgbClr val="008080"/>
                </a:solidFill>
                <a:effectLst/>
                <a:latin typeface="Consolas" panose="020B0609020204030204" pitchFamily="49" charset="0"/>
              </a:rPr>
              <a:t>llvm.nvvm.read.ptx.sreg.tid.x</a:t>
            </a:r>
            <a:r>
              <a:rPr lang="en-US" sz="1200" b="0" dirty="0">
                <a:solidFill>
                  <a:srgbClr val="000000"/>
                </a:solidFill>
                <a:effectLst/>
                <a:latin typeface="Consolas" panose="020B0609020204030204" pitchFamily="49" charset="0"/>
              </a:rPr>
              <a:t>()</a:t>
            </a:r>
          </a:p>
          <a:p>
            <a:r>
              <a:rPr lang="en-US" sz="1200" b="0" dirty="0">
                <a:solidFill>
                  <a:srgbClr val="CD3131"/>
                </a:solidFill>
                <a:effectLst/>
                <a:latin typeface="Consolas" panose="020B0609020204030204" pitchFamily="49" charset="0"/>
              </a:rPr>
              <a:t>  %5</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icmp</a:t>
            </a:r>
            <a:r>
              <a:rPr lang="en-US" sz="1200" b="0" dirty="0">
                <a:solidFill>
                  <a:srgbClr val="000000"/>
                </a:solidFill>
                <a:effectLst/>
                <a:latin typeface="Consolas" panose="020B0609020204030204" pitchFamily="49" charset="0"/>
              </a:rPr>
              <a:t> </a:t>
            </a:r>
            <a:r>
              <a:rPr lang="en-US" sz="1200" b="0" dirty="0" err="1">
                <a:solidFill>
                  <a:srgbClr val="008080"/>
                </a:solidFill>
                <a:effectLst/>
                <a:latin typeface="Consolas" panose="020B0609020204030204" pitchFamily="49" charset="0"/>
              </a:rPr>
              <a:t>slt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n</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i1</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5</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6</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13</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6:</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a:t>
            </a:r>
            <a:r>
              <a:rPr lang="en-US" sz="1200" b="0" dirty="0" err="1">
                <a:solidFill>
                  <a:srgbClr val="008000"/>
                </a:solidFill>
                <a:effectLst/>
                <a:latin typeface="Consolas" panose="020B0609020204030204" pitchFamily="49" charset="0"/>
              </a:rPr>
              <a:t>preds</a:t>
            </a:r>
            <a:r>
              <a:rPr lang="en-US" sz="1200" b="0" dirty="0">
                <a:solidFill>
                  <a:srgbClr val="008000"/>
                </a:solidFill>
                <a:effectLst/>
                <a:latin typeface="Consolas" panose="020B0609020204030204" pitchFamily="49" charset="0"/>
              </a:rPr>
              <a:t> = %3</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%8</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getelementptr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inbounds</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%9</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load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8</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%10</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call</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@_Z3sumPii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n</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#5</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%11</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sdiv</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9</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10</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%12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getelementptr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inbounds</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out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store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11</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13</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13:</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ret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a:t>
            </a:r>
          </a:p>
          <a:p>
            <a:br>
              <a:rPr lang="en-US" sz="1200" b="0" dirty="0">
                <a:solidFill>
                  <a:srgbClr val="000000"/>
                </a:solidFill>
                <a:effectLst/>
                <a:latin typeface="Consolas" panose="020B0609020204030204" pitchFamily="49" charset="0"/>
              </a:rPr>
            </a:br>
            <a:endParaRPr lang="en-US" sz="1200" b="0" dirty="0">
              <a:solidFill>
                <a:srgbClr val="000000"/>
              </a:solidFill>
              <a:effectLst/>
              <a:latin typeface="Consolas" panose="020B0609020204030204" pitchFamily="49" charset="0"/>
            </a:endParaRPr>
          </a:p>
        </p:txBody>
      </p:sp>
      <p:sp>
        <p:nvSpPr>
          <p:cNvPr id="11" name="TextBox 10">
            <a:extLst>
              <a:ext uri="{FF2B5EF4-FFF2-40B4-BE49-F238E27FC236}">
                <a16:creationId xmlns:a16="http://schemas.microsoft.com/office/drawing/2014/main" id="{183E25F4-22B3-5549-A369-3E8BFA15C68C}"/>
              </a:ext>
            </a:extLst>
          </p:cNvPr>
          <p:cNvSpPr txBox="1"/>
          <p:nvPr/>
        </p:nvSpPr>
        <p:spPr>
          <a:xfrm>
            <a:off x="228600" y="3649608"/>
            <a:ext cx="4940300" cy="1569660"/>
          </a:xfrm>
          <a:prstGeom prst="rect">
            <a:avLst/>
          </a:prstGeom>
          <a:noFill/>
        </p:spPr>
        <p:txBody>
          <a:bodyPr wrap="square">
            <a:spAutoFit/>
          </a:bodyPr>
          <a:lstStyle/>
          <a:p>
            <a:r>
              <a:rPr lang="en-US" sz="1200" dirty="0">
                <a:solidFill>
                  <a:srgbClr val="0000FF"/>
                </a:solidFill>
                <a:latin typeface="Consolas" panose="020B0609020204030204" pitchFamily="49" charset="0"/>
              </a:rPr>
              <a:t>target triple = "x86_64-unknown-linux-gnu”</a:t>
            </a:r>
          </a:p>
          <a:p>
            <a:endParaRPr lang="en-US" sz="1200" dirty="0">
              <a:solidFill>
                <a:srgbClr val="0000FF"/>
              </a:solidFill>
              <a:latin typeface="Consolas" panose="020B0609020204030204" pitchFamily="49" charset="0"/>
            </a:endParaRPr>
          </a:p>
          <a:p>
            <a:r>
              <a:rPr lang="en-US" sz="1200" b="0" dirty="0">
                <a:solidFill>
                  <a:srgbClr val="0000FF"/>
                </a:solidFill>
                <a:effectLst/>
                <a:latin typeface="Consolas" panose="020B0609020204030204" pitchFamily="49" charset="0"/>
              </a:rPr>
              <a:t>define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@_Z6launchPiS_i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%out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%n</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call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@__</a:t>
            </a:r>
            <a:r>
              <a:rPr lang="en-US" sz="1200" b="0" dirty="0" err="1">
                <a:solidFill>
                  <a:srgbClr val="001188"/>
                </a:solidFill>
                <a:effectLst/>
                <a:latin typeface="Consolas" panose="020B0609020204030204" pitchFamily="49" charset="0"/>
              </a:rPr>
              <a:t>cudaPushCallConfiguration</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call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a:t>
            </a:r>
            <a:r>
              <a:rPr lang="en-US" sz="1200" b="0" dirty="0" err="1">
                <a:solidFill>
                  <a:srgbClr val="001188"/>
                </a:solidFill>
                <a:effectLst/>
                <a:latin typeface="Consolas" panose="020B0609020204030204" pitchFamily="49" charset="0"/>
              </a:rPr>
              <a:t>cudaLaunchKernel</a:t>
            </a:r>
            <a:r>
              <a:rPr lang="en-US" sz="1200" b="0" dirty="0">
                <a:solidFill>
                  <a:srgbClr val="000000"/>
                </a:solidFill>
                <a:effectLst/>
                <a:latin typeface="Consolas" panose="020B0609020204030204" pitchFamily="49" charset="0"/>
              </a:rPr>
              <a:t>(</a:t>
            </a:r>
            <a:r>
              <a:rPr lang="en-US" sz="1200" b="0" dirty="0">
                <a:solidFill>
                  <a:srgbClr val="001188"/>
                </a:solidFill>
                <a:effectLst/>
                <a:latin typeface="Consolas" panose="020B0609020204030204" pitchFamily="49" charset="0"/>
              </a:rPr>
              <a:t>@_</a:t>
            </a:r>
            <a:r>
              <a:rPr lang="en-US" sz="1200" b="0" dirty="0" err="1">
                <a:solidFill>
                  <a:srgbClr val="001188"/>
                </a:solidFill>
                <a:effectLst/>
                <a:latin typeface="Consolas" panose="020B0609020204030204" pitchFamily="49" charset="0"/>
              </a:rPr>
              <a:t>device_stub</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ret </a:t>
            </a:r>
            <a:r>
              <a:rPr lang="en-US" sz="1200" b="0" dirty="0">
                <a:solidFill>
                  <a:srgbClr val="008080"/>
                </a:solidFill>
                <a:effectLst/>
                <a:latin typeface="Consolas" panose="020B0609020204030204" pitchFamily="49" charset="0"/>
              </a:rPr>
              <a:t>void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145269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Open Research Directions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42</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2AF961EE-CD4B-504C-ADDE-50C0967BECC2}"/>
              </a:ext>
            </a:extLst>
          </p:cNvPr>
          <p:cNvSpPr>
            <a:spLocks noGrp="1"/>
          </p:cNvSpPr>
          <p:nvPr>
            <p:ph idx="1"/>
          </p:nvPr>
        </p:nvSpPr>
        <p:spPr>
          <a:xfrm>
            <a:off x="838199" y="1825624"/>
            <a:ext cx="9862751" cy="4530725"/>
          </a:xfrm>
        </p:spPr>
        <p:txBody>
          <a:bodyPr vert="horz" lIns="91440" tIns="45720" rIns="91440" bIns="45720" rtlCol="0" anchor="t">
            <a:noAutofit/>
          </a:bodyPr>
          <a:lstStyle/>
          <a:p>
            <a:r>
              <a:rPr lang="en-US" dirty="0"/>
              <a:t>How can we optimize GPU programs?</a:t>
            </a:r>
          </a:p>
          <a:p>
            <a:r>
              <a:rPr lang="en-US" dirty="0"/>
              <a:t>Can we convert GPU to CPU (and vice versa)?</a:t>
            </a:r>
          </a:p>
          <a:p>
            <a:pPr lvl="1"/>
            <a:r>
              <a:rPr lang="en-US" sz="2800" dirty="0"/>
              <a:t>Working with Riken/Tokyo Tech to port GPU to </a:t>
            </a:r>
            <a:r>
              <a:rPr lang="en-US" sz="2800" dirty="0" err="1"/>
              <a:t>Fugaku</a:t>
            </a:r>
            <a:r>
              <a:rPr lang="en-US" sz="2800" dirty="0"/>
              <a:t> supercomputer</a:t>
            </a:r>
          </a:p>
          <a:p>
            <a:r>
              <a:rPr lang="en-US" dirty="0"/>
              <a:t>What advantages can we gain</a:t>
            </a:r>
            <a:br>
              <a:rPr lang="en-US" dirty="0"/>
            </a:br>
            <a:r>
              <a:rPr lang="en-US" dirty="0"/>
              <a:t>from compiler representations?</a:t>
            </a:r>
          </a:p>
          <a:p>
            <a:endParaRPr lang="en-US" dirty="0"/>
          </a:p>
        </p:txBody>
      </p:sp>
      <p:pic>
        <p:nvPicPr>
          <p:cNvPr id="7" name="Content Placeholder 5" descr="A picture containing diagram&#10;&#10;Description automatically generated">
            <a:extLst>
              <a:ext uri="{FF2B5EF4-FFF2-40B4-BE49-F238E27FC236}">
                <a16:creationId xmlns:a16="http://schemas.microsoft.com/office/drawing/2014/main" id="{0CB702F5-D14F-6143-AB74-5B10BE1CD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39431"/>
            <a:ext cx="5791029" cy="3167743"/>
          </a:xfrm>
          <a:prstGeom prst="rect">
            <a:avLst/>
          </a:prstGeom>
        </p:spPr>
      </p:pic>
    </p:spTree>
    <p:extLst>
      <p:ext uri="{BB962C8B-B14F-4D97-AF65-F5344CB8AC3E}">
        <p14:creationId xmlns:p14="http://schemas.microsoft.com/office/powerpoint/2010/main" val="3393726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Introduction GPU Programming</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43</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EDFBDD1D-7E11-9346-90C5-7097FBA72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081" y="1201512"/>
            <a:ext cx="4604430" cy="5778948"/>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2AF961EE-CD4B-504C-ADDE-50C0967BECC2}"/>
              </a:ext>
            </a:extLst>
          </p:cNvPr>
          <p:cNvSpPr>
            <a:spLocks noGrp="1"/>
          </p:cNvSpPr>
          <p:nvPr>
            <p:ph idx="1"/>
          </p:nvPr>
        </p:nvSpPr>
        <p:spPr>
          <a:xfrm>
            <a:off x="838200" y="1825624"/>
            <a:ext cx="7168978" cy="4530725"/>
          </a:xfrm>
        </p:spPr>
        <p:txBody>
          <a:bodyPr vert="horz" lIns="91440" tIns="45720" rIns="91440" bIns="45720" rtlCol="0" anchor="t">
            <a:noAutofit/>
          </a:bodyPr>
          <a:lstStyle/>
          <a:p>
            <a:r>
              <a:rPr lang="en-US" dirty="0"/>
              <a:t>GPU threads are like CPU threads in which they can run in parallel.</a:t>
            </a:r>
          </a:p>
          <a:p>
            <a:r>
              <a:rPr lang="en-US" dirty="0"/>
              <a:t>A group of threads (up to 32) are combined</a:t>
            </a:r>
            <a:br>
              <a:rPr lang="en-US" dirty="0"/>
            </a:br>
            <a:r>
              <a:rPr lang="en-US" dirty="0"/>
              <a:t>in a block</a:t>
            </a:r>
          </a:p>
          <a:p>
            <a:r>
              <a:rPr lang="en-US" dirty="0"/>
              <a:t>Threads can share data and/or sync</a:t>
            </a:r>
            <a:br>
              <a:rPr lang="en-US" dirty="0"/>
            </a:br>
            <a:r>
              <a:rPr lang="en-US" dirty="0"/>
              <a:t>within a block but not between blocks</a:t>
            </a:r>
          </a:p>
          <a:p>
            <a:r>
              <a:rPr lang="en-US" dirty="0"/>
              <a:t>All threads in a block are guaranteed</a:t>
            </a:r>
            <a:br>
              <a:rPr lang="en-US" dirty="0"/>
            </a:br>
            <a:r>
              <a:rPr lang="en-US" dirty="0"/>
              <a:t>to execute at the same time (and may</a:t>
            </a:r>
            <a:br>
              <a:rPr lang="en-US" dirty="0"/>
            </a:br>
            <a:r>
              <a:rPr lang="en-US" dirty="0"/>
              <a:t>run in lockstep)</a:t>
            </a:r>
          </a:p>
          <a:p>
            <a:r>
              <a:rPr lang="en-US" dirty="0"/>
              <a:t>Blocks are not</a:t>
            </a:r>
          </a:p>
          <a:p>
            <a:endParaRPr lang="en-US" dirty="0"/>
          </a:p>
        </p:txBody>
      </p:sp>
    </p:spTree>
    <p:extLst>
      <p:ext uri="{BB962C8B-B14F-4D97-AF65-F5344CB8AC3E}">
        <p14:creationId xmlns:p14="http://schemas.microsoft.com/office/powerpoint/2010/main" val="548559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7DB3E636-751B-4B49-AA32-759C75F480AF}"/>
              </a:ext>
            </a:extLst>
          </p:cNvPr>
          <p:cNvPicPr>
            <a:picLocks noChangeAspect="1"/>
          </p:cNvPicPr>
          <p:nvPr/>
        </p:nvPicPr>
        <p:blipFill>
          <a:blip r:embed="rId3"/>
          <a:stretch>
            <a:fillRect/>
          </a:stretch>
        </p:blipFill>
        <p:spPr>
          <a:xfrm>
            <a:off x="838200" y="1091027"/>
            <a:ext cx="10639777" cy="2338352"/>
          </a:xfrm>
          <a:prstGeom prst="rect">
            <a:avLst/>
          </a:prstGeom>
        </p:spPr>
      </p:pic>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a:cs typeface="Calibri Light"/>
              </a:rPr>
              <a:t>The </a:t>
            </a:r>
            <a:r>
              <a:rPr lang="en-US" dirty="0" err="1">
                <a:cs typeface="Calibri Light"/>
              </a:rPr>
              <a:t>Polygeist</a:t>
            </a:r>
            <a:r>
              <a:rPr lang="en-US" dirty="0">
                <a:cs typeface="Calibri Light"/>
              </a:rPr>
              <a:t> Compilation Flow</a:t>
            </a:r>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44</a:t>
            </a:fld>
            <a:endParaRPr lang="en-US"/>
          </a:p>
        </p:txBody>
      </p:sp>
      <p:sp>
        <p:nvSpPr>
          <p:cNvPr id="3" name="Content Placeholder 2">
            <a:extLst>
              <a:ext uri="{FF2B5EF4-FFF2-40B4-BE49-F238E27FC236}">
                <a16:creationId xmlns:a16="http://schemas.microsoft.com/office/drawing/2014/main" id="{F2B00F1C-CB61-43D7-A529-4069B23662C3}"/>
              </a:ext>
            </a:extLst>
          </p:cNvPr>
          <p:cNvSpPr>
            <a:spLocks noGrp="1"/>
          </p:cNvSpPr>
          <p:nvPr>
            <p:ph idx="1"/>
          </p:nvPr>
        </p:nvSpPr>
        <p:spPr>
          <a:xfrm>
            <a:off x="838200" y="3429000"/>
            <a:ext cx="10515600" cy="3636963"/>
          </a:xfrm>
        </p:spPr>
        <p:txBody>
          <a:bodyPr vert="horz" lIns="91440" tIns="45720" rIns="91440" bIns="45720" rtlCol="0" anchor="t">
            <a:normAutofit lnSpcReduction="10000"/>
          </a:bodyPr>
          <a:lstStyle/>
          <a:p>
            <a:r>
              <a:rPr lang="en-US" dirty="0">
                <a:cs typeface="Calibri"/>
              </a:rPr>
              <a:t>Generic C or C++ frontend that generates "standard" MLIR</a:t>
            </a:r>
          </a:p>
          <a:p>
            <a:r>
              <a:rPr lang="en-US" dirty="0">
                <a:cs typeface="Calibri"/>
              </a:rPr>
              <a:t>Raising transformations for transforming "standard" MLIR to polyhedral MLIR (Affine)</a:t>
            </a:r>
          </a:p>
          <a:p>
            <a:r>
              <a:rPr lang="en-US" dirty="0">
                <a:cs typeface="Calibri"/>
              </a:rPr>
              <a:t>Embedding of existing polyhedral tools (Pluto, </a:t>
            </a:r>
            <a:r>
              <a:rPr lang="en-US" dirty="0" err="1">
                <a:cs typeface="Calibri"/>
              </a:rPr>
              <a:t>CLooG</a:t>
            </a:r>
            <a:r>
              <a:rPr lang="en-US" dirty="0">
                <a:cs typeface="Calibri"/>
              </a:rPr>
              <a:t>) into MLIR</a:t>
            </a:r>
          </a:p>
          <a:p>
            <a:r>
              <a:rPr lang="en-US" dirty="0">
                <a:cs typeface="Calibri"/>
              </a:rPr>
              <a:t>Novel transformations (statement splitting, reduction detection) that rely on high-level compiler representation</a:t>
            </a:r>
          </a:p>
          <a:p>
            <a:r>
              <a:rPr lang="en-US" dirty="0">
                <a:cs typeface="Calibri"/>
              </a:rPr>
              <a:t>End-to-end evaluation of standard polyhedral benchmarks (</a:t>
            </a:r>
            <a:r>
              <a:rPr lang="en-US" dirty="0" err="1">
                <a:cs typeface="Calibri"/>
              </a:rPr>
              <a:t>Polybench</a:t>
            </a:r>
            <a:r>
              <a:rPr lang="en-US" dirty="0">
                <a:cs typeface="Calibri"/>
              </a:rPr>
              <a:t>)</a:t>
            </a:r>
          </a:p>
        </p:txBody>
      </p:sp>
    </p:spTree>
    <p:extLst>
      <p:ext uri="{BB962C8B-B14F-4D97-AF65-F5344CB8AC3E}">
        <p14:creationId xmlns:p14="http://schemas.microsoft.com/office/powerpoint/2010/main" val="2532718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“Case Study 3”: Your Programs!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45</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87ECF365-A08D-6487-CDF4-E2FEF161BC60}"/>
              </a:ext>
            </a:extLst>
          </p:cNvPr>
          <p:cNvSpPr>
            <a:spLocks noGrp="1"/>
          </p:cNvSpPr>
          <p:nvPr>
            <p:ph idx="1"/>
          </p:nvPr>
        </p:nvSpPr>
        <p:spPr>
          <a:xfrm>
            <a:off x="838200" y="1803400"/>
            <a:ext cx="9715500" cy="4552950"/>
          </a:xfrm>
        </p:spPr>
        <p:txBody>
          <a:bodyPr vert="horz" lIns="91440" tIns="45720" rIns="91440" bIns="45720" rtlCol="0" anchor="t">
            <a:normAutofit/>
          </a:bodyPr>
          <a:lstStyle/>
          <a:p>
            <a:r>
              <a:rPr lang="en-US" dirty="0">
                <a:cs typeface="Calibri"/>
              </a:rPr>
              <a:t>There are already several efforts starting using </a:t>
            </a:r>
            <a:r>
              <a:rPr lang="en-US" dirty="0" err="1">
                <a:cs typeface="Calibri"/>
              </a:rPr>
              <a:t>Polygeist</a:t>
            </a:r>
            <a:r>
              <a:rPr lang="en-US" dirty="0">
                <a:cs typeface="Calibri"/>
              </a:rPr>
              <a:t>/MLIR to leveraging the benefits of optimizable multi-level operations</a:t>
            </a:r>
          </a:p>
          <a:p>
            <a:pPr lvl="1"/>
            <a:r>
              <a:rPr lang="en-US" dirty="0">
                <a:cs typeface="Calibri"/>
              </a:rPr>
              <a:t>SYCL</a:t>
            </a:r>
          </a:p>
          <a:p>
            <a:pPr lvl="1"/>
            <a:r>
              <a:rPr lang="en-US" dirty="0">
                <a:cs typeface="Calibri"/>
              </a:rPr>
              <a:t>Circuit Compilation</a:t>
            </a:r>
          </a:p>
          <a:p>
            <a:pPr lvl="1"/>
            <a:r>
              <a:rPr lang="en-US" dirty="0">
                <a:cs typeface="Calibri"/>
              </a:rPr>
              <a:t>BLAS Kernels</a:t>
            </a:r>
          </a:p>
          <a:p>
            <a:pPr lvl="1"/>
            <a:r>
              <a:rPr lang="en-US" dirty="0">
                <a:cs typeface="Calibri"/>
              </a:rPr>
              <a:t>Databases</a:t>
            </a:r>
          </a:p>
          <a:p>
            <a:pPr lvl="1"/>
            <a:r>
              <a:rPr lang="en-US" dirty="0">
                <a:cs typeface="Calibri"/>
              </a:rPr>
              <a:t>…</a:t>
            </a:r>
          </a:p>
          <a:p>
            <a:r>
              <a:rPr lang="en-US" dirty="0">
                <a:cs typeface="Calibri"/>
              </a:rPr>
              <a:t>If you’re interested in applying such techniques to your programs, please reach out!</a:t>
            </a:r>
          </a:p>
        </p:txBody>
      </p:sp>
    </p:spTree>
    <p:extLst>
      <p:ext uri="{BB962C8B-B14F-4D97-AF65-F5344CB8AC3E}">
        <p14:creationId xmlns:p14="http://schemas.microsoft.com/office/powerpoint/2010/main" val="1279324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46</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Most CPU backends (e.g. </a:t>
            </a:r>
            <a:r>
              <a:rPr lang="en-US" dirty="0" err="1"/>
              <a:t>Cilk</a:t>
            </a:r>
            <a:r>
              <a:rPr lang="en-US" dirty="0"/>
              <a:t>, OpenMP) do not have an equivalent &amp; general synchronization instruction (more akin to a barrier)</a:t>
            </a:r>
          </a:p>
          <a:p>
            <a:r>
              <a:rPr lang="en-US" dirty="0"/>
              <a:t>Existing approaches create a heavy-weight state machine of all synchronizations that stores all values</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688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47</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569190"/>
            <a:ext cx="10515599" cy="1836505"/>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156279" y="3482805"/>
            <a:ext cx="3731125"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4215286" y="3476646"/>
            <a:ext cx="3731125"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 = </a:t>
            </a:r>
            <a:r>
              <a:rPr lang="en-US" sz="2800" baseline="-25000" dirty="0" err="1">
                <a:solidFill>
                  <a:srgbClr val="000000"/>
                </a:solidFill>
                <a:latin typeface="Consolas"/>
                <a:ea typeface="+mn-lt"/>
                <a:cs typeface="Courier New"/>
              </a:rPr>
              <a:t>alloca</a:t>
            </a:r>
            <a:r>
              <a:rPr lang="en-US" sz="2800" baseline="-25000" dirty="0">
                <a:solidFill>
                  <a:srgbClr val="000000"/>
                </a:solidFill>
                <a:latin typeface="Consolas"/>
                <a:ea typeface="+mn-lt"/>
                <a:cs typeface="Courier New"/>
              </a:rPr>
              <a:t> N</a:t>
            </a:r>
            <a:endParaRPr lang="en-US" sz="2800" baseline="-25000" dirty="0">
              <a:solidFill>
                <a:srgbClr val="7030A0"/>
              </a:solidFill>
              <a:latin typeface="Consolas"/>
              <a:ea typeface="+mn-lt"/>
              <a:cs typeface="Courier New"/>
            </a:endParaRP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p>
          <a:p>
            <a:r>
              <a:rPr lang="en-US" sz="2800" baseline="-25000" dirty="0">
                <a:solidFill>
                  <a:srgbClr val="000000"/>
                </a:solidFill>
                <a:latin typeface="Consolas"/>
                <a:ea typeface="+mn-lt"/>
                <a:cs typeface="Courier New"/>
              </a:rPr>
              <a:t>  %</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%off</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off_m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021D4366-ACCF-9B4B-8506-C0ABAA33237D}"/>
              </a:ext>
            </a:extLst>
          </p:cNvPr>
          <p:cNvSpPr txBox="1"/>
          <p:nvPr/>
        </p:nvSpPr>
        <p:spPr>
          <a:xfrm>
            <a:off x="8274293" y="3476646"/>
            <a:ext cx="3731125" cy="267765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113420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48</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4379233"/>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br>
              <a:rPr lang="en-US" dirty="0"/>
            </a:br>
            <a:endParaRPr lang="en-US" dirty="0"/>
          </a:p>
          <a:p>
            <a:r>
              <a:rPr lang="en-US" b="1" i="1" dirty="0"/>
              <a:t>[Question] Is distributing the parallelism around the barrier the best approach?</a:t>
            </a:r>
            <a:br>
              <a:rPr lang="en-US" b="1" i="1" dirty="0"/>
            </a:br>
            <a:endParaRPr lang="en-US" dirty="0"/>
          </a:p>
          <a:p>
            <a:r>
              <a:rPr lang="en-US" b="1" i="1" dirty="0"/>
              <a:t>[Question] How do we minimize the runtime of preserving registers?</a:t>
            </a:r>
          </a:p>
          <a:p>
            <a:pPr lvl="1"/>
            <a:r>
              <a:rPr lang="en-US" sz="2800" dirty="0"/>
              <a:t>Tradeoff parallel recompute vs preserve</a:t>
            </a:r>
          </a:p>
          <a:p>
            <a:pPr lvl="1"/>
            <a:r>
              <a:rPr lang="en-US" sz="2800" dirty="0"/>
              <a:t>Min Cut?</a:t>
            </a:r>
            <a:br>
              <a:rPr lang="en-US" sz="2800" dirty="0"/>
            </a:br>
            <a:endParaRPr lang="en-US" sz="2800" dirty="0"/>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88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49</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flow (for, if, while, </a:t>
            </a:r>
            <a:r>
              <a:rPr lang="en-US" dirty="0" err="1"/>
              <a:t>etc</a:t>
            </a:r>
            <a:r>
              <a:rPr lang="en-US" dirty="0"/>
              <a:t>)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285613" y="2921584"/>
            <a:ext cx="3631480"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8" name="TextBox 7">
            <a:extLst>
              <a:ext uri="{FF2B5EF4-FFF2-40B4-BE49-F238E27FC236}">
                <a16:creationId xmlns:a16="http://schemas.microsoft.com/office/drawing/2014/main" id="{5C117257-DAFF-C54A-ADEA-3441C77A7216}"/>
              </a:ext>
            </a:extLst>
          </p:cNvPr>
          <p:cNvSpPr txBox="1"/>
          <p:nvPr/>
        </p:nvSpPr>
        <p:spPr>
          <a:xfrm>
            <a:off x="4280258" y="2926973"/>
            <a:ext cx="3631480" cy="353943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1" name="TextBox 10">
            <a:extLst>
              <a:ext uri="{FF2B5EF4-FFF2-40B4-BE49-F238E27FC236}">
                <a16:creationId xmlns:a16="http://schemas.microsoft.com/office/drawing/2014/main" id="{492422F6-B803-AE47-AC36-9B0D74701CFF}"/>
              </a:ext>
            </a:extLst>
          </p:cNvPr>
          <p:cNvSpPr txBox="1"/>
          <p:nvPr/>
        </p:nvSpPr>
        <p:spPr>
          <a:xfrm>
            <a:off x="8274904" y="2921584"/>
            <a:ext cx="3631480"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1706509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Programming</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6227840" y="157778"/>
            <a:ext cx="5679920" cy="203132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normalize(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00"/>
                </a:solidFill>
                <a:latin typeface="Consolas" panose="020B0609020204030204" pitchFamily="49" charset="0"/>
              </a:rPr>
              <a:t>  normalize&lt;&lt;&lt;n&gt;&gt;&gt;(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r>
              <a:rPr lang="en-US" sz="1400" dirty="0">
                <a:solidFill>
                  <a:srgbClr val="000000"/>
                </a:solidFill>
                <a:latin typeface="Consolas" panose="020B0609020204030204" pitchFamily="49" charset="0"/>
              </a:rPr>
              <a:t>}</a:t>
            </a:r>
          </a:p>
        </p:txBody>
      </p:sp>
      <p:sp>
        <p:nvSpPr>
          <p:cNvPr id="20" name="Content Placeholder 2">
            <a:extLst>
              <a:ext uri="{FF2B5EF4-FFF2-40B4-BE49-F238E27FC236}">
                <a16:creationId xmlns:a16="http://schemas.microsoft.com/office/drawing/2014/main" id="{87ECF365-A08D-6487-CDF4-E2FEF161BC60}"/>
              </a:ext>
            </a:extLst>
          </p:cNvPr>
          <p:cNvSpPr>
            <a:spLocks noGrp="1"/>
          </p:cNvSpPr>
          <p:nvPr>
            <p:ph idx="1"/>
          </p:nvPr>
        </p:nvSpPr>
        <p:spPr>
          <a:xfrm>
            <a:off x="284240" y="1513098"/>
            <a:ext cx="6129260" cy="4843251"/>
          </a:xfrm>
        </p:spPr>
        <p:txBody>
          <a:bodyPr vert="horz" lIns="91440" tIns="45720" rIns="91440" bIns="45720" rtlCol="0" anchor="t">
            <a:normAutofit/>
          </a:bodyPr>
          <a:lstStyle/>
          <a:p>
            <a:r>
              <a:rPr lang="en-US" dirty="0">
                <a:cs typeface="Calibri"/>
              </a:rPr>
              <a:t>Mainstream compilers do not have a high-level representation of parallelism, making optimization difficult or impossible</a:t>
            </a:r>
          </a:p>
          <a:p>
            <a:r>
              <a:rPr lang="en-US" dirty="0">
                <a:cs typeface="Calibri"/>
              </a:rPr>
              <a:t>This is accentuated for GPU </a:t>
            </a:r>
            <a:br>
              <a:rPr lang="en-US" dirty="0">
                <a:cs typeface="Calibri"/>
              </a:rPr>
            </a:br>
            <a:r>
              <a:rPr lang="en-US" dirty="0">
                <a:cs typeface="Calibri"/>
              </a:rPr>
              <a:t>programs where the kernel is </a:t>
            </a:r>
            <a:br>
              <a:rPr lang="en-US" dirty="0">
                <a:cs typeface="Calibri"/>
              </a:rPr>
            </a:br>
            <a:r>
              <a:rPr lang="en-US" dirty="0">
                <a:cs typeface="Calibri"/>
              </a:rPr>
              <a:t>kept in a separate module to </a:t>
            </a:r>
            <a:br>
              <a:rPr lang="en-US" dirty="0">
                <a:cs typeface="Calibri"/>
              </a:rPr>
            </a:br>
            <a:r>
              <a:rPr lang="en-US" dirty="0">
                <a:cs typeface="Calibri"/>
              </a:rPr>
              <a:t>allow emission of different </a:t>
            </a:r>
            <a:br>
              <a:rPr lang="en-US" dirty="0">
                <a:cs typeface="Calibri"/>
              </a:rPr>
            </a:br>
            <a:r>
              <a:rPr lang="en-US" dirty="0">
                <a:cs typeface="Calibri"/>
              </a:rPr>
              <a:t>assembly and synchronization </a:t>
            </a:r>
            <a:br>
              <a:rPr lang="en-US" dirty="0">
                <a:cs typeface="Calibri"/>
              </a:rPr>
            </a:br>
            <a:r>
              <a:rPr lang="en-US" dirty="0">
                <a:cs typeface="Calibri"/>
              </a:rPr>
              <a:t>is treated as a complete optimization barrier.</a:t>
            </a:r>
          </a:p>
        </p:txBody>
      </p:sp>
      <p:sp>
        <p:nvSpPr>
          <p:cNvPr id="22" name="TextBox 21">
            <a:extLst>
              <a:ext uri="{FF2B5EF4-FFF2-40B4-BE49-F238E27FC236}">
                <a16:creationId xmlns:a16="http://schemas.microsoft.com/office/drawing/2014/main" id="{4F48BD2A-A0EF-8994-D434-80C30AE8B20F}"/>
              </a:ext>
            </a:extLst>
          </p:cNvPr>
          <p:cNvSpPr txBox="1"/>
          <p:nvPr/>
        </p:nvSpPr>
        <p:spPr>
          <a:xfrm>
            <a:off x="8470900" y="3071385"/>
            <a:ext cx="3606800" cy="3323987"/>
          </a:xfrm>
          <a:prstGeom prst="rect">
            <a:avLst/>
          </a:prstGeom>
          <a:noFill/>
          <a:ln>
            <a:solidFill>
              <a:schemeClr val="dk1"/>
            </a:solidFill>
          </a:ln>
        </p:spPr>
        <p:txBody>
          <a:bodyPr wrap="square">
            <a:spAutoFit/>
          </a:bodyPr>
          <a:lstStyle/>
          <a:p>
            <a:r>
              <a:rPr lang="en-US" sz="1050" dirty="0">
                <a:solidFill>
                  <a:srgbClr val="0000FF"/>
                </a:solidFill>
                <a:latin typeface="Consolas" panose="020B0609020204030204" pitchFamily="49" charset="0"/>
              </a:rPr>
              <a:t>target triple = ”</a:t>
            </a:r>
            <a:r>
              <a:rPr lang="en-US" sz="1050" dirty="0" err="1">
                <a:solidFill>
                  <a:srgbClr val="0000FF"/>
                </a:solidFill>
                <a:latin typeface="Consolas" panose="020B0609020204030204" pitchFamily="49" charset="0"/>
              </a:rPr>
              <a:t>nvptx</a:t>
            </a:r>
            <a:r>
              <a:rPr lang="en-US" sz="1050" dirty="0">
                <a:solidFill>
                  <a:srgbClr val="0000FF"/>
                </a:solidFill>
                <a:latin typeface="Consolas" panose="020B0609020204030204" pitchFamily="49" charset="0"/>
              </a:rPr>
              <a:t>”</a:t>
            </a:r>
          </a:p>
          <a:p>
            <a:endParaRPr lang="en-US" sz="1050" dirty="0">
              <a:solidFill>
                <a:srgbClr val="0000FF"/>
              </a:solidFill>
              <a:latin typeface="Consolas" panose="020B0609020204030204" pitchFamily="49" charset="0"/>
            </a:endParaRPr>
          </a:p>
          <a:p>
            <a:r>
              <a:rPr lang="en-US" sz="1050" b="0" dirty="0">
                <a:solidFill>
                  <a:srgbClr val="0000FF"/>
                </a:solidFill>
                <a:effectLst/>
                <a:latin typeface="Consolas" panose="020B0609020204030204" pitchFamily="49" charset="0"/>
              </a:rPr>
              <a:t>define</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void</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@_Z9normalize</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out</a:t>
            </a:r>
            <a:r>
              <a:rPr lang="en-US" sz="1050" b="0" dirty="0">
                <a:solidFill>
                  <a:srgbClr val="000000"/>
                </a:solidFill>
                <a:effectLst/>
                <a:latin typeface="Consolas" panose="020B0609020204030204" pitchFamily="49" charset="0"/>
              </a:rPr>
              <a:t>, </a:t>
            </a:r>
            <a:br>
              <a:rPr lang="en-US" sz="1050" b="0" dirty="0">
                <a:solidFill>
                  <a:srgbClr val="000000"/>
                </a:solidFill>
                <a:effectLst/>
                <a:latin typeface="Consolas" panose="020B0609020204030204" pitchFamily="49" charset="0"/>
              </a:rPr>
            </a:b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in</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n</a:t>
            </a:r>
            <a:r>
              <a:rPr lang="en-US" sz="1050" b="0" dirty="0">
                <a:solidFill>
                  <a:srgbClr val="000000"/>
                </a:solidFill>
                <a:effectLst/>
                <a:latin typeface="Consolas" panose="020B0609020204030204" pitchFamily="49" charset="0"/>
              </a:rPr>
              <a:t>) {</a:t>
            </a:r>
          </a:p>
          <a:p>
            <a:r>
              <a:rPr lang="en-US" sz="1050" b="0" dirty="0">
                <a:solidFill>
                  <a:srgbClr val="CD3131"/>
                </a:solidFill>
                <a:effectLst/>
                <a:latin typeface="Consolas" panose="020B0609020204030204" pitchFamily="49" charset="0"/>
              </a:rPr>
              <a:t>  %4</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a:solidFill>
                  <a:srgbClr val="0000FF"/>
                </a:solidFill>
                <a:effectLst/>
                <a:latin typeface="Consolas" panose="020B0609020204030204" pitchFamily="49" charset="0"/>
              </a:rPr>
              <a:t>call</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t>
            </a:r>
            <a:r>
              <a:rPr lang="en-US" sz="1050" b="0" dirty="0" err="1">
                <a:solidFill>
                  <a:srgbClr val="008080"/>
                </a:solidFill>
                <a:effectLst/>
                <a:latin typeface="Consolas" panose="020B0609020204030204" pitchFamily="49" charset="0"/>
              </a:rPr>
              <a:t>llvm.tid.x</a:t>
            </a:r>
            <a:r>
              <a:rPr lang="en-US" sz="1050" b="0" dirty="0">
                <a:solidFill>
                  <a:srgbClr val="000000"/>
                </a:solidFill>
                <a:effectLst/>
                <a:latin typeface="Consolas" panose="020B0609020204030204" pitchFamily="49" charset="0"/>
              </a:rPr>
              <a:t>()</a:t>
            </a:r>
          </a:p>
          <a:p>
            <a:r>
              <a:rPr lang="en-US" sz="1050" b="0" dirty="0">
                <a:solidFill>
                  <a:srgbClr val="CD3131"/>
                </a:solidFill>
                <a:effectLst/>
                <a:latin typeface="Consolas" panose="020B0609020204030204" pitchFamily="49" charset="0"/>
              </a:rPr>
              <a:t>  %5</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icmp</a:t>
            </a:r>
            <a:r>
              <a:rPr lang="en-US" sz="1050" b="0" dirty="0">
                <a:solidFill>
                  <a:srgbClr val="000000"/>
                </a:solidFill>
                <a:effectLst/>
                <a:latin typeface="Consolas" panose="020B0609020204030204" pitchFamily="49" charset="0"/>
              </a:rPr>
              <a:t> </a:t>
            </a:r>
            <a:r>
              <a:rPr lang="en-US" sz="1050" b="0" dirty="0" err="1">
                <a:solidFill>
                  <a:srgbClr val="008080"/>
                </a:solidFill>
                <a:effectLst/>
                <a:latin typeface="Consolas" panose="020B0609020204030204" pitchFamily="49" charset="0"/>
              </a:rPr>
              <a:t>slt</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4</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n</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br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i1</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5</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label</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6</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label</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13</a:t>
            </a:r>
            <a:endParaRPr lang="en-US" sz="1050" b="0" dirty="0">
              <a:solidFill>
                <a:srgbClr val="000000"/>
              </a:solidFill>
              <a:effectLst/>
              <a:latin typeface="Consolas" panose="020B0609020204030204" pitchFamily="49" charset="0"/>
            </a:endParaRPr>
          </a:p>
          <a:p>
            <a:br>
              <a:rPr lang="en-US" sz="1050" b="0" dirty="0">
                <a:solidFill>
                  <a:srgbClr val="000000"/>
                </a:solidFill>
                <a:effectLst/>
                <a:latin typeface="Consolas" panose="020B0609020204030204" pitchFamily="49" charset="0"/>
              </a:rPr>
            </a:br>
            <a:r>
              <a:rPr lang="en-US" sz="1050" b="0" dirty="0">
                <a:solidFill>
                  <a:srgbClr val="008080"/>
                </a:solidFill>
                <a:effectLst/>
                <a:latin typeface="Consolas" panose="020B0609020204030204" pitchFamily="49" charset="0"/>
              </a:rPr>
              <a:t>6:</a:t>
            </a:r>
            <a:endParaRPr lang="en-US" sz="1050" dirty="0">
              <a:solidFill>
                <a:srgbClr val="000000"/>
              </a:solidFill>
              <a:latin typeface="Consolas" panose="020B0609020204030204" pitchFamily="49" charset="0"/>
            </a:endParaRPr>
          </a:p>
          <a:p>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%8</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getelementptr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in</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CD3131"/>
                </a:solidFill>
                <a:effectLst/>
                <a:latin typeface="Consolas" panose="020B0609020204030204" pitchFamily="49" charset="0"/>
              </a:rPr>
              <a:t>  %9</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a:solidFill>
                  <a:srgbClr val="0000FF"/>
                </a:solidFill>
                <a:effectLst/>
                <a:latin typeface="Consolas" panose="020B0609020204030204" pitchFamily="49" charset="0"/>
              </a:rPr>
              <a:t>load</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8</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align</a:t>
            </a:r>
            <a:r>
              <a:rPr lang="en-US" sz="1050" b="0" dirty="0">
                <a:solidFill>
                  <a:srgbClr val="000000"/>
                </a:solidFill>
                <a:effectLst/>
                <a:latin typeface="Consolas" panose="020B0609020204030204" pitchFamily="49" charset="0"/>
              </a:rPr>
              <a:t> </a:t>
            </a:r>
            <a:r>
              <a:rPr lang="en-US" sz="1050" b="0" dirty="0">
                <a:solidFill>
                  <a:srgbClr val="098658"/>
                </a:solidFill>
                <a:effectLst/>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CD3131"/>
                </a:solidFill>
                <a:effectLst/>
                <a:latin typeface="Consolas" panose="020B0609020204030204" pitchFamily="49" charset="0"/>
              </a:rPr>
              <a:t>  %10</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a:solidFill>
                  <a:srgbClr val="0000FF"/>
                </a:solidFill>
                <a:effectLst/>
                <a:latin typeface="Consolas" panose="020B0609020204030204" pitchFamily="49" charset="0"/>
              </a:rPr>
              <a:t>call</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@_Z3sumPii</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in</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n</a:t>
            </a:r>
            <a:r>
              <a:rPr lang="en-US" sz="1050" b="0" dirty="0">
                <a:solidFill>
                  <a:srgbClr val="000000"/>
                </a:solidFill>
                <a:effectLst/>
                <a:latin typeface="Consolas" panose="020B0609020204030204" pitchFamily="49" charset="0"/>
              </a:rPr>
              <a:t>)</a:t>
            </a:r>
          </a:p>
          <a:p>
            <a:r>
              <a:rPr lang="en-US" sz="1050" b="0" dirty="0">
                <a:solidFill>
                  <a:srgbClr val="CD3131"/>
                </a:solidFill>
                <a:effectLst/>
                <a:latin typeface="Consolas" panose="020B0609020204030204" pitchFamily="49" charset="0"/>
              </a:rPr>
              <a:t>  %11</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sdiv</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9</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10</a:t>
            </a:r>
            <a:endParaRPr lang="en-US" sz="1050" b="0" dirty="0">
              <a:solidFill>
                <a:srgbClr val="000000"/>
              </a:solidFill>
              <a:effectLst/>
              <a:latin typeface="Consolas" panose="020B0609020204030204" pitchFamily="49" charset="0"/>
            </a:endParaRPr>
          </a:p>
          <a:p>
            <a:r>
              <a:rPr lang="en-US" sz="1050" b="0" dirty="0">
                <a:solidFill>
                  <a:srgbClr val="CD3131"/>
                </a:solidFill>
                <a:effectLst/>
                <a:latin typeface="Consolas" panose="020B0609020204030204" pitchFamily="49" charset="0"/>
              </a:rPr>
              <a:t>  %12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getelementptr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out</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store</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11</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align</a:t>
            </a:r>
            <a:r>
              <a:rPr lang="en-US" sz="1050" b="0" dirty="0">
                <a:solidFill>
                  <a:srgbClr val="000000"/>
                </a:solidFill>
                <a:effectLst/>
                <a:latin typeface="Consolas" panose="020B0609020204030204" pitchFamily="49" charset="0"/>
              </a:rPr>
              <a:t> </a:t>
            </a:r>
            <a:r>
              <a:rPr lang="en-US" sz="1050" b="0" dirty="0">
                <a:solidFill>
                  <a:srgbClr val="098658"/>
                </a:solidFill>
                <a:effectLst/>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br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label</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13</a:t>
            </a:r>
            <a:endParaRPr lang="en-US" sz="1050" b="0" dirty="0">
              <a:solidFill>
                <a:srgbClr val="000000"/>
              </a:solidFill>
              <a:effectLst/>
              <a:latin typeface="Consolas" panose="020B0609020204030204" pitchFamily="49" charset="0"/>
            </a:endParaRPr>
          </a:p>
          <a:p>
            <a:br>
              <a:rPr lang="en-US" sz="1050" b="0" dirty="0">
                <a:solidFill>
                  <a:srgbClr val="000000"/>
                </a:solidFill>
                <a:effectLst/>
                <a:latin typeface="Consolas" panose="020B0609020204030204" pitchFamily="49" charset="0"/>
              </a:rPr>
            </a:br>
            <a:r>
              <a:rPr lang="en-US" sz="1050" b="0" dirty="0">
                <a:solidFill>
                  <a:srgbClr val="008080"/>
                </a:solidFill>
                <a:effectLst/>
                <a:latin typeface="Consolas" panose="020B0609020204030204" pitchFamily="49" charset="0"/>
              </a:rPr>
              <a:t>13:</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ret</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void</a:t>
            </a:r>
            <a:endParaRPr lang="en-US" sz="1050" b="0" dirty="0">
              <a:solidFill>
                <a:srgbClr val="000000"/>
              </a:solidFill>
              <a:effectLst/>
              <a:latin typeface="Consolas" panose="020B0609020204030204" pitchFamily="49" charset="0"/>
            </a:endParaRPr>
          </a:p>
          <a:p>
            <a:r>
              <a:rPr lang="en-US" sz="1050" b="0" dirty="0">
                <a:solidFill>
                  <a:srgbClr val="000000"/>
                </a:solidFill>
                <a:effectLst/>
                <a:latin typeface="Consolas" panose="020B0609020204030204" pitchFamily="49" charset="0"/>
              </a:rPr>
              <a:t>}</a:t>
            </a:r>
          </a:p>
        </p:txBody>
      </p:sp>
      <p:sp>
        <p:nvSpPr>
          <p:cNvPr id="26" name="TextBox 25">
            <a:extLst>
              <a:ext uri="{FF2B5EF4-FFF2-40B4-BE49-F238E27FC236}">
                <a16:creationId xmlns:a16="http://schemas.microsoft.com/office/drawing/2014/main" id="{54275308-A0AE-77E1-057A-D2EDF7ACA60C}"/>
              </a:ext>
            </a:extLst>
          </p:cNvPr>
          <p:cNvSpPr txBox="1"/>
          <p:nvPr/>
        </p:nvSpPr>
        <p:spPr>
          <a:xfrm>
            <a:off x="5134610" y="3080643"/>
            <a:ext cx="3187700" cy="1708160"/>
          </a:xfrm>
          <a:prstGeom prst="rect">
            <a:avLst/>
          </a:prstGeom>
          <a:noFill/>
          <a:ln>
            <a:solidFill>
              <a:schemeClr val="dk1"/>
            </a:solidFill>
          </a:ln>
        </p:spPr>
        <p:txBody>
          <a:bodyPr wrap="square">
            <a:spAutoFit/>
          </a:bodyPr>
          <a:lstStyle/>
          <a:p>
            <a:r>
              <a:rPr lang="en-US" sz="1050" dirty="0">
                <a:solidFill>
                  <a:srgbClr val="0000FF"/>
                </a:solidFill>
                <a:latin typeface="Consolas" panose="020B0609020204030204" pitchFamily="49" charset="0"/>
              </a:rPr>
              <a:t>target triple = "x86_64-unknown-linux-gnu”</a:t>
            </a:r>
          </a:p>
          <a:p>
            <a:endParaRPr lang="en-US" sz="1050" dirty="0">
              <a:solidFill>
                <a:srgbClr val="0000FF"/>
              </a:solidFill>
              <a:latin typeface="Consolas" panose="020B0609020204030204" pitchFamily="49" charset="0"/>
            </a:endParaRPr>
          </a:p>
          <a:p>
            <a:r>
              <a:rPr lang="en-US" sz="1050" b="0" dirty="0">
                <a:solidFill>
                  <a:srgbClr val="0000FF"/>
                </a:solidFill>
                <a:effectLst/>
                <a:latin typeface="Consolas" panose="020B0609020204030204" pitchFamily="49" charset="0"/>
              </a:rPr>
              <a:t>define</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void</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@_Z6launchPiS_i</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%out</a:t>
            </a:r>
            <a:r>
              <a:rPr lang="en-US" sz="1050" b="0" dirty="0">
                <a:solidFill>
                  <a:srgbClr val="000000"/>
                </a:solidFill>
                <a:effectLst/>
                <a:latin typeface="Consolas" panose="020B0609020204030204" pitchFamily="49" charset="0"/>
              </a:rPr>
              <a:t>,</a:t>
            </a:r>
          </a:p>
          <a:p>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%in</a:t>
            </a:r>
            <a:r>
              <a:rPr lang="en-US" sz="1050" b="0" dirty="0">
                <a:solidFill>
                  <a:srgbClr val="000000"/>
                </a:solidFill>
                <a:effectLst/>
                <a:latin typeface="Consolas" panose="020B0609020204030204" pitchFamily="49" charset="0"/>
              </a:rPr>
              <a:t>,</a:t>
            </a:r>
            <a:br>
              <a:rPr lang="en-US" sz="1050" b="0" dirty="0">
                <a:solidFill>
                  <a:srgbClr val="000000"/>
                </a:solidFill>
                <a:effectLst/>
                <a:latin typeface="Consolas" panose="020B0609020204030204" pitchFamily="49" charset="0"/>
              </a:rPr>
            </a:b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%n</a:t>
            </a:r>
            <a:r>
              <a:rPr lang="en-US" sz="1050" b="0" dirty="0">
                <a:solidFill>
                  <a:srgbClr val="000000"/>
                </a:solidFill>
                <a:effectLst/>
                <a:latin typeface="Consolas" panose="020B0609020204030204" pitchFamily="49" charset="0"/>
              </a:rPr>
              <a:t>) {</a:t>
            </a:r>
          </a:p>
          <a:p>
            <a:r>
              <a:rPr lang="en-US" sz="1050" b="0" dirty="0">
                <a:solidFill>
                  <a:srgbClr val="000000"/>
                </a:solidFill>
                <a:effectLst/>
                <a:latin typeface="Consolas" panose="020B0609020204030204" pitchFamily="49" charset="0"/>
              </a:rPr>
              <a:t>  call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a:t>
            </a:r>
            <a:r>
              <a:rPr lang="en-US" sz="1050" dirty="0" err="1">
                <a:solidFill>
                  <a:srgbClr val="001188"/>
                </a:solidFill>
                <a:latin typeface="Consolas" panose="020B0609020204030204" pitchFamily="49" charset="0"/>
              </a:rPr>
              <a:t>p</a:t>
            </a:r>
            <a:r>
              <a:rPr lang="en-US" sz="1050" b="0" dirty="0" err="1">
                <a:solidFill>
                  <a:srgbClr val="001188"/>
                </a:solidFill>
                <a:effectLst/>
                <a:latin typeface="Consolas" panose="020B0609020204030204" pitchFamily="49" charset="0"/>
              </a:rPr>
              <a:t>ushCallConfiguration</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a:t>
            </a:r>
            <a:r>
              <a:rPr lang="en-US" sz="1050" b="0" dirty="0">
                <a:solidFill>
                  <a:srgbClr val="000000"/>
                </a:solidFill>
                <a:effectLst/>
                <a:latin typeface="Consolas" panose="020B0609020204030204" pitchFamily="49" charset="0"/>
              </a:rPr>
              <a:t>)</a:t>
            </a:r>
          </a:p>
          <a:p>
            <a:r>
              <a:rPr lang="en-US" sz="1050" b="0" dirty="0">
                <a:solidFill>
                  <a:srgbClr val="000000"/>
                </a:solidFill>
                <a:effectLst/>
                <a:latin typeface="Consolas" panose="020B0609020204030204" pitchFamily="49" charset="0"/>
              </a:rPr>
              <a:t>  call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a:t>
            </a:r>
            <a:r>
              <a:rPr lang="en-US" sz="1050" b="0" dirty="0" err="1">
                <a:solidFill>
                  <a:srgbClr val="001188"/>
                </a:solidFill>
                <a:effectLst/>
                <a:latin typeface="Consolas" panose="020B0609020204030204" pitchFamily="49" charset="0"/>
              </a:rPr>
              <a:t>cudaLaunch</a:t>
            </a:r>
            <a:r>
              <a:rPr lang="en-US" sz="1050" b="0" dirty="0">
                <a:solidFill>
                  <a:srgbClr val="000000"/>
                </a:solidFill>
                <a:effectLst/>
                <a:latin typeface="Consolas" panose="020B0609020204030204" pitchFamily="49" charset="0"/>
              </a:rPr>
              <a:t>(</a:t>
            </a:r>
            <a:r>
              <a:rPr lang="en-US" sz="1050" b="0" dirty="0">
                <a:solidFill>
                  <a:srgbClr val="001188"/>
                </a:solidFill>
                <a:effectLst/>
                <a:latin typeface="Consolas" panose="020B0609020204030204" pitchFamily="49" charset="0"/>
              </a:rPr>
              <a:t>@_</a:t>
            </a:r>
            <a:r>
              <a:rPr lang="en-US" sz="1050" b="0" dirty="0" err="1">
                <a:solidFill>
                  <a:srgbClr val="001188"/>
                </a:solidFill>
                <a:effectLst/>
                <a:latin typeface="Consolas" panose="020B0609020204030204" pitchFamily="49" charset="0"/>
              </a:rPr>
              <a:t>device_stub</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t>
            </a:r>
            <a:r>
              <a:rPr lang="en-US" sz="1050" b="0" dirty="0">
                <a:solidFill>
                  <a:srgbClr val="000000"/>
                </a:solidFill>
                <a:effectLst/>
                <a:latin typeface="Consolas" panose="020B0609020204030204" pitchFamily="49" charset="0"/>
              </a:rPr>
              <a:t>)</a:t>
            </a:r>
          </a:p>
          <a:p>
            <a:r>
              <a:rPr lang="en-US" sz="1050" b="0" dirty="0">
                <a:solidFill>
                  <a:srgbClr val="000000"/>
                </a:solidFill>
                <a:effectLst/>
                <a:latin typeface="Consolas" panose="020B0609020204030204" pitchFamily="49" charset="0"/>
              </a:rPr>
              <a:t>  ret </a:t>
            </a:r>
            <a:r>
              <a:rPr lang="en-US" sz="1050" b="0" dirty="0">
                <a:solidFill>
                  <a:srgbClr val="008080"/>
                </a:solidFill>
                <a:effectLst/>
                <a:latin typeface="Consolas" panose="020B0609020204030204" pitchFamily="49" charset="0"/>
              </a:rPr>
              <a:t>void</a:t>
            </a:r>
            <a:endParaRPr lang="en-US" sz="1050" b="0" dirty="0">
              <a:solidFill>
                <a:srgbClr val="000000"/>
              </a:solidFill>
              <a:effectLst/>
              <a:latin typeface="Consolas" panose="020B0609020204030204" pitchFamily="49" charset="0"/>
            </a:endParaRPr>
          </a:p>
          <a:p>
            <a:r>
              <a:rPr lang="en-US" sz="1050" b="0" dirty="0">
                <a:solidFill>
                  <a:srgbClr val="000000"/>
                </a:solidFill>
                <a:effectLst/>
                <a:latin typeface="Consolas" panose="020B0609020204030204" pitchFamily="49" charset="0"/>
              </a:rPr>
              <a:t>}</a:t>
            </a:r>
          </a:p>
        </p:txBody>
      </p:sp>
      <p:sp>
        <p:nvSpPr>
          <p:cNvPr id="3" name="TextBox 2">
            <a:extLst>
              <a:ext uri="{FF2B5EF4-FFF2-40B4-BE49-F238E27FC236}">
                <a16:creationId xmlns:a16="http://schemas.microsoft.com/office/drawing/2014/main" id="{3C1145B4-963C-5C7C-0E96-BE76FF0BF4C2}"/>
              </a:ext>
            </a:extLst>
          </p:cNvPr>
          <p:cNvSpPr txBox="1"/>
          <p:nvPr/>
        </p:nvSpPr>
        <p:spPr>
          <a:xfrm>
            <a:off x="5915634" y="2653995"/>
            <a:ext cx="1150315" cy="369332"/>
          </a:xfrm>
          <a:prstGeom prst="rect">
            <a:avLst/>
          </a:prstGeom>
          <a:noFill/>
        </p:spPr>
        <p:txBody>
          <a:bodyPr wrap="none" rtlCol="0">
            <a:spAutoFit/>
          </a:bodyPr>
          <a:lstStyle/>
          <a:p>
            <a:r>
              <a:rPr lang="en-US" dirty="0"/>
              <a:t>Host Code</a:t>
            </a:r>
          </a:p>
        </p:txBody>
      </p:sp>
      <p:sp>
        <p:nvSpPr>
          <p:cNvPr id="27" name="TextBox 26">
            <a:extLst>
              <a:ext uri="{FF2B5EF4-FFF2-40B4-BE49-F238E27FC236}">
                <a16:creationId xmlns:a16="http://schemas.microsoft.com/office/drawing/2014/main" id="{5259CA32-F732-AEBA-5CA6-A70E07F42818}"/>
              </a:ext>
            </a:extLst>
          </p:cNvPr>
          <p:cNvSpPr txBox="1"/>
          <p:nvPr/>
        </p:nvSpPr>
        <p:spPr>
          <a:xfrm>
            <a:off x="8610600" y="2702053"/>
            <a:ext cx="1347292" cy="369332"/>
          </a:xfrm>
          <a:prstGeom prst="rect">
            <a:avLst/>
          </a:prstGeom>
          <a:noFill/>
        </p:spPr>
        <p:txBody>
          <a:bodyPr wrap="none" rtlCol="0">
            <a:spAutoFit/>
          </a:bodyPr>
          <a:lstStyle/>
          <a:p>
            <a:r>
              <a:rPr lang="en-US" dirty="0"/>
              <a:t>Device Code</a:t>
            </a:r>
          </a:p>
        </p:txBody>
      </p:sp>
      <p:cxnSp>
        <p:nvCxnSpPr>
          <p:cNvPr id="6" name="Straight Arrow Connector 5">
            <a:extLst>
              <a:ext uri="{FF2B5EF4-FFF2-40B4-BE49-F238E27FC236}">
                <a16:creationId xmlns:a16="http://schemas.microsoft.com/office/drawing/2014/main" id="{130B5DB7-5D59-0B4A-D04A-DB1FCB67BC06}"/>
              </a:ext>
            </a:extLst>
          </p:cNvPr>
          <p:cNvCxnSpPr>
            <a:cxnSpLocks/>
            <a:stCxn id="15" idx="2"/>
          </p:cNvCxnSpPr>
          <p:nvPr/>
        </p:nvCxnSpPr>
        <p:spPr>
          <a:xfrm flipH="1">
            <a:off x="7175500" y="2189103"/>
            <a:ext cx="1892300" cy="83422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5E8DC7A-07CE-83E9-42A6-ED91BAE6385D}"/>
              </a:ext>
            </a:extLst>
          </p:cNvPr>
          <p:cNvCxnSpPr>
            <a:cxnSpLocks/>
          </p:cNvCxnSpPr>
          <p:nvPr/>
        </p:nvCxnSpPr>
        <p:spPr>
          <a:xfrm>
            <a:off x="9436100" y="2213132"/>
            <a:ext cx="807931" cy="84204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383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50</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flow (for, if, while, </a:t>
            </a:r>
            <a:r>
              <a:rPr lang="en-US" dirty="0" err="1"/>
              <a:t>etc</a:t>
            </a:r>
            <a:r>
              <a:rPr lang="en-US" dirty="0"/>
              <a:t>)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2422F6-B803-AE47-AC36-9B0D74701CFF}"/>
              </a:ext>
            </a:extLst>
          </p:cNvPr>
          <p:cNvSpPr txBox="1"/>
          <p:nvPr/>
        </p:nvSpPr>
        <p:spPr>
          <a:xfrm>
            <a:off x="186054" y="2774154"/>
            <a:ext cx="3631480"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55B3EA83-2598-9147-8E95-E63602831C7E}"/>
              </a:ext>
            </a:extLst>
          </p:cNvPr>
          <p:cNvSpPr txBox="1"/>
          <p:nvPr/>
        </p:nvSpPr>
        <p:spPr>
          <a:xfrm>
            <a:off x="4057812" y="2774154"/>
            <a:ext cx="3932916"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2" name="TextBox 11">
            <a:extLst>
              <a:ext uri="{FF2B5EF4-FFF2-40B4-BE49-F238E27FC236}">
                <a16:creationId xmlns:a16="http://schemas.microsoft.com/office/drawing/2014/main" id="{50637098-0593-3349-BA3A-451BF7CCB721}"/>
              </a:ext>
            </a:extLst>
          </p:cNvPr>
          <p:cNvSpPr txBox="1"/>
          <p:nvPr/>
        </p:nvSpPr>
        <p:spPr>
          <a:xfrm>
            <a:off x="8231006" y="2774155"/>
            <a:ext cx="3932916"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 </a:t>
            </a:r>
          </a:p>
          <a:p>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p:txBody>
      </p:sp>
    </p:spTree>
    <p:extLst>
      <p:ext uri="{BB962C8B-B14F-4D97-AF65-F5344CB8AC3E}">
        <p14:creationId xmlns:p14="http://schemas.microsoft.com/office/powerpoint/2010/main" val="336528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ptimize">
            <a:extLst>
              <a:ext uri="{FF2B5EF4-FFF2-40B4-BE49-F238E27FC236}">
                <a16:creationId xmlns:a16="http://schemas.microsoft.com/office/drawing/2014/main" id="{980DD948-16DA-9B0B-1634-0F2807286647}"/>
              </a:ext>
            </a:extLst>
          </p:cNvPr>
          <p:cNvSpPr/>
          <p:nvPr/>
        </p:nvSpPr>
        <p:spPr>
          <a:xfrm>
            <a:off x="8421583" y="401987"/>
            <a:ext cx="1716261" cy="1515126"/>
          </a:xfrm>
          <a:custGeom>
            <a:avLst/>
            <a:gdLst/>
            <a:ahLst/>
            <a:cxnLst>
              <a:cxn ang="0">
                <a:pos x="wd2" y="hd2"/>
              </a:cxn>
              <a:cxn ang="5400000">
                <a:pos x="wd2" y="hd2"/>
              </a:cxn>
              <a:cxn ang="10800000">
                <a:pos x="wd2" y="hd2"/>
              </a:cxn>
              <a:cxn ang="16200000">
                <a:pos x="wd2" y="hd2"/>
              </a:cxn>
            </a:cxnLst>
            <a:rect l="0" t="0" r="r" b="b"/>
            <a:pathLst>
              <a:path w="21600" h="21600" extrusionOk="0">
                <a:moveTo>
                  <a:pt x="12182" y="0"/>
                </a:moveTo>
                <a:cubicBezTo>
                  <a:pt x="17382" y="41"/>
                  <a:pt x="21600" y="4377"/>
                  <a:pt x="21600" y="10278"/>
                </a:cubicBezTo>
                <a:lnTo>
                  <a:pt x="21600" y="10847"/>
                </a:lnTo>
                <a:cubicBezTo>
                  <a:pt x="21600" y="16776"/>
                  <a:pt x="17341" y="21600"/>
                  <a:pt x="12107" y="21600"/>
                </a:cubicBezTo>
                <a:cubicBezTo>
                  <a:pt x="12088" y="21600"/>
                  <a:pt x="12069" y="21598"/>
                  <a:pt x="12050" y="21598"/>
                </a:cubicBezTo>
                <a:lnTo>
                  <a:pt x="12019" y="21598"/>
                </a:lnTo>
                <a:lnTo>
                  <a:pt x="12023" y="21027"/>
                </a:lnTo>
                <a:lnTo>
                  <a:pt x="12023" y="17837"/>
                </a:lnTo>
                <a:lnTo>
                  <a:pt x="12016" y="17837"/>
                </a:lnTo>
                <a:lnTo>
                  <a:pt x="12031" y="16699"/>
                </a:lnTo>
                <a:lnTo>
                  <a:pt x="12067" y="16699"/>
                </a:lnTo>
                <a:cubicBezTo>
                  <a:pt x="12080" y="16699"/>
                  <a:pt x="12094" y="16701"/>
                  <a:pt x="12107" y="16701"/>
                </a:cubicBezTo>
                <a:cubicBezTo>
                  <a:pt x="14956" y="16701"/>
                  <a:pt x="17273" y="14075"/>
                  <a:pt x="17273" y="10847"/>
                </a:cubicBezTo>
                <a:lnTo>
                  <a:pt x="17273" y="10669"/>
                </a:lnTo>
                <a:cubicBezTo>
                  <a:pt x="17235" y="7497"/>
                  <a:pt x="14959" y="4928"/>
                  <a:pt x="12156" y="4899"/>
                </a:cubicBezTo>
                <a:lnTo>
                  <a:pt x="12061" y="4899"/>
                </a:lnTo>
                <a:cubicBezTo>
                  <a:pt x="9374" y="4925"/>
                  <a:pt x="7169" y="7288"/>
                  <a:pt x="6956" y="10278"/>
                </a:cubicBezTo>
                <a:lnTo>
                  <a:pt x="9571" y="10278"/>
                </a:lnTo>
                <a:lnTo>
                  <a:pt x="4785" y="17636"/>
                </a:lnTo>
                <a:lnTo>
                  <a:pt x="0" y="10278"/>
                </a:lnTo>
                <a:lnTo>
                  <a:pt x="2624" y="10278"/>
                </a:lnTo>
                <a:cubicBezTo>
                  <a:pt x="2844" y="4585"/>
                  <a:pt x="6988" y="27"/>
                  <a:pt x="12061" y="0"/>
                </a:cubicBezTo>
                <a:lnTo>
                  <a:pt x="12097" y="0"/>
                </a:lnTo>
                <a:cubicBezTo>
                  <a:pt x="12100" y="0"/>
                  <a:pt x="12104" y="0"/>
                  <a:pt x="12107" y="0"/>
                </a:cubicBezTo>
                <a:lnTo>
                  <a:pt x="12109" y="0"/>
                </a:lnTo>
                <a:cubicBezTo>
                  <a:pt x="12112" y="0"/>
                  <a:pt x="12115" y="0"/>
                  <a:pt x="12119" y="0"/>
                </a:cubicBezTo>
                <a:lnTo>
                  <a:pt x="12182" y="0"/>
                </a:lnTo>
                <a:close/>
              </a:path>
            </a:pathLst>
          </a:cu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endParaRPr dirty="0"/>
          </a:p>
        </p:txBody>
      </p:sp>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err="1">
                <a:cs typeface="Calibri Light"/>
              </a:rPr>
              <a:t>Polygeist</a:t>
            </a:r>
            <a:r>
              <a:rPr lang="en-US" baseline="30000" dirty="0">
                <a:cs typeface="Calibri Light"/>
              </a:rPr>
              <a:t>[1]</a:t>
            </a:r>
            <a:r>
              <a:rPr lang="en-US" dirty="0">
                <a:cs typeface="Calibri Light"/>
              </a:rPr>
              <a:t>/MLIR</a:t>
            </a:r>
            <a:r>
              <a:rPr lang="en-US" baseline="30000" dirty="0">
                <a:cs typeface="Calibri Light"/>
              </a:rPr>
              <a:t> [2]</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a:xfrm>
            <a:off x="8636000" y="5673242"/>
            <a:ext cx="2743200" cy="365125"/>
          </a:xfrm>
        </p:spPr>
        <p:txBody>
          <a:bodyPr/>
          <a:lstStyle/>
          <a:p>
            <a:fld id="{330EA680-D336-4FF7-8B7A-9848BB0A1C32}" type="slidenum">
              <a:rPr lang="en-US" smtClean="0"/>
              <a:t>6</a:t>
            </a:fld>
            <a:endParaRPr lang="en-US"/>
          </a:p>
        </p:txBody>
      </p:sp>
      <p:pic>
        <p:nvPicPr>
          <p:cNvPr id="8" name="Image" descr="Image">
            <a:extLst>
              <a:ext uri="{FF2B5EF4-FFF2-40B4-BE49-F238E27FC236}">
                <a16:creationId xmlns:a16="http://schemas.microsoft.com/office/drawing/2014/main" id="{C4E83E56-7641-377E-FE7D-61438ADD7068}"/>
              </a:ext>
            </a:extLst>
          </p:cNvPr>
          <p:cNvPicPr>
            <a:picLocks noChangeAspect="1"/>
          </p:cNvPicPr>
          <p:nvPr/>
        </p:nvPicPr>
        <p:blipFill>
          <a:blip r:embed="rId3"/>
          <a:stretch>
            <a:fillRect/>
          </a:stretch>
        </p:blipFill>
        <p:spPr>
          <a:xfrm>
            <a:off x="316694" y="1619069"/>
            <a:ext cx="684154" cy="769104"/>
          </a:xfrm>
          <a:prstGeom prst="rect">
            <a:avLst/>
          </a:prstGeom>
          <a:ln w="12700">
            <a:miter lim="400000"/>
          </a:ln>
        </p:spPr>
      </p:pic>
      <p:sp>
        <p:nvSpPr>
          <p:cNvPr id="10" name="Lower">
            <a:extLst>
              <a:ext uri="{FF2B5EF4-FFF2-40B4-BE49-F238E27FC236}">
                <a16:creationId xmlns:a16="http://schemas.microsoft.com/office/drawing/2014/main" id="{38E39971-B841-AE9D-3E49-20C1DA611AF0}"/>
              </a:ext>
            </a:extLst>
          </p:cNvPr>
          <p:cNvSpPr/>
          <p:nvPr/>
        </p:nvSpPr>
        <p:spPr>
          <a:xfrm>
            <a:off x="1067096" y="1571343"/>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Parse</a:t>
            </a:r>
            <a:endParaRPr sz="2400" dirty="0"/>
          </a:p>
        </p:txBody>
      </p:sp>
      <p:pic>
        <p:nvPicPr>
          <p:cNvPr id="13" name="Group" descr="Group">
            <a:extLst>
              <a:ext uri="{FF2B5EF4-FFF2-40B4-BE49-F238E27FC236}">
                <a16:creationId xmlns:a16="http://schemas.microsoft.com/office/drawing/2014/main" id="{D987CAF2-1AB7-9246-A942-613580431895}"/>
              </a:ext>
            </a:extLst>
          </p:cNvPr>
          <p:cNvPicPr>
            <a:picLocks noChangeAspect="1"/>
          </p:cNvPicPr>
          <p:nvPr/>
        </p:nvPicPr>
        <p:blipFill>
          <a:blip r:embed="rId4"/>
          <a:srcRect b="8577"/>
          <a:stretch>
            <a:fillRect/>
          </a:stretch>
        </p:blipFill>
        <p:spPr>
          <a:xfrm>
            <a:off x="8053733" y="1556352"/>
            <a:ext cx="934964" cy="839740"/>
          </a:xfrm>
          <a:prstGeom prst="rect">
            <a:avLst/>
          </a:prstGeom>
          <a:ln w="12700">
            <a:miter lim="400000"/>
          </a:ln>
        </p:spPr>
      </p:pic>
      <p:pic>
        <p:nvPicPr>
          <p:cNvPr id="16" name="Image" descr="Image">
            <a:extLst>
              <a:ext uri="{FF2B5EF4-FFF2-40B4-BE49-F238E27FC236}">
                <a16:creationId xmlns:a16="http://schemas.microsoft.com/office/drawing/2014/main" id="{9ACB5D00-9967-4535-D19F-9E1FE8851D8F}"/>
              </a:ext>
            </a:extLst>
          </p:cNvPr>
          <p:cNvPicPr>
            <a:picLocks noChangeAspect="1"/>
          </p:cNvPicPr>
          <p:nvPr/>
        </p:nvPicPr>
        <p:blipFill>
          <a:blip r:embed="rId5"/>
          <a:srcRect l="16376" t="3737" r="12326" b="8066"/>
          <a:stretch>
            <a:fillRect/>
          </a:stretch>
        </p:blipFill>
        <p:spPr>
          <a:xfrm>
            <a:off x="11261930" y="1592825"/>
            <a:ext cx="687210" cy="8642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280"/>
                </a:lnTo>
                <a:cubicBezTo>
                  <a:pt x="32" y="21432"/>
                  <a:pt x="88" y="21486"/>
                  <a:pt x="371" y="21505"/>
                </a:cubicBezTo>
                <a:cubicBezTo>
                  <a:pt x="567" y="21518"/>
                  <a:pt x="655" y="21543"/>
                  <a:pt x="704" y="21600"/>
                </a:cubicBezTo>
                <a:lnTo>
                  <a:pt x="20757" y="21600"/>
                </a:lnTo>
                <a:cubicBezTo>
                  <a:pt x="20809" y="21524"/>
                  <a:pt x="20917" y="21490"/>
                  <a:pt x="21185" y="21490"/>
                </a:cubicBezTo>
                <a:lnTo>
                  <a:pt x="21600" y="21490"/>
                </a:lnTo>
                <a:lnTo>
                  <a:pt x="21600" y="13220"/>
                </a:lnTo>
                <a:lnTo>
                  <a:pt x="21600" y="4955"/>
                </a:lnTo>
                <a:lnTo>
                  <a:pt x="20814" y="4930"/>
                </a:lnTo>
                <a:lnTo>
                  <a:pt x="20034" y="4905"/>
                </a:lnTo>
                <a:lnTo>
                  <a:pt x="20003" y="4610"/>
                </a:lnTo>
                <a:cubicBezTo>
                  <a:pt x="19974" y="4331"/>
                  <a:pt x="19944" y="4313"/>
                  <a:pt x="19594" y="4290"/>
                </a:cubicBezTo>
                <a:cubicBezTo>
                  <a:pt x="19244" y="4267"/>
                  <a:pt x="19221" y="4249"/>
                  <a:pt x="19192" y="3970"/>
                </a:cubicBezTo>
                <a:cubicBezTo>
                  <a:pt x="19162" y="3691"/>
                  <a:pt x="19140" y="3668"/>
                  <a:pt x="18789" y="3645"/>
                </a:cubicBezTo>
                <a:cubicBezTo>
                  <a:pt x="18439" y="3622"/>
                  <a:pt x="18416" y="3604"/>
                  <a:pt x="18387" y="3325"/>
                </a:cubicBezTo>
                <a:cubicBezTo>
                  <a:pt x="18358" y="3046"/>
                  <a:pt x="18335" y="3028"/>
                  <a:pt x="17984" y="3005"/>
                </a:cubicBezTo>
                <a:cubicBezTo>
                  <a:pt x="17634" y="2982"/>
                  <a:pt x="17605" y="2964"/>
                  <a:pt x="17576" y="2685"/>
                </a:cubicBezTo>
                <a:cubicBezTo>
                  <a:pt x="17546" y="2406"/>
                  <a:pt x="17524" y="2383"/>
                  <a:pt x="17173" y="2360"/>
                </a:cubicBezTo>
                <a:cubicBezTo>
                  <a:pt x="16823" y="2337"/>
                  <a:pt x="16800" y="2319"/>
                  <a:pt x="16771" y="2040"/>
                </a:cubicBezTo>
                <a:cubicBezTo>
                  <a:pt x="16742" y="1761"/>
                  <a:pt x="16719" y="1743"/>
                  <a:pt x="16368" y="1720"/>
                </a:cubicBezTo>
                <a:cubicBezTo>
                  <a:pt x="16018" y="1697"/>
                  <a:pt x="15989" y="1679"/>
                  <a:pt x="15959" y="1400"/>
                </a:cubicBezTo>
                <a:cubicBezTo>
                  <a:pt x="15930" y="1121"/>
                  <a:pt x="15907" y="1098"/>
                  <a:pt x="15557" y="1075"/>
                </a:cubicBezTo>
                <a:cubicBezTo>
                  <a:pt x="15207" y="1052"/>
                  <a:pt x="15184" y="1034"/>
                  <a:pt x="15155" y="755"/>
                </a:cubicBezTo>
                <a:cubicBezTo>
                  <a:pt x="15125" y="476"/>
                  <a:pt x="15103" y="458"/>
                  <a:pt x="14752" y="435"/>
                </a:cubicBezTo>
                <a:cubicBezTo>
                  <a:pt x="14401" y="412"/>
                  <a:pt x="14373" y="394"/>
                  <a:pt x="14343" y="110"/>
                </a:cubicBezTo>
                <a:lnTo>
                  <a:pt x="14331" y="0"/>
                </a:lnTo>
                <a:lnTo>
                  <a:pt x="0" y="0"/>
                </a:lnTo>
                <a:close/>
                <a:moveTo>
                  <a:pt x="21166" y="5140"/>
                </a:moveTo>
                <a:cubicBezTo>
                  <a:pt x="21194" y="5145"/>
                  <a:pt x="21219" y="5159"/>
                  <a:pt x="21235" y="5180"/>
                </a:cubicBezTo>
                <a:cubicBezTo>
                  <a:pt x="21268" y="5222"/>
                  <a:pt x="21256" y="5279"/>
                  <a:pt x="21204" y="5305"/>
                </a:cubicBezTo>
                <a:cubicBezTo>
                  <a:pt x="21151" y="5331"/>
                  <a:pt x="21079" y="5317"/>
                  <a:pt x="21047" y="5275"/>
                </a:cubicBezTo>
                <a:cubicBezTo>
                  <a:pt x="21014" y="5233"/>
                  <a:pt x="21032" y="5176"/>
                  <a:pt x="21084" y="5150"/>
                </a:cubicBezTo>
                <a:cubicBezTo>
                  <a:pt x="21111" y="5137"/>
                  <a:pt x="21138" y="5135"/>
                  <a:pt x="21166" y="5140"/>
                </a:cubicBezTo>
                <a:close/>
              </a:path>
            </a:pathLst>
          </a:custGeom>
          <a:ln w="12700">
            <a:miter lim="400000"/>
          </a:ln>
        </p:spPr>
      </p:pic>
      <p:sp>
        <p:nvSpPr>
          <p:cNvPr id="3" name="TextBox 2">
            <a:extLst>
              <a:ext uri="{FF2B5EF4-FFF2-40B4-BE49-F238E27FC236}">
                <a16:creationId xmlns:a16="http://schemas.microsoft.com/office/drawing/2014/main" id="{ABEBF948-F712-8729-C6F5-AB0A4E5904C9}"/>
              </a:ext>
            </a:extLst>
          </p:cNvPr>
          <p:cNvSpPr txBox="1"/>
          <p:nvPr/>
        </p:nvSpPr>
        <p:spPr>
          <a:xfrm>
            <a:off x="2666997" y="1592825"/>
            <a:ext cx="986167" cy="954107"/>
          </a:xfrm>
          <a:prstGeom prst="rect">
            <a:avLst/>
          </a:prstGeom>
          <a:noFill/>
        </p:spPr>
        <p:txBody>
          <a:bodyPr wrap="none" rtlCol="0">
            <a:spAutoFit/>
          </a:bodyPr>
          <a:lstStyle/>
          <a:p>
            <a:pPr algn="ctr"/>
            <a:r>
              <a:rPr lang="en-US" sz="2800" dirty="0"/>
              <a:t>Clang</a:t>
            </a:r>
            <a:br>
              <a:rPr lang="en-US" sz="2800" dirty="0"/>
            </a:br>
            <a:r>
              <a:rPr lang="en-US" sz="2800" dirty="0"/>
              <a:t>AST</a:t>
            </a:r>
          </a:p>
        </p:txBody>
      </p:sp>
      <p:sp>
        <p:nvSpPr>
          <p:cNvPr id="19" name="Lower">
            <a:extLst>
              <a:ext uri="{FF2B5EF4-FFF2-40B4-BE49-F238E27FC236}">
                <a16:creationId xmlns:a16="http://schemas.microsoft.com/office/drawing/2014/main" id="{D6E867BE-B55D-5DF1-68B6-4D3AFB67F947}"/>
              </a:ext>
            </a:extLst>
          </p:cNvPr>
          <p:cNvSpPr/>
          <p:nvPr/>
        </p:nvSpPr>
        <p:spPr>
          <a:xfrm>
            <a:off x="3754381" y="1556352"/>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Lowering</a:t>
            </a:r>
            <a:endParaRPr sz="2400" dirty="0"/>
          </a:p>
        </p:txBody>
      </p:sp>
      <p:sp>
        <p:nvSpPr>
          <p:cNvPr id="20" name="Lower">
            <a:extLst>
              <a:ext uri="{FF2B5EF4-FFF2-40B4-BE49-F238E27FC236}">
                <a16:creationId xmlns:a16="http://schemas.microsoft.com/office/drawing/2014/main" id="{02F53208-76D2-D93E-392F-EB1A8F07B9C3}"/>
              </a:ext>
            </a:extLst>
          </p:cNvPr>
          <p:cNvSpPr/>
          <p:nvPr/>
        </p:nvSpPr>
        <p:spPr>
          <a:xfrm>
            <a:off x="9399746" y="1547408"/>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err="1"/>
              <a:t>CodeGen</a:t>
            </a:r>
            <a:endParaRPr sz="2400" dirty="0"/>
          </a:p>
        </p:txBody>
      </p:sp>
      <p:sp>
        <p:nvSpPr>
          <p:cNvPr id="4" name="TextBox 3">
            <a:extLst>
              <a:ext uri="{FF2B5EF4-FFF2-40B4-BE49-F238E27FC236}">
                <a16:creationId xmlns:a16="http://schemas.microsoft.com/office/drawing/2014/main" id="{FFBD64FD-3432-A328-9B90-FFBF7D9CE146}"/>
              </a:ext>
            </a:extLst>
          </p:cNvPr>
          <p:cNvSpPr txBox="1"/>
          <p:nvPr/>
        </p:nvSpPr>
        <p:spPr>
          <a:xfrm>
            <a:off x="8886528" y="32655"/>
            <a:ext cx="1026435" cy="369332"/>
          </a:xfrm>
          <a:prstGeom prst="rect">
            <a:avLst/>
          </a:prstGeom>
          <a:noFill/>
        </p:spPr>
        <p:txBody>
          <a:bodyPr wrap="none" rtlCol="0">
            <a:spAutoFit/>
          </a:bodyPr>
          <a:lstStyle/>
          <a:p>
            <a:r>
              <a:rPr lang="en-US" dirty="0"/>
              <a:t>Optimize</a:t>
            </a:r>
          </a:p>
        </p:txBody>
      </p:sp>
      <p:pic>
        <p:nvPicPr>
          <p:cNvPr id="14" name="Picture 2" descr="https://mlir.llvm.org/mlir-logo.png">
            <a:extLst>
              <a:ext uri="{FF2B5EF4-FFF2-40B4-BE49-F238E27FC236}">
                <a16:creationId xmlns:a16="http://schemas.microsoft.com/office/drawing/2014/main" id="{A3E0C1C3-9505-A4B2-BC1F-C87663A90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1210" y="1620729"/>
            <a:ext cx="869713" cy="869713"/>
          </a:xfrm>
          <a:prstGeom prst="rect">
            <a:avLst/>
          </a:prstGeom>
          <a:noFill/>
          <a:extLst>
            <a:ext uri="{909E8E84-426E-40DD-AFC4-6F175D3DCCD1}">
              <a14:hiddenFill xmlns:a14="http://schemas.microsoft.com/office/drawing/2010/main">
                <a:solidFill>
                  <a:srgbClr val="FFFFFF"/>
                </a:solidFill>
              </a14:hiddenFill>
            </a:ext>
          </a:extLst>
        </p:spPr>
      </p:pic>
      <p:sp>
        <p:nvSpPr>
          <p:cNvPr id="15" name="Lower">
            <a:extLst>
              <a:ext uri="{FF2B5EF4-FFF2-40B4-BE49-F238E27FC236}">
                <a16:creationId xmlns:a16="http://schemas.microsoft.com/office/drawing/2014/main" id="{C96E84D0-994C-5582-D5AA-03049599F497}"/>
              </a:ext>
            </a:extLst>
          </p:cNvPr>
          <p:cNvSpPr/>
          <p:nvPr/>
        </p:nvSpPr>
        <p:spPr>
          <a:xfrm>
            <a:off x="6482566" y="1547407"/>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Lowering</a:t>
            </a:r>
            <a:endParaRPr sz="2400" dirty="0"/>
          </a:p>
        </p:txBody>
      </p:sp>
      <p:sp>
        <p:nvSpPr>
          <p:cNvPr id="17" name="Optimize">
            <a:extLst>
              <a:ext uri="{FF2B5EF4-FFF2-40B4-BE49-F238E27FC236}">
                <a16:creationId xmlns:a16="http://schemas.microsoft.com/office/drawing/2014/main" id="{55F8EB35-C6DF-6317-E92A-998725F7E7A2}"/>
              </a:ext>
            </a:extLst>
          </p:cNvPr>
          <p:cNvSpPr/>
          <p:nvPr/>
        </p:nvSpPr>
        <p:spPr>
          <a:xfrm>
            <a:off x="5526354" y="376437"/>
            <a:ext cx="1716261" cy="1515126"/>
          </a:xfrm>
          <a:custGeom>
            <a:avLst/>
            <a:gdLst/>
            <a:ahLst/>
            <a:cxnLst>
              <a:cxn ang="0">
                <a:pos x="wd2" y="hd2"/>
              </a:cxn>
              <a:cxn ang="5400000">
                <a:pos x="wd2" y="hd2"/>
              </a:cxn>
              <a:cxn ang="10800000">
                <a:pos x="wd2" y="hd2"/>
              </a:cxn>
              <a:cxn ang="16200000">
                <a:pos x="wd2" y="hd2"/>
              </a:cxn>
            </a:cxnLst>
            <a:rect l="0" t="0" r="r" b="b"/>
            <a:pathLst>
              <a:path w="21600" h="21600" extrusionOk="0">
                <a:moveTo>
                  <a:pt x="12182" y="0"/>
                </a:moveTo>
                <a:cubicBezTo>
                  <a:pt x="17382" y="41"/>
                  <a:pt x="21600" y="4377"/>
                  <a:pt x="21600" y="10278"/>
                </a:cubicBezTo>
                <a:lnTo>
                  <a:pt x="21600" y="10847"/>
                </a:lnTo>
                <a:cubicBezTo>
                  <a:pt x="21600" y="16776"/>
                  <a:pt x="17341" y="21600"/>
                  <a:pt x="12107" y="21600"/>
                </a:cubicBezTo>
                <a:cubicBezTo>
                  <a:pt x="12088" y="21600"/>
                  <a:pt x="12069" y="21598"/>
                  <a:pt x="12050" y="21598"/>
                </a:cubicBezTo>
                <a:lnTo>
                  <a:pt x="12019" y="21598"/>
                </a:lnTo>
                <a:lnTo>
                  <a:pt x="12023" y="21027"/>
                </a:lnTo>
                <a:lnTo>
                  <a:pt x="12023" y="17837"/>
                </a:lnTo>
                <a:lnTo>
                  <a:pt x="12016" y="17837"/>
                </a:lnTo>
                <a:lnTo>
                  <a:pt x="12031" y="16699"/>
                </a:lnTo>
                <a:lnTo>
                  <a:pt x="12067" y="16699"/>
                </a:lnTo>
                <a:cubicBezTo>
                  <a:pt x="12080" y="16699"/>
                  <a:pt x="12094" y="16701"/>
                  <a:pt x="12107" y="16701"/>
                </a:cubicBezTo>
                <a:cubicBezTo>
                  <a:pt x="14956" y="16701"/>
                  <a:pt x="17273" y="14075"/>
                  <a:pt x="17273" y="10847"/>
                </a:cubicBezTo>
                <a:lnTo>
                  <a:pt x="17273" y="10669"/>
                </a:lnTo>
                <a:cubicBezTo>
                  <a:pt x="17235" y="7497"/>
                  <a:pt x="14959" y="4928"/>
                  <a:pt x="12156" y="4899"/>
                </a:cubicBezTo>
                <a:lnTo>
                  <a:pt x="12061" y="4899"/>
                </a:lnTo>
                <a:cubicBezTo>
                  <a:pt x="9374" y="4925"/>
                  <a:pt x="7169" y="7288"/>
                  <a:pt x="6956" y="10278"/>
                </a:cubicBezTo>
                <a:lnTo>
                  <a:pt x="9571" y="10278"/>
                </a:lnTo>
                <a:lnTo>
                  <a:pt x="4785" y="17636"/>
                </a:lnTo>
                <a:lnTo>
                  <a:pt x="0" y="10278"/>
                </a:lnTo>
                <a:lnTo>
                  <a:pt x="2624" y="10278"/>
                </a:lnTo>
                <a:cubicBezTo>
                  <a:pt x="2844" y="4585"/>
                  <a:pt x="6988" y="27"/>
                  <a:pt x="12061" y="0"/>
                </a:cubicBezTo>
                <a:lnTo>
                  <a:pt x="12097" y="0"/>
                </a:lnTo>
                <a:cubicBezTo>
                  <a:pt x="12100" y="0"/>
                  <a:pt x="12104" y="0"/>
                  <a:pt x="12107" y="0"/>
                </a:cubicBezTo>
                <a:lnTo>
                  <a:pt x="12109" y="0"/>
                </a:lnTo>
                <a:cubicBezTo>
                  <a:pt x="12112" y="0"/>
                  <a:pt x="12115" y="0"/>
                  <a:pt x="12119" y="0"/>
                </a:cubicBezTo>
                <a:lnTo>
                  <a:pt x="12182" y="0"/>
                </a:lnTo>
                <a:close/>
              </a:path>
            </a:pathLst>
          </a:cu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endParaRPr dirty="0"/>
          </a:p>
        </p:txBody>
      </p:sp>
      <p:sp>
        <p:nvSpPr>
          <p:cNvPr id="18" name="TextBox 17">
            <a:extLst>
              <a:ext uri="{FF2B5EF4-FFF2-40B4-BE49-F238E27FC236}">
                <a16:creationId xmlns:a16="http://schemas.microsoft.com/office/drawing/2014/main" id="{3B7AEF3B-88C7-887E-A9A6-1D1ACB8B0B82}"/>
              </a:ext>
            </a:extLst>
          </p:cNvPr>
          <p:cNvSpPr txBox="1"/>
          <p:nvPr/>
        </p:nvSpPr>
        <p:spPr>
          <a:xfrm>
            <a:off x="5616440" y="0"/>
            <a:ext cx="1783052" cy="369332"/>
          </a:xfrm>
          <a:prstGeom prst="rect">
            <a:avLst/>
          </a:prstGeom>
          <a:noFill/>
        </p:spPr>
        <p:txBody>
          <a:bodyPr wrap="none" rtlCol="0">
            <a:spAutoFit/>
          </a:bodyPr>
          <a:lstStyle/>
          <a:p>
            <a:r>
              <a:rPr lang="en-US" dirty="0"/>
              <a:t>Raise &amp; Optimize</a:t>
            </a:r>
          </a:p>
        </p:txBody>
      </p:sp>
      <p:sp>
        <p:nvSpPr>
          <p:cNvPr id="22" name="Content Placeholder 2">
            <a:extLst>
              <a:ext uri="{FF2B5EF4-FFF2-40B4-BE49-F238E27FC236}">
                <a16:creationId xmlns:a16="http://schemas.microsoft.com/office/drawing/2014/main" id="{96B68523-7682-4947-B8C6-E6BBBA2C5703}"/>
              </a:ext>
            </a:extLst>
          </p:cNvPr>
          <p:cNvSpPr>
            <a:spLocks noGrp="1"/>
          </p:cNvSpPr>
          <p:nvPr>
            <p:ph idx="1"/>
          </p:nvPr>
        </p:nvSpPr>
        <p:spPr>
          <a:xfrm>
            <a:off x="658770" y="2745892"/>
            <a:ext cx="10949029" cy="3636963"/>
          </a:xfrm>
        </p:spPr>
        <p:txBody>
          <a:bodyPr vert="horz" lIns="91440" tIns="45720" rIns="91440" bIns="45720" rtlCol="0" anchor="t">
            <a:normAutofit/>
          </a:bodyPr>
          <a:lstStyle/>
          <a:p>
            <a:r>
              <a:rPr lang="en-US" dirty="0">
                <a:cs typeface="Calibri"/>
              </a:rPr>
              <a:t>Generic C and C++ frontend that generates "standard” and user-defined MLIR (templates, classes, unions, etc. all supported)</a:t>
            </a:r>
          </a:p>
          <a:p>
            <a:r>
              <a:rPr lang="en-US" dirty="0">
                <a:cs typeface="Calibri"/>
              </a:rPr>
              <a:t>Preserves the structure of programs (parallelism, control flow, </a:t>
            </a:r>
            <a:r>
              <a:rPr lang="en-US" dirty="0" err="1">
                <a:cs typeface="Calibri"/>
              </a:rPr>
              <a:t>etc</a:t>
            </a:r>
            <a:r>
              <a:rPr lang="en-US" dirty="0">
                <a:cs typeface="Calibri"/>
              </a:rPr>
              <a:t>)</a:t>
            </a:r>
          </a:p>
          <a:p>
            <a:r>
              <a:rPr lang="en-US" dirty="0">
                <a:cs typeface="Calibri"/>
              </a:rPr>
              <a:t>Raising transformations for raising "standard" MLIR to high-level</a:t>
            </a:r>
          </a:p>
          <a:p>
            <a:r>
              <a:rPr lang="en-US" dirty="0">
                <a:cs typeface="Calibri"/>
              </a:rPr>
              <a:t>Collection of high-level optimization and analysis passes (general mem2reg, parallel optimizations)</a:t>
            </a:r>
          </a:p>
        </p:txBody>
      </p:sp>
      <p:sp>
        <p:nvSpPr>
          <p:cNvPr id="5" name="TextBox 4">
            <a:extLst>
              <a:ext uri="{FF2B5EF4-FFF2-40B4-BE49-F238E27FC236}">
                <a16:creationId xmlns:a16="http://schemas.microsoft.com/office/drawing/2014/main" id="{CBAEF022-70C6-08C7-1340-FF833BD9D10C}"/>
              </a:ext>
            </a:extLst>
          </p:cNvPr>
          <p:cNvSpPr txBox="1"/>
          <p:nvPr/>
        </p:nvSpPr>
        <p:spPr>
          <a:xfrm>
            <a:off x="85259" y="6327674"/>
            <a:ext cx="12021481" cy="738664"/>
          </a:xfrm>
          <a:prstGeom prst="rect">
            <a:avLst/>
          </a:prstGeom>
          <a:noFill/>
        </p:spPr>
        <p:txBody>
          <a:bodyPr wrap="square" rtlCol="0">
            <a:spAutoFit/>
          </a:bodyPr>
          <a:lstStyle/>
          <a:p>
            <a:r>
              <a:rPr lang="en-US" sz="1400" dirty="0"/>
              <a:t>[1] </a:t>
            </a:r>
            <a:r>
              <a:rPr lang="en-US" sz="1400" dirty="0" err="1"/>
              <a:t>Polygeist</a:t>
            </a:r>
            <a:r>
              <a:rPr lang="en-US" sz="1400" dirty="0"/>
              <a:t>: Raising C to Polyhedral MLIR; Moses, </a:t>
            </a:r>
            <a:r>
              <a:rPr lang="en-US" sz="1400" dirty="0" err="1"/>
              <a:t>Chelini</a:t>
            </a:r>
            <a:r>
              <a:rPr lang="en-US" sz="1400" dirty="0"/>
              <a:t>, Zhao, and </a:t>
            </a:r>
            <a:r>
              <a:rPr lang="en-US" sz="1400" dirty="0" err="1"/>
              <a:t>Zinenko</a:t>
            </a:r>
            <a:r>
              <a:rPr lang="en-US" sz="1400" dirty="0"/>
              <a:t>. PACT ’21.</a:t>
            </a:r>
          </a:p>
          <a:p>
            <a:r>
              <a:rPr lang="en-US" sz="1400" dirty="0"/>
              <a:t>[2] </a:t>
            </a:r>
            <a:r>
              <a:rPr lang="en-US" sz="1400" dirty="0">
                <a:effectLst/>
                <a:latin typeface="Helvetica" pitchFamily="2" charset="0"/>
              </a:rPr>
              <a:t>MLIR: Scaling Compiler Infrastructure for Domain Specific Computation. CGO’21.</a:t>
            </a:r>
          </a:p>
          <a:p>
            <a:endParaRPr lang="en-US" sz="1400" dirty="0"/>
          </a:p>
        </p:txBody>
      </p:sp>
    </p:spTree>
    <p:extLst>
      <p:ext uri="{BB962C8B-B14F-4D97-AF65-F5344CB8AC3E}">
        <p14:creationId xmlns:p14="http://schemas.microsoft.com/office/powerpoint/2010/main" val="999153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Frontend Example</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12" name="TextBox 11">
            <a:extLst>
              <a:ext uri="{FF2B5EF4-FFF2-40B4-BE49-F238E27FC236}">
                <a16:creationId xmlns:a16="http://schemas.microsoft.com/office/drawing/2014/main" id="{595E0CFD-960F-4462-8BCB-E2F6BEF268C1}"/>
              </a:ext>
            </a:extLst>
          </p:cNvPr>
          <p:cNvSpPr txBox="1"/>
          <p:nvPr/>
        </p:nvSpPr>
        <p:spPr>
          <a:xfrm>
            <a:off x="840280" y="2968914"/>
            <a:ext cx="4030779" cy="116955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979D"/>
                </a:solidFill>
                <a:latin typeface="Consolas"/>
              </a:rPr>
              <a:t>void</a:t>
            </a:r>
            <a:r>
              <a:rPr lang="en-US" sz="1400" dirty="0">
                <a:solidFill>
                  <a:srgbClr val="728E00"/>
                </a:solidFill>
                <a:latin typeface="Consolas"/>
              </a:rPr>
              <a:t> </a:t>
            </a:r>
            <a:r>
              <a:rPr lang="en-US" sz="1400" b="1" dirty="0">
                <a:solidFill>
                  <a:srgbClr val="880000"/>
                </a:solidFill>
                <a:latin typeface="Consolas"/>
              </a:rPr>
              <a:t>set</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arr</a:t>
            </a:r>
            <a:r>
              <a:rPr lang="en-US" sz="1400" dirty="0">
                <a:solidFill>
                  <a:srgbClr val="728E00"/>
                </a:solidFill>
                <a:latin typeface="Consolas"/>
              </a:rPr>
              <a:t>, </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br>
              <a:rPr lang="en-US" sz="1400" dirty="0">
                <a:solidFill>
                  <a:srgbClr val="434F54"/>
                </a:solidFill>
                <a:latin typeface="Consolas"/>
              </a:rPr>
            </a:br>
            <a:r>
              <a:rPr lang="en-US" sz="1400" dirty="0">
                <a:solidFill>
                  <a:srgbClr val="00979D"/>
                </a:solidFill>
                <a:latin typeface="Consolas"/>
              </a:rPr>
              <a:t>  for</a:t>
            </a:r>
            <a:r>
              <a:rPr lang="en-US" sz="1400" dirty="0">
                <a:solidFill>
                  <a:srgbClr val="434F54"/>
                </a:solidFill>
                <a:latin typeface="Consolas"/>
              </a:rPr>
              <a:t>(</a:t>
            </a:r>
            <a:r>
              <a:rPr lang="en-US" sz="1400" dirty="0">
                <a:solidFill>
                  <a:srgbClr val="00979D"/>
                </a:solidFill>
                <a:latin typeface="Consolas"/>
              </a:rPr>
              <a:t>int</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r>
              <a:rPr lang="en-US" sz="1400" dirty="0">
                <a:solidFill>
                  <a:srgbClr val="8A7B52"/>
                </a:solidFill>
                <a:latin typeface="Consolas"/>
              </a:rPr>
              <a:t>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&lt;</a:t>
            </a:r>
            <a:r>
              <a:rPr lang="en-US" sz="1400" dirty="0">
                <a:solidFill>
                  <a:srgbClr val="8A7B52"/>
                </a:solidFill>
                <a:latin typeface="Consolas"/>
              </a:rPr>
              <a:t>10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r>
              <a:rPr lang="en-US" sz="1400" dirty="0" err="1">
                <a:solidFill>
                  <a:srgbClr val="434F54"/>
                </a:solidFill>
                <a:latin typeface="Consolas"/>
              </a:rPr>
              <a:t>arr</a:t>
            </a:r>
            <a:r>
              <a:rPr lang="en-US" sz="1400" dirty="0">
                <a:solidFill>
                  <a:srgbClr val="434F54"/>
                </a:solidFill>
                <a:latin typeface="Consolas"/>
                <a:ea typeface="+mn-lt"/>
                <a:cs typeface="+mn-lt"/>
              </a:rPr>
              <a:t>[</a:t>
            </a:r>
            <a:r>
              <a:rPr lang="en-US" sz="1400" dirty="0">
                <a:solidFill>
                  <a:srgbClr val="8A7B52"/>
                </a:solidFill>
                <a:latin typeface="Consolas"/>
                <a:ea typeface="+mn-lt"/>
                <a:cs typeface="+mn-lt"/>
              </a:rPr>
              <a:t>2</a:t>
            </a:r>
            <a:r>
              <a:rPr lang="en-US" sz="1400" dirty="0">
                <a:solidFill>
                  <a:srgbClr val="434F54"/>
                </a:solidFill>
                <a:latin typeface="Consolas"/>
                <a:ea typeface="+mn-lt"/>
                <a:cs typeface="+mn-lt"/>
              </a:rPr>
              <a:t>*</a:t>
            </a:r>
            <a:r>
              <a:rPr lang="en-US" sz="1400" dirty="0" err="1">
                <a:solidFill>
                  <a:srgbClr val="434F54"/>
                </a:solidFill>
                <a:latin typeface="Consolas"/>
                <a:ea typeface="+mn-lt"/>
                <a:cs typeface="+mn-lt"/>
              </a:rPr>
              <a:t>i</a:t>
            </a:r>
            <a:r>
              <a:rPr lang="en-US" sz="1400" dirty="0">
                <a:solidFill>
                  <a:srgbClr val="434F54"/>
                </a:solidFill>
                <a:latin typeface="Consolas"/>
                <a:ea typeface="+mn-lt"/>
                <a:cs typeface="+mn-lt"/>
              </a:rPr>
              <a:t>]</a:t>
            </a:r>
            <a:r>
              <a:rPr lang="en-US" sz="1400" dirty="0">
                <a:solidFill>
                  <a:srgbClr val="434F54"/>
                </a:solidFill>
                <a:latin typeface="Consolas"/>
              </a:rPr>
              <a:t> = </a:t>
            </a:r>
            <a:r>
              <a:rPr lang="en-US" sz="1400" dirty="0" err="1">
                <a:solidFill>
                  <a:srgbClr val="434F54"/>
                </a:solidFill>
                <a:latin typeface="Consolas"/>
              </a:rPr>
              <a:t>val</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br>
              <a:rPr lang="en-US" sz="1400" dirty="0">
                <a:latin typeface="Consolas"/>
              </a:rPr>
            </a:br>
            <a:r>
              <a:rPr lang="en-US" sz="1400" dirty="0">
                <a:solidFill>
                  <a:srgbClr val="434F54"/>
                </a:solidFill>
                <a:latin typeface="Consolas"/>
              </a:rPr>
              <a:t>}</a:t>
            </a:r>
          </a:p>
        </p:txBody>
      </p:sp>
      <p:sp>
        <p:nvSpPr>
          <p:cNvPr id="14" name="TextBox 13">
            <a:extLst>
              <a:ext uri="{FF2B5EF4-FFF2-40B4-BE49-F238E27FC236}">
                <a16:creationId xmlns:a16="http://schemas.microsoft.com/office/drawing/2014/main" id="{0065F76D-CBF2-4A59-8B82-9BC8A116F514}"/>
              </a:ext>
            </a:extLst>
          </p:cNvPr>
          <p:cNvSpPr txBox="1"/>
          <p:nvPr/>
        </p:nvSpPr>
        <p:spPr>
          <a:xfrm>
            <a:off x="5278943" y="1530552"/>
            <a:ext cx="5733686"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65000"/>
                  </a:schemeClr>
                </a:solidFill>
                <a:latin typeface="Consolas"/>
                <a:cs typeface="Courier New"/>
              </a:rPr>
              <a:t> </a:t>
            </a:r>
            <a:r>
              <a:rPr lang="en-US" sz="1400" dirty="0" err="1">
                <a:solidFill>
                  <a:schemeClr val="bg1">
                    <a:lumMod val="65000"/>
                  </a:schemeClr>
                </a:solidFill>
                <a:latin typeface="Consolas"/>
                <a:cs typeface="Courier New"/>
              </a:rPr>
              <a:t>func</a:t>
            </a:r>
            <a:r>
              <a:rPr lang="en-US" sz="1400" dirty="0">
                <a:solidFill>
                  <a:schemeClr val="bg1">
                    <a:lumMod val="65000"/>
                  </a:schemeClr>
                </a:solidFill>
                <a:latin typeface="Consolas"/>
                <a:cs typeface="Courier New"/>
              </a:rPr>
              <a:t> @set(%arg0: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&lt;?xi32&gt;, %arg1: i32) {</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%c0 = constant 0 : index</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a:solidFill>
                  <a:srgbClr val="2EAEBB"/>
                </a:solidFill>
                <a:latin typeface="Consolas"/>
                <a:cs typeface="Courier New"/>
              </a:rPr>
              <a:t>%0</a:t>
            </a:r>
            <a:r>
              <a:rPr lang="en-US" sz="1400" dirty="0">
                <a:latin typeface="Consolas"/>
                <a:cs typeface="Courier New"/>
              </a:rPr>
              <a:t> = </a:t>
            </a:r>
            <a:r>
              <a:rPr lang="en-US" sz="1400" dirty="0" err="1">
                <a:latin typeface="Consolas"/>
                <a:cs typeface="Courier New"/>
              </a:rPr>
              <a:t>alloca</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a:t>
            </a:r>
            <a:r>
              <a:rPr lang="en-US" sz="1400" dirty="0">
                <a:solidFill>
                  <a:srgbClr val="B42419"/>
                </a:solidFill>
                <a:latin typeface="Consolas"/>
                <a:cs typeface="Courier New"/>
              </a:rPr>
              <a:t>1</a:t>
            </a:r>
            <a:r>
              <a:rPr lang="en-US" sz="1400" dirty="0">
                <a:latin typeface="Consolas"/>
                <a:cs typeface="Courier New"/>
              </a:rPr>
              <a:t>xmemref&lt;?x</a:t>
            </a:r>
            <a:r>
              <a:rPr lang="en-US" sz="1400" dirty="0">
                <a:solidFill>
                  <a:srgbClr val="2FB41D"/>
                </a:solidFill>
                <a:latin typeface="Consolas"/>
                <a:cs typeface="Courier New"/>
              </a:rPr>
              <a:t>i32</a:t>
            </a:r>
            <a:r>
              <a:rPr lang="en-US" sz="1400" dirty="0">
                <a:latin typeface="Consolas"/>
                <a:cs typeface="Courier New"/>
              </a:rPr>
              <a:t>&gt;&gt;</a:t>
            </a:r>
            <a:endParaRPr lang="en-US" sz="1400" dirty="0">
              <a:latin typeface="Consolas"/>
              <a:ea typeface="+mn-lt"/>
              <a:cs typeface="Courier New"/>
            </a:endParaRPr>
          </a:p>
          <a:p>
            <a:r>
              <a:rPr lang="en-US" sz="1400" dirty="0">
                <a:latin typeface="Consolas"/>
                <a:cs typeface="Courier New"/>
              </a:rPr>
              <a:t>    </a:t>
            </a:r>
            <a:r>
              <a:rPr lang="en-US" sz="1400" dirty="0">
                <a:solidFill>
                  <a:srgbClr val="C1651C"/>
                </a:solidFill>
                <a:latin typeface="Consolas"/>
                <a:cs typeface="Courier New"/>
              </a:rPr>
              <a:t>store</a:t>
            </a:r>
            <a:r>
              <a:rPr lang="en-US" sz="1400" dirty="0">
                <a:latin typeface="Consolas"/>
                <a:cs typeface="Courier New"/>
              </a:rPr>
              <a:t> </a:t>
            </a:r>
            <a:r>
              <a:rPr lang="en-US" sz="1400" dirty="0">
                <a:solidFill>
                  <a:srgbClr val="2EAEBB"/>
                </a:solidFill>
                <a:latin typeface="Consolas"/>
                <a:cs typeface="Courier New"/>
              </a:rPr>
              <a:t>%arg0</a:t>
            </a:r>
            <a:r>
              <a:rPr lang="en-US" sz="1400" dirty="0">
                <a:latin typeface="Consolas"/>
                <a:cs typeface="Courier New"/>
              </a:rPr>
              <a:t>, </a:t>
            </a:r>
            <a:r>
              <a:rPr lang="en-US" sz="1400" dirty="0">
                <a:solidFill>
                  <a:srgbClr val="2EAEBB"/>
                </a:solidFill>
                <a:latin typeface="Consolas"/>
                <a:cs typeface="Courier New"/>
              </a:rPr>
              <a:t>%0</a:t>
            </a:r>
            <a:r>
              <a:rPr lang="en-US" sz="1400" dirty="0">
                <a:latin typeface="Consolas"/>
                <a:cs typeface="Courier New"/>
              </a:rPr>
              <a:t>[</a:t>
            </a:r>
            <a:r>
              <a:rPr lang="en-US" sz="1400" dirty="0">
                <a:solidFill>
                  <a:srgbClr val="2EAEBB"/>
                </a:solidFill>
                <a:latin typeface="Consolas"/>
                <a:cs typeface="Courier New"/>
              </a:rPr>
              <a:t>%c0</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a:t>
            </a:r>
            <a:r>
              <a:rPr lang="en-US" sz="1400" dirty="0">
                <a:solidFill>
                  <a:srgbClr val="B42419"/>
                </a:solidFill>
                <a:latin typeface="Consolas"/>
                <a:cs typeface="Courier New"/>
              </a:rPr>
              <a:t>1</a:t>
            </a:r>
            <a:r>
              <a:rPr lang="en-US" sz="1400" dirty="0">
                <a:latin typeface="Consolas"/>
                <a:cs typeface="Courier New"/>
              </a:rPr>
              <a:t>xmemref&lt;?x</a:t>
            </a:r>
            <a:r>
              <a:rPr lang="en-US" sz="1400" dirty="0">
                <a:solidFill>
                  <a:srgbClr val="2FB41D"/>
                </a:solidFill>
                <a:latin typeface="Consolas"/>
                <a:cs typeface="Courier New"/>
              </a:rPr>
              <a:t>i32</a:t>
            </a:r>
            <a:r>
              <a:rPr lang="en-US" sz="1400" dirty="0">
                <a:latin typeface="Consolas"/>
                <a:cs typeface="Courier New"/>
              </a:rPr>
              <a:t>&gt;&gt;</a:t>
            </a:r>
            <a:endParaRPr lang="en-US" sz="1400" dirty="0">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%1 = </a:t>
            </a:r>
            <a:r>
              <a:rPr lang="en-US" sz="1400" dirty="0" err="1">
                <a:solidFill>
                  <a:schemeClr val="bg1">
                    <a:lumMod val="65000"/>
                  </a:schemeClr>
                </a:solidFill>
                <a:latin typeface="Consolas"/>
                <a:cs typeface="Courier New"/>
              </a:rPr>
              <a:t>alloca</a:t>
            </a:r>
            <a:r>
              <a:rPr lang="en-US" sz="1400" dirty="0">
                <a:solidFill>
                  <a:schemeClr val="bg1">
                    <a:lumMod val="65000"/>
                  </a:schemeClr>
                </a:solidFill>
                <a:latin typeface="Consolas"/>
                <a:cs typeface="Courier New"/>
              </a:rPr>
              <a:t>()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store %arg1, %1[%c0]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%c0_i32 = constant 0 : </a:t>
            </a:r>
            <a:r>
              <a:rPr lang="en-US" sz="1400" dirty="0">
                <a:solidFill>
                  <a:schemeClr val="bg1">
                    <a:lumMod val="65000"/>
                  </a:schemeClr>
                </a:solidFill>
                <a:latin typeface="Consolas"/>
                <a:ea typeface="+mn-lt"/>
                <a:cs typeface="Courier New"/>
              </a:rPr>
              <a:t>i32</a:t>
            </a:r>
            <a:endParaRPr lang="en-US" sz="1400" dirty="0">
              <a:solidFill>
                <a:schemeClr val="bg1">
                  <a:lumMod val="65000"/>
                </a:schemeClr>
              </a:solidFill>
              <a:latin typeface="Consolas"/>
              <a:cs typeface="Courier New"/>
            </a:endParaRPr>
          </a:p>
          <a:p>
            <a:r>
              <a:rPr lang="en-US" sz="1400" dirty="0">
                <a:solidFill>
                  <a:schemeClr val="bg1">
                    <a:lumMod val="65000"/>
                  </a:schemeClr>
                </a:solidFill>
                <a:latin typeface="Consolas"/>
                <a:cs typeface="Courier New"/>
              </a:rPr>
              <a:t>    %c2_i32 = constant 2 : i32 </a:t>
            </a:r>
            <a:br>
              <a:rPr lang="en-US" sz="1400" dirty="0">
                <a:solidFill>
                  <a:schemeClr val="bg1">
                    <a:lumMod val="65000"/>
                  </a:schemeClr>
                </a:solidFill>
                <a:latin typeface="Consolas"/>
                <a:cs typeface="Courier New"/>
              </a:rPr>
            </a:br>
            <a:r>
              <a:rPr lang="en-US" sz="1400" dirty="0">
                <a:solidFill>
                  <a:schemeClr val="bg1">
                    <a:lumMod val="65000"/>
                  </a:schemeClr>
                </a:solidFill>
                <a:latin typeface="Consolas"/>
                <a:cs typeface="Courier New"/>
              </a:rPr>
              <a:t>    %c10_i32 = constant 10 : i32</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%2 = </a:t>
            </a:r>
            <a:r>
              <a:rPr lang="en-US" sz="1400" dirty="0" err="1">
                <a:solidFill>
                  <a:schemeClr val="bg1">
                    <a:lumMod val="65000"/>
                  </a:schemeClr>
                </a:solidFill>
                <a:latin typeface="Consolas"/>
                <a:cs typeface="Courier New"/>
              </a:rPr>
              <a:t>index_cast</a:t>
            </a:r>
            <a:r>
              <a:rPr lang="en-US" sz="1400" dirty="0">
                <a:solidFill>
                  <a:schemeClr val="bg1">
                    <a:lumMod val="65000"/>
                  </a:schemeClr>
                </a:solidFill>
                <a:latin typeface="Consolas"/>
                <a:cs typeface="Courier New"/>
              </a:rPr>
              <a:t> %c10_i32 : i32 to index</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err="1">
                <a:solidFill>
                  <a:srgbClr val="C1651C"/>
                </a:solidFill>
                <a:latin typeface="Consolas"/>
                <a:cs typeface="Courier New"/>
              </a:rPr>
              <a:t>scf.for</a:t>
            </a:r>
            <a:r>
              <a:rPr lang="en-US" sz="1400" dirty="0">
                <a:latin typeface="Consolas"/>
                <a:cs typeface="Courier New"/>
              </a:rPr>
              <a:t> </a:t>
            </a:r>
            <a:r>
              <a:rPr lang="en-US" sz="1400" dirty="0">
                <a:solidFill>
                  <a:srgbClr val="2EAEBB"/>
                </a:solidFill>
                <a:latin typeface="Consolas"/>
                <a:cs typeface="Courier New"/>
              </a:rPr>
              <a:t>%arg2</a:t>
            </a:r>
            <a:r>
              <a:rPr lang="en-US" sz="1400" dirty="0">
                <a:latin typeface="Consolas"/>
                <a:cs typeface="Courier New"/>
              </a:rPr>
              <a:t> = </a:t>
            </a:r>
            <a:r>
              <a:rPr lang="en-US" sz="1400" dirty="0">
                <a:solidFill>
                  <a:srgbClr val="2EAEBB"/>
                </a:solidFill>
                <a:latin typeface="Consolas"/>
                <a:cs typeface="Courier New"/>
              </a:rPr>
              <a:t>%c0_i32</a:t>
            </a:r>
            <a:r>
              <a:rPr lang="en-US" sz="1400" dirty="0">
                <a:latin typeface="Consolas"/>
                <a:cs typeface="Courier New"/>
              </a:rPr>
              <a:t> </a:t>
            </a:r>
            <a:r>
              <a:rPr lang="en-US" sz="1400" dirty="0">
                <a:solidFill>
                  <a:srgbClr val="C1651C"/>
                </a:solidFill>
                <a:latin typeface="Consolas"/>
                <a:cs typeface="Courier New"/>
              </a:rPr>
              <a:t>to</a:t>
            </a:r>
            <a:r>
              <a:rPr lang="en-US" sz="1400" dirty="0">
                <a:latin typeface="Consolas"/>
                <a:cs typeface="Courier New"/>
              </a:rPr>
              <a:t> </a:t>
            </a:r>
            <a:r>
              <a:rPr lang="en-US" sz="1400" dirty="0">
                <a:solidFill>
                  <a:srgbClr val="2EAEBB"/>
                </a:solidFill>
                <a:latin typeface="Consolas"/>
                <a:cs typeface="Courier New"/>
              </a:rPr>
              <a:t>%2</a:t>
            </a:r>
            <a:r>
              <a:rPr lang="en-US" sz="1400" dirty="0">
                <a:latin typeface="Consolas"/>
                <a:cs typeface="Courier New"/>
              </a:rPr>
              <a:t> {</a:t>
            </a:r>
            <a:endParaRPr lang="en-US" sz="1400" dirty="0">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%3 = </a:t>
            </a:r>
            <a:r>
              <a:rPr lang="en-US" sz="1400" dirty="0" err="1">
                <a:solidFill>
                  <a:schemeClr val="bg1">
                    <a:lumMod val="65000"/>
                  </a:schemeClr>
                </a:solidFill>
                <a:latin typeface="Consolas"/>
                <a:cs typeface="Courier New"/>
              </a:rPr>
              <a:t>index_cast</a:t>
            </a:r>
            <a:r>
              <a:rPr lang="en-US" sz="1400" dirty="0">
                <a:solidFill>
                  <a:schemeClr val="bg1">
                    <a:lumMod val="65000"/>
                  </a:schemeClr>
                </a:solidFill>
                <a:latin typeface="Consolas"/>
                <a:cs typeface="Courier New"/>
              </a:rPr>
              <a:t> %arg2 : index to i32</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%4 = </a:t>
            </a:r>
            <a:r>
              <a:rPr lang="en-US" sz="1400" dirty="0" err="1">
                <a:solidFill>
                  <a:schemeClr val="bg1">
                    <a:lumMod val="65000"/>
                  </a:schemeClr>
                </a:solidFill>
                <a:latin typeface="Consolas"/>
                <a:cs typeface="Courier New"/>
              </a:rPr>
              <a:t>alloca</a:t>
            </a:r>
            <a:r>
              <a:rPr lang="en-US" sz="1400" dirty="0">
                <a:solidFill>
                  <a:schemeClr val="bg1">
                    <a:lumMod val="65000"/>
                  </a:schemeClr>
                </a:solidFill>
                <a:latin typeface="Consolas"/>
                <a:cs typeface="Courier New"/>
              </a:rPr>
              <a:t>()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store %3, %4[%c0]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%5 = load %0[%c0]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&lt;1xmemref&lt;?xi32&gt;&gt;</a:t>
            </a:r>
          </a:p>
          <a:p>
            <a:r>
              <a:rPr lang="en-US" sz="1400" dirty="0">
                <a:latin typeface="Consolas"/>
                <a:cs typeface="Courier New"/>
              </a:rPr>
              <a:t>      </a:t>
            </a:r>
            <a:r>
              <a:rPr lang="en-US" sz="1400" dirty="0">
                <a:solidFill>
                  <a:srgbClr val="2EAEBB"/>
                </a:solidFill>
                <a:latin typeface="Consolas"/>
                <a:cs typeface="Courier New"/>
              </a:rPr>
              <a:t>%6</a:t>
            </a:r>
            <a:r>
              <a:rPr lang="en-US" sz="1400" dirty="0">
                <a:latin typeface="Consolas"/>
                <a:cs typeface="Courier New"/>
              </a:rPr>
              <a:t> = </a:t>
            </a:r>
            <a:r>
              <a:rPr lang="en-US" sz="1400" dirty="0">
                <a:solidFill>
                  <a:srgbClr val="C1651C"/>
                </a:solidFill>
                <a:latin typeface="Consolas"/>
                <a:cs typeface="Courier New"/>
              </a:rPr>
              <a:t>load</a:t>
            </a:r>
            <a:r>
              <a:rPr lang="en-US" sz="1400" dirty="0">
                <a:latin typeface="Consolas"/>
                <a:cs typeface="Courier New"/>
              </a:rPr>
              <a:t> </a:t>
            </a:r>
            <a:r>
              <a:rPr lang="en-US" sz="1400" dirty="0">
                <a:solidFill>
                  <a:srgbClr val="2EAEBB"/>
                </a:solidFill>
                <a:latin typeface="Consolas"/>
                <a:cs typeface="Courier New"/>
              </a:rPr>
              <a:t>%4</a:t>
            </a:r>
            <a:r>
              <a:rPr lang="en-US" sz="1400" dirty="0">
                <a:latin typeface="Consolas"/>
                <a:cs typeface="Courier New"/>
              </a:rPr>
              <a:t>[</a:t>
            </a:r>
            <a:r>
              <a:rPr lang="en-US" sz="1400" dirty="0">
                <a:solidFill>
                  <a:srgbClr val="2EAEBB"/>
                </a:solidFill>
                <a:latin typeface="Consolas"/>
                <a:cs typeface="Courier New"/>
              </a:rPr>
              <a:t>%c0</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a:t>
            </a:r>
            <a:r>
              <a:rPr lang="en-US" sz="1400" dirty="0">
                <a:solidFill>
                  <a:srgbClr val="B42419"/>
                </a:solidFill>
                <a:latin typeface="Consolas"/>
                <a:cs typeface="Courier New"/>
              </a:rPr>
              <a:t>1</a:t>
            </a:r>
            <a:r>
              <a:rPr lang="en-US" sz="1400" dirty="0">
                <a:latin typeface="Consolas"/>
                <a:cs typeface="Courier New"/>
              </a:rPr>
              <a:t>x</a:t>
            </a:r>
            <a:r>
              <a:rPr lang="en-US" sz="1400" dirty="0">
                <a:solidFill>
                  <a:srgbClr val="2FB41D"/>
                </a:solidFill>
                <a:latin typeface="Consolas"/>
                <a:cs typeface="Courier New"/>
              </a:rPr>
              <a:t>i32</a:t>
            </a:r>
            <a:r>
              <a:rPr lang="en-US" sz="1400" dirty="0">
                <a:latin typeface="Consolas"/>
                <a:cs typeface="Courier New"/>
              </a:rPr>
              <a:t>&gt;</a:t>
            </a:r>
            <a:endParaRPr lang="en-US" sz="1400" dirty="0">
              <a:latin typeface="Consolas"/>
              <a:ea typeface="+mn-lt"/>
              <a:cs typeface="Courier New"/>
            </a:endParaRPr>
          </a:p>
          <a:p>
            <a:r>
              <a:rPr lang="en-US" sz="1400" dirty="0">
                <a:latin typeface="Consolas"/>
                <a:cs typeface="Courier New"/>
              </a:rPr>
              <a:t>      </a:t>
            </a:r>
            <a:r>
              <a:rPr lang="en-US" sz="1400" dirty="0">
                <a:solidFill>
                  <a:srgbClr val="2EAEBB"/>
                </a:solidFill>
                <a:latin typeface="Consolas"/>
                <a:cs typeface="Courier New"/>
              </a:rPr>
              <a:t>%7</a:t>
            </a:r>
            <a:r>
              <a:rPr lang="en-US" sz="1400" dirty="0">
                <a:latin typeface="Consolas"/>
                <a:cs typeface="Courier New"/>
              </a:rPr>
              <a:t> = </a:t>
            </a:r>
            <a:r>
              <a:rPr lang="en-US" sz="1400" dirty="0" err="1">
                <a:solidFill>
                  <a:srgbClr val="C1651C"/>
                </a:solidFill>
                <a:latin typeface="Consolas"/>
                <a:cs typeface="Courier New"/>
              </a:rPr>
              <a:t>muli</a:t>
            </a:r>
            <a:r>
              <a:rPr lang="en-US" sz="1400" dirty="0">
                <a:latin typeface="Consolas"/>
                <a:cs typeface="Courier New"/>
              </a:rPr>
              <a:t> </a:t>
            </a:r>
            <a:r>
              <a:rPr lang="en-US" sz="1400" dirty="0">
                <a:solidFill>
                  <a:srgbClr val="2EAEBB"/>
                </a:solidFill>
                <a:latin typeface="Consolas"/>
                <a:cs typeface="Courier New"/>
              </a:rPr>
              <a:t>%c2_i32</a:t>
            </a:r>
            <a:r>
              <a:rPr lang="en-US" sz="1400" dirty="0">
                <a:latin typeface="Consolas"/>
                <a:cs typeface="Courier New"/>
              </a:rPr>
              <a:t>, </a:t>
            </a:r>
            <a:r>
              <a:rPr lang="en-US" sz="1400" dirty="0">
                <a:solidFill>
                  <a:srgbClr val="2EAEBB"/>
                </a:solidFill>
                <a:latin typeface="Consolas"/>
                <a:cs typeface="Courier New"/>
              </a:rPr>
              <a:t>%6</a:t>
            </a:r>
            <a:r>
              <a:rPr lang="en-US" sz="1400" dirty="0">
                <a:latin typeface="Consolas"/>
                <a:cs typeface="Courier New"/>
              </a:rPr>
              <a:t> : </a:t>
            </a:r>
            <a:r>
              <a:rPr lang="en-US" sz="1400" dirty="0">
                <a:solidFill>
                  <a:srgbClr val="2FB41D"/>
                </a:solidFill>
                <a:latin typeface="Consolas"/>
                <a:cs typeface="Courier New"/>
              </a:rPr>
              <a:t>i32</a:t>
            </a:r>
            <a:endParaRPr lang="en-US" sz="1400" dirty="0">
              <a:solidFill>
                <a:srgbClr val="2FB41D"/>
              </a:solidFill>
              <a:latin typeface="Consolas"/>
              <a:ea typeface="+mn-lt"/>
              <a:cs typeface="Courier New"/>
            </a:endParaRPr>
          </a:p>
          <a:p>
            <a:r>
              <a:rPr lang="en-US" sz="1400" dirty="0">
                <a:latin typeface="Consolas"/>
                <a:cs typeface="Courier New"/>
              </a:rPr>
              <a:t>      </a:t>
            </a:r>
            <a:r>
              <a:rPr lang="en-US" sz="1400" dirty="0">
                <a:solidFill>
                  <a:srgbClr val="2EAEBB"/>
                </a:solidFill>
                <a:latin typeface="Consolas"/>
                <a:cs typeface="Courier New"/>
              </a:rPr>
              <a:t>%8</a:t>
            </a:r>
            <a:r>
              <a:rPr lang="en-US" sz="1400" dirty="0">
                <a:latin typeface="Consolas"/>
                <a:cs typeface="Courier New"/>
              </a:rPr>
              <a:t> = </a:t>
            </a:r>
            <a:r>
              <a:rPr lang="en-US" sz="1400" dirty="0" err="1">
                <a:latin typeface="Consolas"/>
                <a:cs typeface="Courier New"/>
              </a:rPr>
              <a:t>index_cast</a:t>
            </a:r>
            <a:r>
              <a:rPr lang="en-US" sz="1400" dirty="0">
                <a:latin typeface="Consolas"/>
                <a:cs typeface="Courier New"/>
              </a:rPr>
              <a:t> </a:t>
            </a:r>
            <a:r>
              <a:rPr lang="en-US" sz="1400" dirty="0">
                <a:solidFill>
                  <a:srgbClr val="2EAEBB"/>
                </a:solidFill>
                <a:latin typeface="Consolas"/>
                <a:cs typeface="Courier New"/>
              </a:rPr>
              <a:t>%7</a:t>
            </a:r>
            <a:r>
              <a:rPr lang="en-US" sz="1400" dirty="0">
                <a:latin typeface="Consolas"/>
                <a:cs typeface="Courier New"/>
              </a:rPr>
              <a:t> : </a:t>
            </a:r>
            <a:r>
              <a:rPr lang="en-US" sz="1400" dirty="0">
                <a:solidFill>
                  <a:srgbClr val="2FB41D"/>
                </a:solidFill>
                <a:latin typeface="Consolas"/>
                <a:cs typeface="Courier New"/>
              </a:rPr>
              <a:t>i32</a:t>
            </a:r>
            <a:r>
              <a:rPr lang="en-US" sz="1400" dirty="0">
                <a:latin typeface="Consolas"/>
                <a:cs typeface="Courier New"/>
              </a:rPr>
              <a:t> </a:t>
            </a:r>
            <a:r>
              <a:rPr lang="en-US" sz="1400" dirty="0">
                <a:solidFill>
                  <a:srgbClr val="C1651C"/>
                </a:solidFill>
                <a:latin typeface="Consolas"/>
                <a:cs typeface="Courier New"/>
              </a:rPr>
              <a:t>to</a:t>
            </a:r>
            <a:r>
              <a:rPr lang="en-US" sz="1400" dirty="0">
                <a:latin typeface="Consolas"/>
                <a:cs typeface="Courier New"/>
              </a:rPr>
              <a:t> </a:t>
            </a:r>
            <a:r>
              <a:rPr lang="en-US" sz="1400" dirty="0">
                <a:solidFill>
                  <a:srgbClr val="2FB41D"/>
                </a:solidFill>
                <a:latin typeface="Consolas"/>
                <a:cs typeface="Courier New"/>
              </a:rPr>
              <a:t>index</a:t>
            </a:r>
            <a:endParaRPr lang="en-US" sz="1400" dirty="0">
              <a:solidFill>
                <a:srgbClr val="2FB41D"/>
              </a:solidFill>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%9 = load %1[%c0]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a:solidFill>
                  <a:srgbClr val="C1651C"/>
                </a:solidFill>
                <a:latin typeface="Consolas"/>
                <a:cs typeface="Courier New"/>
              </a:rPr>
              <a:t>store</a:t>
            </a:r>
            <a:r>
              <a:rPr lang="en-US" sz="1400" dirty="0">
                <a:latin typeface="Consolas"/>
                <a:cs typeface="Courier New"/>
              </a:rPr>
              <a:t> </a:t>
            </a:r>
            <a:r>
              <a:rPr lang="en-US" sz="1400" dirty="0">
                <a:solidFill>
                  <a:srgbClr val="2EAEBB"/>
                </a:solidFill>
                <a:latin typeface="Consolas"/>
                <a:cs typeface="Courier New"/>
              </a:rPr>
              <a:t>%9</a:t>
            </a:r>
            <a:r>
              <a:rPr lang="en-US" sz="1400" dirty="0">
                <a:latin typeface="Consolas"/>
                <a:cs typeface="Courier New"/>
              </a:rPr>
              <a:t>, </a:t>
            </a:r>
            <a:r>
              <a:rPr lang="en-US" sz="1400" dirty="0">
                <a:solidFill>
                  <a:srgbClr val="2EAEBB"/>
                </a:solidFill>
                <a:latin typeface="Consolas"/>
                <a:cs typeface="Courier New"/>
              </a:rPr>
              <a:t>%5</a:t>
            </a:r>
            <a:r>
              <a:rPr lang="en-US" sz="1400" dirty="0">
                <a:latin typeface="Consolas"/>
                <a:cs typeface="Courier New"/>
              </a:rPr>
              <a:t>[</a:t>
            </a:r>
            <a:r>
              <a:rPr lang="en-US" sz="1400" dirty="0">
                <a:solidFill>
                  <a:srgbClr val="2EAEBB"/>
                </a:solidFill>
                <a:latin typeface="Consolas"/>
                <a:cs typeface="Courier New"/>
              </a:rPr>
              <a:t>%8</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&lt;?x</a:t>
            </a:r>
            <a:r>
              <a:rPr lang="en-US" sz="1400" dirty="0">
                <a:solidFill>
                  <a:srgbClr val="2FB41D"/>
                </a:solidFill>
                <a:latin typeface="Consolas"/>
                <a:cs typeface="Courier New"/>
              </a:rPr>
              <a:t>i32</a:t>
            </a:r>
            <a:r>
              <a:rPr lang="en-US" sz="1400" dirty="0">
                <a:solidFill>
                  <a:srgbClr val="000000"/>
                </a:solidFill>
                <a:latin typeface="Consolas"/>
                <a:cs typeface="Courier New"/>
              </a:rPr>
              <a:t>&gt;</a:t>
            </a:r>
            <a:endParaRPr lang="en-US" sz="1400" dirty="0">
              <a:solidFill>
                <a:srgbClr val="000000"/>
              </a:solidFill>
              <a:latin typeface="Consolas"/>
              <a:ea typeface="+mn-lt"/>
              <a:cs typeface="Courier New"/>
            </a:endParaRPr>
          </a:p>
          <a:p>
            <a:r>
              <a:rPr lang="en-US" sz="1400" dirty="0">
                <a:latin typeface="Consolas"/>
                <a:cs typeface="Courier New"/>
              </a:rPr>
              <a:t>    }</a:t>
            </a:r>
            <a:endParaRPr lang="en-US" sz="1400" dirty="0">
              <a:latin typeface="Consolas"/>
              <a:ea typeface="+mn-lt"/>
              <a:cs typeface="Courier New"/>
            </a:endParaRPr>
          </a:p>
          <a:p>
            <a:r>
              <a:rPr lang="en-US" sz="1400" dirty="0">
                <a:latin typeface="Consolas"/>
                <a:cs typeface="Courier New"/>
              </a:rPr>
              <a:t>    </a:t>
            </a:r>
            <a:r>
              <a:rPr lang="en-US" sz="1400" dirty="0">
                <a:solidFill>
                  <a:srgbClr val="C1651C"/>
                </a:solidFill>
                <a:latin typeface="Consolas"/>
                <a:cs typeface="Courier New"/>
              </a:rPr>
              <a:t>return</a:t>
            </a:r>
            <a:endParaRPr lang="en-US" sz="1400" dirty="0">
              <a:solidFill>
                <a:srgbClr val="C1651C"/>
              </a:solidFill>
              <a:latin typeface="Consolas"/>
              <a:ea typeface="+mn-lt"/>
              <a:cs typeface="Courier New"/>
            </a:endParaRPr>
          </a:p>
          <a:p>
            <a:r>
              <a:rPr lang="en-US" sz="1400" dirty="0">
                <a:latin typeface="Consolas"/>
                <a:cs typeface="Courier New"/>
              </a:rPr>
              <a:t>  }</a:t>
            </a:r>
            <a:endParaRPr lang="en-US" dirty="0">
              <a:latin typeface="Consolas"/>
              <a:cs typeface="Courier New"/>
            </a:endParaRPr>
          </a:p>
        </p:txBody>
      </p:sp>
    </p:spTree>
    <p:extLst>
      <p:ext uri="{BB962C8B-B14F-4D97-AF65-F5344CB8AC3E}">
        <p14:creationId xmlns:p14="http://schemas.microsoft.com/office/powerpoint/2010/main" val="82181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Tree>
    <p:extLst>
      <p:ext uri="{BB962C8B-B14F-4D97-AF65-F5344CB8AC3E}">
        <p14:creationId xmlns:p14="http://schemas.microsoft.com/office/powerpoint/2010/main" val="94391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9" name="TextBox 8">
            <a:extLst>
              <a:ext uri="{FF2B5EF4-FFF2-40B4-BE49-F238E27FC236}">
                <a16:creationId xmlns:a16="http://schemas.microsoft.com/office/drawing/2014/main" id="{4251CFC3-F297-4D4E-8297-556CCC85F563}"/>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endParaRPr lang="en-US" sz="1400" dirty="0">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13" name="Content Placeholder 2">
            <a:extLst>
              <a:ext uri="{FF2B5EF4-FFF2-40B4-BE49-F238E27FC236}">
                <a16:creationId xmlns:a16="http://schemas.microsoft.com/office/drawing/2014/main" id="{B51CA4AC-40C5-447C-847C-E9F131871B49}"/>
              </a:ext>
            </a:extLst>
          </p:cNvPr>
          <p:cNvSpPr>
            <a:spLocks noGrp="1"/>
          </p:cNvSpPr>
          <p:nvPr>
            <p:ph idx="1"/>
          </p:nvPr>
        </p:nvSpPr>
        <p:spPr>
          <a:xfrm>
            <a:off x="7389525" y="2387361"/>
            <a:ext cx="3128319" cy="3055294"/>
          </a:xfrm>
        </p:spPr>
        <p:txBody>
          <a:bodyPr vert="horz" lIns="91440" tIns="45720" rIns="91440" bIns="45720" rtlCol="0" anchor="t">
            <a:normAutofit/>
          </a:bodyPr>
          <a:lstStyle/>
          <a:p>
            <a:pPr marL="514350" indent="-514350">
              <a:buFont typeface="+mj-lt"/>
              <a:buAutoNum type="arabicPeriod"/>
            </a:pPr>
            <a:r>
              <a:rPr lang="en-US" dirty="0">
                <a:cs typeface="Calibri"/>
              </a:rPr>
              <a:t>Mem2Reg</a:t>
            </a:r>
            <a:endParaRPr lang="en-US" sz="2800" dirty="0">
              <a:cs typeface="Calibri"/>
            </a:endParaRPr>
          </a:p>
        </p:txBody>
      </p:sp>
    </p:spTree>
    <p:extLst>
      <p:ext uri="{BB962C8B-B14F-4D97-AF65-F5344CB8AC3E}">
        <p14:creationId xmlns:p14="http://schemas.microsoft.com/office/powerpoint/2010/main" val="21228689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6713</TotalTime>
  <Words>8714</Words>
  <Application>Microsoft Macintosh PowerPoint</Application>
  <PresentationFormat>Widescreen</PresentationFormat>
  <Paragraphs>908</Paragraphs>
  <Slides>50</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Consolas</vt:lpstr>
      <vt:lpstr>Helvetica</vt:lpstr>
      <vt:lpstr>Inconsolata</vt:lpstr>
      <vt:lpstr>office theme</vt:lpstr>
      <vt:lpstr> High-Performance GPU-to-CPU Transpilation and Optimization via High-Level Parallel Constructs</vt:lpstr>
      <vt:lpstr>A Diverse Parallel Ecosystem</vt:lpstr>
      <vt:lpstr>The Current Compilation Pipeline</vt:lpstr>
      <vt:lpstr>Losing High Level Structure</vt:lpstr>
      <vt:lpstr>GPU Programming</vt:lpstr>
      <vt:lpstr>Polygeist[1]/MLIR [2]</vt:lpstr>
      <vt:lpstr>Polygeist Frontend Example</vt:lpstr>
      <vt:lpstr>Polygeist Raising</vt:lpstr>
      <vt:lpstr>Polygeist Raising</vt:lpstr>
      <vt:lpstr>Polygeist Raising</vt:lpstr>
      <vt:lpstr>Polygeist Raising</vt:lpstr>
      <vt:lpstr>Polygeist Raising</vt:lpstr>
      <vt:lpstr>Preserving the GPU parallel structure</vt:lpstr>
      <vt:lpstr>Preserving the GPU parallel structure</vt:lpstr>
      <vt:lpstr>Preserve the parallel structure</vt:lpstr>
      <vt:lpstr>Synchronization via Memory</vt:lpstr>
      <vt:lpstr>Synchronization via Memory</vt:lpstr>
      <vt:lpstr>GPU Transpilation</vt:lpstr>
      <vt:lpstr>GPU Synchronization Lowering: Fission</vt:lpstr>
      <vt:lpstr>GPU Synchronization Lowering: Registers</vt:lpstr>
      <vt:lpstr>GPU Synchronization Lowering: Control Flow</vt:lpstr>
      <vt:lpstr>GPU Synchronization Lowering: Control Flow</vt:lpstr>
      <vt:lpstr>Evaluating Performance Portability</vt:lpstr>
      <vt:lpstr>Rodinia Benchmarks</vt:lpstr>
      <vt:lpstr>Rodinia Scalability</vt:lpstr>
      <vt:lpstr>PyTorch Benchmark</vt:lpstr>
      <vt:lpstr>PyTorch Benchmark</vt:lpstr>
      <vt:lpstr>Conclusion</vt:lpstr>
      <vt:lpstr>Acknowledgements</vt:lpstr>
      <vt:lpstr>Conclusion</vt:lpstr>
      <vt:lpstr>Backup Slides</vt:lpstr>
      <vt:lpstr>GPU Synchronization Lowering: Registers</vt:lpstr>
      <vt:lpstr>Rodinia Ablation</vt:lpstr>
      <vt:lpstr>PyTorch Scaling</vt:lpstr>
      <vt:lpstr>Conclusion</vt:lpstr>
      <vt:lpstr>Acknowledgements</vt:lpstr>
      <vt:lpstr>Conclusion</vt:lpstr>
      <vt:lpstr>PowerPoint Presentation</vt:lpstr>
      <vt:lpstr>A first-class representation of parallelism</vt:lpstr>
      <vt:lpstr>Case Study 2: GPUs</vt:lpstr>
      <vt:lpstr>A first-class representation of parallelism</vt:lpstr>
      <vt:lpstr>Open Research Directions</vt:lpstr>
      <vt:lpstr>Introduction GPU Programming</vt:lpstr>
      <vt:lpstr>The Polygeist Compilation Flow</vt:lpstr>
      <vt:lpstr>“Case Study 3”: Your Programs!</vt:lpstr>
      <vt:lpstr>GPU Synchronization Lowering</vt:lpstr>
      <vt:lpstr>GPU Synchronization Lowering: Registers</vt:lpstr>
      <vt:lpstr>GPU Synchronization Lowering: Registers</vt:lpstr>
      <vt:lpstr>GPU Synchronization Lowering: Control Flow</vt:lpstr>
      <vt:lpstr>GPU Synchronization Lowering: Control Flow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wmoses</dc:creator>
  <cp:lastModifiedBy>William S Moses</cp:lastModifiedBy>
  <cp:revision>1600</cp:revision>
  <dcterms:created xsi:type="dcterms:W3CDTF">2013-07-15T20:26:40Z</dcterms:created>
  <dcterms:modified xsi:type="dcterms:W3CDTF">2023-02-27T19:10:40Z</dcterms:modified>
</cp:coreProperties>
</file>