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303" r:id="rId3"/>
    <p:sldId id="304" r:id="rId4"/>
    <p:sldId id="306" r:id="rId5"/>
    <p:sldId id="307" r:id="rId6"/>
    <p:sldId id="308" r:id="rId7"/>
    <p:sldId id="309" r:id="rId8"/>
    <p:sldId id="310" r:id="rId9"/>
    <p:sldId id="311" r:id="rId10"/>
    <p:sldId id="323" r:id="rId11"/>
    <p:sldId id="302" r:id="rId12"/>
    <p:sldId id="298" r:id="rId13"/>
    <p:sldId id="315" r:id="rId14"/>
    <p:sldId id="314" r:id="rId15"/>
    <p:sldId id="316" r:id="rId16"/>
    <p:sldId id="317" r:id="rId17"/>
    <p:sldId id="312" r:id="rId18"/>
    <p:sldId id="318" r:id="rId19"/>
    <p:sldId id="285" r:id="rId20"/>
    <p:sldId id="319" r:id="rId21"/>
    <p:sldId id="288" r:id="rId22"/>
    <p:sldId id="320" r:id="rId23"/>
    <p:sldId id="321" r:id="rId24"/>
    <p:sldId id="322" r:id="rId25"/>
    <p:sldId id="289" r:id="rId26"/>
  </p:sldIdLst>
  <p:sldSz cx="24384000" cy="13716000"/>
  <p:notesSz cx="6858000" cy="9144000"/>
  <p:defaultTextStyle>
    <a:lvl1pPr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4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30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0FF"/>
    <a:srgbClr val="000000"/>
    <a:srgbClr val="AA0077"/>
    <a:srgbClr val="0077AA"/>
    <a:srgbClr val="898F9C"/>
    <a:srgbClr val="ADB2BB"/>
    <a:srgbClr val="FFFFFF"/>
    <a:srgbClr val="E6E6E6"/>
    <a:srgbClr val="DDDEE3"/>
    <a:srgbClr val="575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 autoAdjust="0"/>
    <p:restoredTop sz="93596" autoAdjust="0"/>
  </p:normalViewPr>
  <p:slideViewPr>
    <p:cSldViewPr snapToGrid="0" snapToObjects="1" showGuides="1">
      <p:cViewPr varScale="1">
        <p:scale>
          <a:sx n="52" d="100"/>
          <a:sy n="52" d="100"/>
        </p:scale>
        <p:origin x="1256" y="208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1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0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74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3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1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0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000">
                <a:latin typeface="FreightSansLFPro"/>
                <a:cs typeface="FreightSansLFPro"/>
              </a:defRPr>
            </a:lvl2pPr>
            <a:lvl3pPr algn="l">
              <a:defRPr sz="5000">
                <a:latin typeface="FreightSansLFPro"/>
                <a:cs typeface="FreightSansLFPro"/>
              </a:defRPr>
            </a:lvl3pPr>
            <a:lvl4pPr algn="l">
              <a:defRPr sz="5000">
                <a:latin typeface="FreightSansLFPro"/>
                <a:cs typeface="FreightSansLFPro"/>
              </a:defRPr>
            </a:lvl4pPr>
            <a:lvl5pPr algn="l">
              <a:defRPr sz="50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0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96" y="5080000"/>
            <a:ext cx="10106526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61" r:id="rId4"/>
  </p:sldLayoutIdLst>
  <p:transition spd="med"/>
  <p:txStyles>
    <p:titleStyle>
      <a:lvl1pPr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 eaLnBrk="1" hangingPunct="1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 eaLnBrk="1" hangingPunct="1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smoses/Tapir-LLV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wsmoses/Tapir-Poll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tensorcomprehension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hyperlink" Target="https://arxiv.org/abs/1802.0473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8.tiff"/><Relationship Id="rId7" Type="http://schemas.openxmlformats.org/officeDocument/2006/relationships/image" Target="../media/image1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067283-1136-D94C-A2F8-0FC448C0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625" y="11307335"/>
            <a:ext cx="4511375" cy="2374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6800A-E623-864F-8664-96660B70C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1" r="39704" b="34105"/>
          <a:stretch/>
        </p:blipFill>
        <p:spPr>
          <a:xfrm>
            <a:off x="5779287" y="11411721"/>
            <a:ext cx="6272943" cy="20677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92650-5761-5144-A810-5C127D5C64AB}"/>
              </a:ext>
            </a:extLst>
          </p:cNvPr>
          <p:cNvGrpSpPr/>
          <p:nvPr/>
        </p:nvGrpSpPr>
        <p:grpSpPr>
          <a:xfrm>
            <a:off x="0" y="11307892"/>
            <a:ext cx="4913279" cy="2373851"/>
            <a:chOff x="804028" y="11333292"/>
            <a:chExt cx="4913279" cy="23738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7791A6-F6A8-DD44-A618-B6F05F833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0183"/>
            <a:stretch/>
          </p:blipFill>
          <p:spPr>
            <a:xfrm>
              <a:off x="804028" y="11333292"/>
              <a:ext cx="4913279" cy="18116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F799AE-F7E6-A446-8FF9-5D1031C03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351" b="4703"/>
            <a:stretch/>
          </p:blipFill>
          <p:spPr>
            <a:xfrm>
              <a:off x="804028" y="13144915"/>
              <a:ext cx="4913279" cy="5622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13A1A5-CA43-C644-816B-9B240F37032D}"/>
              </a:ext>
            </a:extLst>
          </p:cNvPr>
          <p:cNvGrpSpPr/>
          <p:nvPr/>
        </p:nvGrpSpPr>
        <p:grpSpPr>
          <a:xfrm>
            <a:off x="12711779" y="11393505"/>
            <a:ext cx="5529343" cy="2322495"/>
            <a:chOff x="12555457" y="10439399"/>
            <a:chExt cx="5529343" cy="23224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9CE882-8A82-7E47-BB49-276EC4108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279" t="24888" r="42513" b="20242"/>
            <a:stretch/>
          </p:blipFill>
          <p:spPr>
            <a:xfrm>
              <a:off x="12555457" y="10439399"/>
              <a:ext cx="5529343" cy="232249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B68D45-B0AA-3549-ADB5-71BD1BFA4B0F}"/>
                </a:ext>
              </a:extLst>
            </p:cNvPr>
            <p:cNvSpPr/>
            <p:nvPr/>
          </p:nvSpPr>
          <p:spPr>
            <a:xfrm>
              <a:off x="17488432" y="10480462"/>
              <a:ext cx="575498" cy="19054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B177DF-DE31-114E-8325-C5F2C8A06F3C}"/>
                </a:ext>
              </a:extLst>
            </p:cNvPr>
            <p:cNvSpPr/>
            <p:nvPr/>
          </p:nvSpPr>
          <p:spPr>
            <a:xfrm>
              <a:off x="17509302" y="10835492"/>
              <a:ext cx="575498" cy="190545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E9690A5-326A-CD4D-ADAA-C33FBA5D8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b="10266"/>
          <a:stretch/>
        </p:blipFill>
        <p:spPr>
          <a:xfrm>
            <a:off x="0" y="0"/>
            <a:ext cx="24384000" cy="40672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B7A34E-FA82-F94E-87BD-107DE0E9C3DD}"/>
              </a:ext>
            </a:extLst>
          </p:cNvPr>
          <p:cNvSpPr txBox="1"/>
          <p:nvPr/>
        </p:nvSpPr>
        <p:spPr>
          <a:xfrm>
            <a:off x="787400" y="7172020"/>
            <a:ext cx="16637000" cy="1523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LLVM Workshop at CGO 2018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C9223C-EF89-184C-93DB-0F14724E262D}"/>
              </a:ext>
            </a:extLst>
          </p:cNvPr>
          <p:cNvSpPr txBox="1"/>
          <p:nvPr/>
        </p:nvSpPr>
        <p:spPr>
          <a:xfrm>
            <a:off x="787400" y="8878587"/>
            <a:ext cx="11793457" cy="1523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February 24,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2918B-2574-F541-BB87-B9B3DA145749}"/>
              </a:ext>
            </a:extLst>
          </p:cNvPr>
          <p:cNvSpPr txBox="1"/>
          <p:nvPr/>
        </p:nvSpPr>
        <p:spPr>
          <a:xfrm>
            <a:off x="787400" y="4722468"/>
            <a:ext cx="22606000" cy="17943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Nicolas 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Vasilache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, 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Oleksandr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Zinenko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, 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Theodoros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Theodoridis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Priya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 Goyal, </a:t>
            </a:r>
          </a:p>
          <a:p>
            <a:pPr algn="l" rtl="0" latinLnBrk="1" hangingPunct="0"/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Zach DeVito, </a:t>
            </a:r>
            <a:r>
              <a:rPr lang="en-US" sz="5300" b="1" dirty="0">
                <a:solidFill>
                  <a:schemeClr val="bg1">
                    <a:lumMod val="75000"/>
                  </a:schemeClr>
                </a:solidFill>
              </a:rPr>
              <a:t>William S. Moses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, Sven </a:t>
            </a:r>
            <a:r>
              <a:rPr lang="en-US" sz="5300" dirty="0" err="1">
                <a:solidFill>
                  <a:schemeClr val="bg1">
                    <a:lumMod val="75000"/>
                  </a:schemeClr>
                </a:solidFill>
              </a:rPr>
              <a:t>Verdoolaege</a:t>
            </a:r>
            <a:r>
              <a:rPr lang="en-US" sz="5300" dirty="0">
                <a:solidFill>
                  <a:schemeClr val="bg1">
                    <a:lumMod val="75000"/>
                  </a:schemeClr>
                </a:solidFill>
              </a:rPr>
              <a:t>, Andrew Adams, Albert Cohen</a:t>
            </a:r>
            <a:endParaRPr kumimoji="0" lang="en-US" sz="5300" b="0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20800" y="3342760"/>
            <a:ext cx="22098000" cy="9636639"/>
          </a:xfrm>
        </p:spPr>
        <p:txBody>
          <a:bodyPr/>
          <a:lstStyle/>
          <a:p>
            <a:r>
              <a:rPr lang="en-US" dirty="0"/>
              <a:t>High-level polyhedral: broader scheduling optimizations (mapping, tiling, fusion,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Halide: Expression simplification / optimizations</a:t>
            </a:r>
          </a:p>
          <a:p>
            <a:r>
              <a:rPr lang="en-US" dirty="0"/>
              <a:t>Tapir/LLVM [7]  &lt;-&gt; Polly [8]: Runtime-level optimization/scheduling (coarsening, vectorization), instruction-level optimization (i.e. LICM, </a:t>
            </a:r>
            <a:r>
              <a:rPr lang="en-US"/>
              <a:t>fuse instructions)</a:t>
            </a: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Optimizations at the appropriate time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E619A-6520-C546-A029-2F1D6523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7D4D2-90ED-4441-9D8A-6EA13DDF951A}"/>
              </a:ext>
            </a:extLst>
          </p:cNvPr>
          <p:cNvSpPr txBox="1"/>
          <p:nvPr/>
        </p:nvSpPr>
        <p:spPr>
          <a:xfrm>
            <a:off x="1320800" y="11244520"/>
            <a:ext cx="20218400" cy="2369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35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[</a:t>
            </a: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7] Tapir: Embedding Fork-Join Parallelism into LLVM's Intermediate Representation, 2017</a:t>
            </a:r>
          </a:p>
          <a:p>
            <a:pPr algn="l" rtl="0" latinLnBrk="1" hangingPunct="0"/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n-US" sz="35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https://github.com/wsmoses/Tapir-LLVM</a:t>
            </a:r>
            <a:endParaRPr lang="en-US" sz="3500" dirty="0">
              <a:solidFill>
                <a:schemeClr val="bg1">
                  <a:lumMod val="75000"/>
                </a:schemeClr>
              </a:solidFill>
            </a:endParaRPr>
          </a:p>
          <a:p>
            <a:pPr algn="l" rtl="0" latinLnBrk="1" hangingPunct="0"/>
            <a:r>
              <a:rPr kumimoji="0" lang="en-US" sz="35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[</a:t>
            </a: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8] Polly - Performing polyhedral optimizations on a low-level intermediate representation, 2012  </a:t>
            </a:r>
          </a:p>
          <a:p>
            <a:pPr algn="l" rtl="0" latinLnBrk="1" hangingPunct="0"/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n-US" sz="35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https://github.com/wsmoses/Tapir-Polly</a:t>
            </a:r>
            <a:endParaRPr lang="en-US" sz="3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403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18">
            <a:extLst>
              <a:ext uri="{FF2B5EF4-FFF2-40B4-BE49-F238E27FC236}">
                <a16:creationId xmlns:a16="http://schemas.microsoft.com/office/drawing/2014/main" id="{F557D728-2C95-7A47-84A7-E46783391F92}"/>
              </a:ext>
            </a:extLst>
          </p:cNvPr>
          <p:cNvSpPr/>
          <p:nvPr/>
        </p:nvSpPr>
        <p:spPr>
          <a:xfrm rot="5400000">
            <a:off x="15621000" y="7653826"/>
            <a:ext cx="609600" cy="1826233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CC8285B-8CAA-344F-AEB1-BAF3333D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TC language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BD119-E55F-C04D-9724-51936F71FBEC}"/>
              </a:ext>
            </a:extLst>
          </p:cNvPr>
          <p:cNvSpPr txBox="1"/>
          <p:nvPr/>
        </p:nvSpPr>
        <p:spPr>
          <a:xfrm>
            <a:off x="762000" y="5005756"/>
            <a:ext cx="9702800" cy="1777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3500" dirty="0" err="1">
                <a:solidFill>
                  <a:srgbClr val="C00000"/>
                </a:solidFill>
                <a:latin typeface="Inconsolata" pitchFamily="49" charset="77"/>
              </a:rPr>
              <a:t>def</a:t>
            </a:r>
            <a:r>
              <a:rPr lang="en-US" sz="3500" dirty="0">
                <a:solidFill>
                  <a:srgbClr val="C00000"/>
                </a:solidFill>
                <a:latin typeface="Inconsolata" pitchFamily="49" charset="77"/>
              </a:rPr>
              <a:t> mv</a:t>
            </a:r>
            <a:r>
              <a:rPr lang="en-US" sz="3500" dirty="0">
                <a:latin typeface="Inconsolata" pitchFamily="49" charset="77"/>
              </a:rPr>
              <a:t>(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float(M,K)</a:t>
            </a:r>
            <a:r>
              <a:rPr lang="en-US" sz="3500" dirty="0">
                <a:latin typeface="Inconsolata" pitchFamily="49" charset="77"/>
              </a:rPr>
              <a:t> A,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float(K)</a:t>
            </a:r>
            <a:r>
              <a:rPr lang="en-US" sz="3500" dirty="0">
                <a:latin typeface="Inconsolata" pitchFamily="49" charset="77"/>
              </a:rPr>
              <a:t> x) -&gt; (C) {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C(</a:t>
            </a:r>
            <a:r>
              <a:rPr lang="en-US" sz="3500" dirty="0" err="1">
                <a:latin typeface="Inconsolata" pitchFamily="49" charset="77"/>
              </a:rPr>
              <a:t>i</a:t>
            </a:r>
            <a:r>
              <a:rPr lang="en-US" sz="3500" dirty="0">
                <a:latin typeface="Inconsolata" pitchFamily="49" charset="77"/>
              </a:rPr>
              <a:t>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+=!</a:t>
            </a:r>
            <a:r>
              <a:rPr lang="en-US" sz="3500" dirty="0">
                <a:latin typeface="Inconsolata" pitchFamily="49" charset="77"/>
              </a:rPr>
              <a:t> A(</a:t>
            </a:r>
            <a:r>
              <a:rPr lang="en-US" sz="3500" dirty="0" err="1">
                <a:latin typeface="Inconsolata" pitchFamily="49" charset="77"/>
              </a:rPr>
              <a:t>i,k</a:t>
            </a:r>
            <a:r>
              <a:rPr lang="en-US" sz="3500" dirty="0">
                <a:latin typeface="Inconsolata" pitchFamily="49" charset="77"/>
              </a:rPr>
              <a:t>) * x(k)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}</a:t>
            </a:r>
            <a:endParaRPr kumimoji="0" lang="en-US" sz="35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Inconsolata" pitchFamily="49" charset="77"/>
              <a:sym typeface="Vista Sans OT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8E5A1-52A8-3E40-A564-BAE50F02ABE6}"/>
              </a:ext>
            </a:extLst>
          </p:cNvPr>
          <p:cNvSpPr txBox="1"/>
          <p:nvPr/>
        </p:nvSpPr>
        <p:spPr>
          <a:xfrm>
            <a:off x="762000" y="7691669"/>
            <a:ext cx="23012400" cy="4739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3500" dirty="0" err="1">
                <a:solidFill>
                  <a:srgbClr val="C00000"/>
                </a:solidFill>
                <a:latin typeface="Inconsolata" pitchFamily="49" charset="77"/>
              </a:rPr>
              <a:t>def</a:t>
            </a:r>
            <a:r>
              <a:rPr lang="en-US" sz="3500" dirty="0">
                <a:solidFill>
                  <a:srgbClr val="C00000"/>
                </a:solidFill>
                <a:latin typeface="Inconsolata" pitchFamily="49" charset="77"/>
              </a:rPr>
              <a:t> conv3</a:t>
            </a:r>
            <a:r>
              <a:rPr lang="en-US" sz="3500" dirty="0">
                <a:latin typeface="Inconsolata" pitchFamily="49" charset="77"/>
              </a:rPr>
              <a:t>(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float(N,C,H,W)</a:t>
            </a:r>
            <a:r>
              <a:rPr lang="en-US" sz="3500" dirty="0">
                <a:latin typeface="Inconsolata" pitchFamily="49" charset="77"/>
              </a:rPr>
              <a:t> I,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float(O,C,H,W)</a:t>
            </a:r>
            <a:r>
              <a:rPr lang="en-US" sz="3500" dirty="0">
                <a:latin typeface="Inconsolata" pitchFamily="49" charset="77"/>
              </a:rPr>
              <a:t> W1,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float(D,O,H,W)</a:t>
            </a:r>
            <a:r>
              <a:rPr lang="en-US" sz="3500" dirty="0">
                <a:latin typeface="Inconsolata" pitchFamily="49" charset="77"/>
              </a:rPr>
              <a:t> W2,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float(E,D,H,W)</a:t>
            </a:r>
            <a:r>
              <a:rPr lang="en-US" sz="3500" dirty="0">
                <a:latin typeface="Inconsolata" pitchFamily="49" charset="77"/>
              </a:rPr>
              <a:t> W3) -&gt; (O1, O2, O3) {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O1(n, o, h, w)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+=!</a:t>
            </a:r>
            <a:r>
              <a:rPr lang="en-US" sz="3500" dirty="0">
                <a:latin typeface="Inconsolata" pitchFamily="49" charset="77"/>
              </a:rPr>
              <a:t>  I(n, c, h + </a:t>
            </a:r>
            <a:r>
              <a:rPr lang="en-US" sz="3500" dirty="0" err="1">
                <a:latin typeface="Inconsolata" pitchFamily="49" charset="77"/>
              </a:rPr>
              <a:t>kh</a:t>
            </a:r>
            <a:r>
              <a:rPr lang="en-US" sz="3500" dirty="0">
                <a:latin typeface="Inconsolata" pitchFamily="49" charset="77"/>
              </a:rPr>
              <a:t>, w + kw) * W1(o, c, </a:t>
            </a:r>
            <a:r>
              <a:rPr lang="en-US" sz="3500" dirty="0" err="1">
                <a:latin typeface="Inconsolata" pitchFamily="49" charset="77"/>
              </a:rPr>
              <a:t>kh</a:t>
            </a:r>
            <a:r>
              <a:rPr lang="en-US" sz="3500" dirty="0">
                <a:latin typeface="Inconsolata" pitchFamily="49" charset="77"/>
              </a:rPr>
              <a:t>, kw)	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O1(n, o, h, w)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= </a:t>
            </a:r>
            <a:r>
              <a:rPr lang="en-US" sz="3500" dirty="0" err="1">
                <a:latin typeface="Inconsolata" pitchFamily="49" charset="77"/>
              </a:rPr>
              <a:t>fmax</a:t>
            </a:r>
            <a:r>
              <a:rPr lang="en-US" sz="3500" dirty="0">
                <a:latin typeface="Inconsolata" pitchFamily="49" charset="77"/>
              </a:rPr>
              <a:t>(O1(n, o, h, w), 0) // </a:t>
            </a:r>
            <a:r>
              <a:rPr lang="en-US" sz="3500" dirty="0" err="1">
                <a:latin typeface="Inconsolata" pitchFamily="49" charset="77"/>
              </a:rPr>
              <a:t>relu</a:t>
            </a:r>
            <a:endParaRPr lang="en-US" sz="3500" dirty="0">
              <a:latin typeface="Inconsolata" pitchFamily="49" charset="77"/>
            </a:endParaRP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O2(n, d, h, w)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+=!</a:t>
            </a:r>
            <a:r>
              <a:rPr lang="en-US" sz="3500" dirty="0">
                <a:latin typeface="Inconsolata" pitchFamily="49" charset="77"/>
              </a:rPr>
              <a:t> O1(n, d, h + </a:t>
            </a:r>
            <a:r>
              <a:rPr lang="en-US" sz="3500" dirty="0" err="1">
                <a:latin typeface="Inconsolata" pitchFamily="49" charset="77"/>
              </a:rPr>
              <a:t>kh</a:t>
            </a:r>
            <a:r>
              <a:rPr lang="en-US" sz="3500" dirty="0">
                <a:latin typeface="Inconsolata" pitchFamily="49" charset="77"/>
              </a:rPr>
              <a:t>, w + kw) * W2(d, o, </a:t>
            </a:r>
            <a:r>
              <a:rPr lang="en-US" sz="3500" dirty="0" err="1">
                <a:latin typeface="Inconsolata" pitchFamily="49" charset="77"/>
              </a:rPr>
              <a:t>kh</a:t>
            </a:r>
            <a:r>
              <a:rPr lang="en-US" sz="3500" dirty="0">
                <a:latin typeface="Inconsolata" pitchFamily="49" charset="77"/>
              </a:rPr>
              <a:t>, kw)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O2(n, d, h, w)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= </a:t>
            </a:r>
            <a:r>
              <a:rPr lang="en-US" sz="3500" dirty="0" err="1">
                <a:latin typeface="Inconsolata" pitchFamily="49" charset="77"/>
              </a:rPr>
              <a:t>fmax</a:t>
            </a:r>
            <a:r>
              <a:rPr lang="en-US" sz="3500" dirty="0">
                <a:latin typeface="Inconsolata" pitchFamily="49" charset="77"/>
              </a:rPr>
              <a:t>(O2(n, d, h, w), 0)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O3(n, e, h, w)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+=!</a:t>
            </a:r>
            <a:r>
              <a:rPr lang="en-US" sz="3500" dirty="0">
                <a:latin typeface="Inconsolata" pitchFamily="49" charset="77"/>
              </a:rPr>
              <a:t> O2(n, c, h + </a:t>
            </a:r>
            <a:r>
              <a:rPr lang="en-US" sz="3500" dirty="0" err="1">
                <a:latin typeface="Inconsolata" pitchFamily="49" charset="77"/>
              </a:rPr>
              <a:t>kh</a:t>
            </a:r>
            <a:r>
              <a:rPr lang="en-US" sz="3500" dirty="0">
                <a:latin typeface="Inconsolata" pitchFamily="49" charset="77"/>
              </a:rPr>
              <a:t>, w + kw) * W3(e, d, </a:t>
            </a:r>
            <a:r>
              <a:rPr lang="en-US" sz="3500" dirty="0" err="1">
                <a:latin typeface="Inconsolata" pitchFamily="49" charset="77"/>
              </a:rPr>
              <a:t>kh</a:t>
            </a:r>
            <a:r>
              <a:rPr lang="en-US" sz="3500" dirty="0">
                <a:latin typeface="Inconsolata" pitchFamily="49" charset="77"/>
              </a:rPr>
              <a:t>, kw)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O3(n, e, h, w)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= </a:t>
            </a:r>
            <a:r>
              <a:rPr lang="en-US" sz="3500" dirty="0" err="1">
                <a:latin typeface="Inconsolata" pitchFamily="49" charset="77"/>
              </a:rPr>
              <a:t>fmax</a:t>
            </a:r>
            <a:r>
              <a:rPr lang="en-US" sz="3500" dirty="0">
                <a:latin typeface="Inconsolata" pitchFamily="49" charset="77"/>
              </a:rPr>
              <a:t>(O3(n, e, h, w), 0)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}</a:t>
            </a:r>
            <a:endParaRPr kumimoji="0" lang="en-US" sz="35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Inconsolata" pitchFamily="49" charset="77"/>
              <a:sym typeface="Vista Sans OT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A33EA4-3958-FC42-92DE-0F7E5B231079}"/>
              </a:ext>
            </a:extLst>
          </p:cNvPr>
          <p:cNvSpPr/>
          <p:nvPr/>
        </p:nvSpPr>
        <p:spPr>
          <a:xfrm>
            <a:off x="15925800" y="8411270"/>
            <a:ext cx="8229600" cy="107721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Iteration bounds inferred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657EBF-C613-C14C-A263-D9393FB3367E}"/>
              </a:ext>
            </a:extLst>
          </p:cNvPr>
          <p:cNvSpPr/>
          <p:nvPr/>
        </p:nvSpPr>
        <p:spPr>
          <a:xfrm>
            <a:off x="7264400" y="12262713"/>
            <a:ext cx="12700000" cy="107721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Variables only on one side are reduced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F0898AC-B041-2B47-8677-F115672BFF45}"/>
              </a:ext>
            </a:extLst>
          </p:cNvPr>
          <p:cNvSpPr/>
          <p:nvPr/>
        </p:nvSpPr>
        <p:spPr>
          <a:xfrm rot="10800000">
            <a:off x="10172699" y="11354210"/>
            <a:ext cx="533400" cy="910738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F7B8388-4D21-C042-B3AC-8C6C290C64E2}"/>
              </a:ext>
            </a:extLst>
          </p:cNvPr>
          <p:cNvSpPr/>
          <p:nvPr/>
        </p:nvSpPr>
        <p:spPr>
          <a:xfrm rot="10800000">
            <a:off x="14471648" y="11351975"/>
            <a:ext cx="533400" cy="910738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11C7E6E5-574B-7E4E-AD97-AA531C1F82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" y="3119020"/>
            <a:ext cx="14605000" cy="13856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Concise, emits 1000’s of optimized LOC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2226C5B-CE78-C140-8DE2-2C9118621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506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37F2FB-2E48-7148-9221-0E3254023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354" y="896285"/>
            <a:ext cx="8043446" cy="489295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A2B41E3-1A9A-3D47-B824-D281B83A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11362154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Polyhedral + TC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9764A8F-5E2B-9441-A3A8-9D6D46BFC024}"/>
              </a:ext>
            </a:extLst>
          </p:cNvPr>
          <p:cNvSpPr txBox="1">
            <a:spLocks/>
          </p:cNvSpPr>
          <p:nvPr/>
        </p:nvSpPr>
        <p:spPr>
          <a:xfrm>
            <a:off x="1320800" y="3342760"/>
            <a:ext cx="21894800" cy="963663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High Level Polyhedral IR (ISL) =&gt;</a:t>
            </a:r>
          </a:p>
          <a:p>
            <a:pPr marL="0" indent="0">
              <a:buNone/>
            </a:pPr>
            <a:r>
              <a:rPr lang="en-US" dirty="0"/>
              <a:t>       Easy Transformations</a:t>
            </a:r>
          </a:p>
          <a:p>
            <a:r>
              <a:rPr lang="en-US" dirty="0"/>
              <a:t>Schedule heuristic folds into a single kernel</a:t>
            </a:r>
          </a:p>
          <a:p>
            <a:r>
              <a:rPr lang="en-US" dirty="0"/>
              <a:t>Schedule tiled to facilitate the mapping and reuse of memory hierarchy of GPU/CPU</a:t>
            </a:r>
          </a:p>
          <a:p>
            <a:r>
              <a:rPr lang="en-US" dirty="0"/>
              <a:t>GPU mapping borrows from PPCG, with extensions for more complex/imperfectly nested structures</a:t>
            </a:r>
          </a:p>
          <a:p>
            <a:r>
              <a:rPr lang="en-US" dirty="0"/>
              <a:t>Memory promotion into shared cache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EF9B6F-A735-E645-80CF-0BD197B48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420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F87E6B0-CA2F-6243-B5C0-ECEF5FDF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11362154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ISL scheduling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B75D8-03BB-7244-932B-7088CC2440D3}"/>
              </a:ext>
            </a:extLst>
          </p:cNvPr>
          <p:cNvSpPr txBox="1"/>
          <p:nvPr/>
        </p:nvSpPr>
        <p:spPr>
          <a:xfrm>
            <a:off x="1625600" y="3472954"/>
            <a:ext cx="14254748" cy="2369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3500" dirty="0" err="1">
                <a:solidFill>
                  <a:srgbClr val="C00000"/>
                </a:solidFill>
                <a:latin typeface="Inconsolata" pitchFamily="49" charset="77"/>
              </a:rPr>
              <a:t>def</a:t>
            </a:r>
            <a:r>
              <a:rPr lang="en-US" sz="3500" dirty="0">
                <a:solidFill>
                  <a:srgbClr val="C00000"/>
                </a:solidFill>
                <a:latin typeface="Inconsolata" pitchFamily="49" charset="77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Inconsolata" pitchFamily="49" charset="77"/>
              </a:rPr>
              <a:t>sgemm</a:t>
            </a:r>
            <a:r>
              <a:rPr lang="en-US" sz="3500" dirty="0">
                <a:latin typeface="Inconsolata" pitchFamily="49" charset="77"/>
              </a:rPr>
              <a:t>(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</a:t>
            </a:r>
            <a:r>
              <a:rPr lang="en-US" sz="3500" dirty="0">
                <a:latin typeface="Inconsolata" pitchFamily="49" charset="77"/>
              </a:rPr>
              <a:t> a,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</a:t>
            </a:r>
            <a:r>
              <a:rPr lang="en-US" sz="3500" dirty="0">
                <a:latin typeface="Inconsolata" pitchFamily="49" charset="77"/>
              </a:rPr>
              <a:t> b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float(N,M)</a:t>
            </a:r>
            <a:r>
              <a:rPr lang="en-US" sz="3500" dirty="0">
                <a:latin typeface="Inconsolata" pitchFamily="49" charset="77"/>
              </a:rPr>
              <a:t> A, </a:t>
            </a:r>
            <a:r>
              <a:rPr lang="en-US" sz="3500" dirty="0">
                <a:solidFill>
                  <a:srgbClr val="0070C0"/>
                </a:solidFill>
                <a:latin typeface="Inconsolata" pitchFamily="49" charset="77"/>
              </a:rPr>
              <a:t>float(M,K)</a:t>
            </a:r>
            <a:r>
              <a:rPr lang="en-US" sz="3500" dirty="0">
                <a:latin typeface="Inconsolata" pitchFamily="49" charset="77"/>
              </a:rPr>
              <a:t> B) -&gt; (C) {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  C(</a:t>
            </a:r>
            <a:r>
              <a:rPr lang="en-US" sz="3500" dirty="0" err="1">
                <a:latin typeface="Inconsolata" pitchFamily="49" charset="77"/>
              </a:rPr>
              <a:t>i,j</a:t>
            </a:r>
            <a:r>
              <a:rPr lang="en-US" sz="3500" dirty="0">
                <a:latin typeface="Inconsolata" pitchFamily="49" charset="77"/>
              </a:rPr>
              <a:t>) 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=</a:t>
            </a:r>
            <a:r>
              <a:rPr lang="en-US" sz="3500" dirty="0">
                <a:latin typeface="Inconsolata" pitchFamily="49" charset="77"/>
              </a:rPr>
              <a:t> b										//S(</a:t>
            </a:r>
            <a:r>
              <a:rPr lang="en-US" sz="3500" dirty="0" err="1">
                <a:latin typeface="Inconsolata" pitchFamily="49" charset="77"/>
              </a:rPr>
              <a:t>i,j</a:t>
            </a:r>
            <a:r>
              <a:rPr lang="en-US" sz="3500" dirty="0">
                <a:latin typeface="Inconsolata" pitchFamily="49" charset="77"/>
              </a:rPr>
              <a:t>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	C(</a:t>
            </a:r>
            <a:r>
              <a:rPr lang="en-US" sz="3500" dirty="0" err="1">
                <a:latin typeface="Inconsolata" pitchFamily="49" charset="77"/>
              </a:rPr>
              <a:t>i,j</a:t>
            </a:r>
            <a:r>
              <a:rPr lang="en-US" sz="3500" dirty="0">
                <a:latin typeface="Inconsolata" pitchFamily="49" charset="77"/>
              </a:rPr>
              <a:t>) </a:t>
            </a:r>
            <a:r>
              <a:rPr lang="en-US" sz="3500" dirty="0">
                <a:solidFill>
                  <a:srgbClr val="00B050"/>
                </a:solidFill>
                <a:latin typeface="Inconsolata" pitchFamily="49" charset="77"/>
              </a:rPr>
              <a:t>+= </a:t>
            </a:r>
            <a:r>
              <a:rPr lang="en-US" sz="3500" dirty="0">
                <a:latin typeface="Inconsolata" pitchFamily="49" charset="77"/>
              </a:rPr>
              <a:t>a * A(</a:t>
            </a:r>
            <a:r>
              <a:rPr lang="en-US" sz="3500" dirty="0" err="1">
                <a:latin typeface="Inconsolata" pitchFamily="49" charset="77"/>
              </a:rPr>
              <a:t>i,k</a:t>
            </a:r>
            <a:r>
              <a:rPr lang="en-US" sz="3500" dirty="0">
                <a:latin typeface="Inconsolata" pitchFamily="49" charset="77"/>
              </a:rPr>
              <a:t>) * B(</a:t>
            </a:r>
            <a:r>
              <a:rPr lang="en-US" sz="3500" dirty="0" err="1">
                <a:latin typeface="Inconsolata" pitchFamily="49" charset="77"/>
              </a:rPr>
              <a:t>k,j</a:t>
            </a:r>
            <a:r>
              <a:rPr lang="en-US" sz="3500" dirty="0">
                <a:latin typeface="Inconsolata" pitchFamily="49" charset="77"/>
              </a:rPr>
              <a:t>)  //T(</a:t>
            </a:r>
            <a:r>
              <a:rPr lang="en-US" sz="3500" dirty="0" err="1">
                <a:latin typeface="Inconsolata" pitchFamily="49" charset="77"/>
              </a:rPr>
              <a:t>i,j,k</a:t>
            </a:r>
            <a:r>
              <a:rPr lang="en-US" sz="3500" dirty="0">
                <a:latin typeface="Inconsolata" pitchFamily="49" charset="77"/>
              </a:rPr>
              <a:t>)</a:t>
            </a:r>
          </a:p>
          <a:p>
            <a:pPr algn="l" rtl="0" latinLnBrk="1" hangingPunct="0"/>
            <a:r>
              <a:rPr lang="en-US" sz="3500" dirty="0">
                <a:latin typeface="Inconsolata" pitchFamily="49" charset="77"/>
              </a:rPr>
              <a:t>}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EC4FDE-7606-0B4E-8EE5-57114B70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76" y="6782216"/>
            <a:ext cx="7298323" cy="3005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D33FFF-8F9F-0C42-9F6D-1B4E72474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50" y="6782216"/>
            <a:ext cx="8835624" cy="3005192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DAB0A06-9009-004D-B321-9FC58A7AEDAA}"/>
              </a:ext>
            </a:extLst>
          </p:cNvPr>
          <p:cNvSpPr/>
          <p:nvPr/>
        </p:nvSpPr>
        <p:spPr>
          <a:xfrm>
            <a:off x="9794874" y="7848600"/>
            <a:ext cx="2168526" cy="76861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39736-A01F-6A4A-9E74-DD25F1920989}"/>
              </a:ext>
            </a:extLst>
          </p:cNvPr>
          <p:cNvSpPr txBox="1"/>
          <p:nvPr/>
        </p:nvSpPr>
        <p:spPr>
          <a:xfrm>
            <a:off x="9794874" y="8708107"/>
            <a:ext cx="1736726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Fuse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4FAB6A-9CA6-9247-BFEE-3A8FC8C63885}"/>
              </a:ext>
            </a:extLst>
          </p:cNvPr>
          <p:cNvCxnSpPr/>
          <p:nvPr/>
        </p:nvCxnSpPr>
        <p:spPr>
          <a:xfrm flipV="1">
            <a:off x="6299200" y="9787408"/>
            <a:ext cx="0" cy="128699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375B87-80D9-7445-9239-BD1B6FCB1266}"/>
              </a:ext>
            </a:extLst>
          </p:cNvPr>
          <p:cNvSpPr txBox="1"/>
          <p:nvPr/>
        </p:nvSpPr>
        <p:spPr>
          <a:xfrm>
            <a:off x="4800600" y="11171907"/>
            <a:ext cx="8483600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dirty="0">
                <a:solidFill>
                  <a:srgbClr val="000000"/>
                </a:solidFill>
              </a:rPr>
              <a:t>Band node: (partial) execution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Vista Sans OT Medium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B5E591-C405-D049-B6AB-BE352B032B4A}"/>
              </a:ext>
            </a:extLst>
          </p:cNvPr>
          <p:cNvCxnSpPr>
            <a:cxnSpLocks/>
          </p:cNvCxnSpPr>
          <p:nvPr/>
        </p:nvCxnSpPr>
        <p:spPr>
          <a:xfrm flipV="1">
            <a:off x="2565400" y="9533408"/>
            <a:ext cx="0" cy="27681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6A32057-2059-3A4C-BDF7-B3FFF795C3C7}"/>
              </a:ext>
            </a:extLst>
          </p:cNvPr>
          <p:cNvSpPr txBox="1"/>
          <p:nvPr/>
        </p:nvSpPr>
        <p:spPr>
          <a:xfrm>
            <a:off x="1625600" y="12301592"/>
            <a:ext cx="9906000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dirty="0">
                <a:solidFill>
                  <a:srgbClr val="000000"/>
                </a:solidFill>
              </a:rPr>
              <a:t>Filter node: partition iteration space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Vista Sans OT Medium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C4FF95-1D25-C244-B24B-19C4F79B4DED}"/>
              </a:ext>
            </a:extLst>
          </p:cNvPr>
          <p:cNvCxnSpPr>
            <a:cxnSpLocks/>
          </p:cNvCxnSpPr>
          <p:nvPr/>
        </p:nvCxnSpPr>
        <p:spPr>
          <a:xfrm flipV="1">
            <a:off x="13411200" y="8968566"/>
            <a:ext cx="0" cy="114063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05A9EF-39FA-E34B-96A0-498A98F00ACB}"/>
              </a:ext>
            </a:extLst>
          </p:cNvPr>
          <p:cNvSpPr txBox="1"/>
          <p:nvPr/>
        </p:nvSpPr>
        <p:spPr>
          <a:xfrm>
            <a:off x="10363200" y="10056464"/>
            <a:ext cx="13817600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dirty="0">
                <a:solidFill>
                  <a:srgbClr val="000000"/>
                </a:solidFill>
              </a:rPr>
              <a:t>Sequence node: order-dependent collection of nodes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Vista Sans OT Medium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69F231-3B00-D74E-8DCE-B72F9C0D7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507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2A2B41E3-1A9A-3D47-B824-D281B83A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11362154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ISL scheduling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9764A8F-5E2B-9441-A3A8-9D6D46BFC024}"/>
              </a:ext>
            </a:extLst>
          </p:cNvPr>
          <p:cNvSpPr txBox="1">
            <a:spLocks/>
          </p:cNvSpPr>
          <p:nvPr/>
        </p:nvSpPr>
        <p:spPr>
          <a:xfrm>
            <a:off x="1320800" y="3342760"/>
            <a:ext cx="21894800" cy="963663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ISL’s scheduling algorithm</a:t>
            </a:r>
          </a:p>
          <a:p>
            <a:pPr lvl="1"/>
            <a:r>
              <a:rPr lang="en-US" dirty="0"/>
              <a:t>Works by solving a linear program</a:t>
            </a:r>
          </a:p>
          <a:p>
            <a:pPr lvl="1"/>
            <a:r>
              <a:rPr lang="en-US" dirty="0"/>
              <a:t>Uses </a:t>
            </a:r>
            <a:r>
              <a:rPr lang="en-US" i="1" dirty="0"/>
              <a:t>affine clustering</a:t>
            </a:r>
            <a:r>
              <a:rPr lang="en-US" dirty="0"/>
              <a:t>, computing schedule for each strongly-connected components then scheduling those together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67940-1F5B-4F4F-8E5A-AAC23626D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424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2A2B41E3-1A9A-3D47-B824-D281B83A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144526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Extending ISL scheduling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9764A8F-5E2B-9441-A3A8-9D6D46BFC024}"/>
              </a:ext>
            </a:extLst>
          </p:cNvPr>
          <p:cNvSpPr txBox="1">
            <a:spLocks/>
          </p:cNvSpPr>
          <p:nvPr/>
        </p:nvSpPr>
        <p:spPr>
          <a:xfrm>
            <a:off x="1320800" y="3342760"/>
            <a:ext cx="21894800" cy="963663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Extended ISL’s scheduler to allow additional constraints</a:t>
            </a:r>
          </a:p>
          <a:p>
            <a:pPr lvl="1"/>
            <a:r>
              <a:rPr lang="en-US" dirty="0"/>
              <a:t>Affine constraint added to the LP</a:t>
            </a:r>
          </a:p>
          <a:p>
            <a:pPr lvl="1"/>
            <a:r>
              <a:rPr lang="en-US" dirty="0"/>
              <a:t>Supply clustering decision for graph component combining</a:t>
            </a:r>
          </a:p>
          <a:p>
            <a:r>
              <a:rPr lang="en-US" dirty="0"/>
              <a:t>Clustering allows for conventional minimum and maximum fusion targets AND maximum fusion that preserves at least three nested parallel loops (i.e. for mapping to CUDA blocks / threads)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47065-B3D7-6A4F-9C6B-006675D0D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324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2A2B41E3-1A9A-3D47-B824-D281B83A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144526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Memory promotion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9764A8F-5E2B-9441-A3A8-9D6D46BFC024}"/>
              </a:ext>
            </a:extLst>
          </p:cNvPr>
          <p:cNvSpPr txBox="1">
            <a:spLocks/>
          </p:cNvSpPr>
          <p:nvPr/>
        </p:nvSpPr>
        <p:spPr>
          <a:xfrm>
            <a:off x="1460500" y="3164960"/>
            <a:ext cx="21894800" cy="963663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Cache indirectly accessed arrays</a:t>
            </a:r>
          </a:p>
          <a:p>
            <a:pPr lvl="1"/>
            <a:endParaRPr lang="en-US" dirty="0"/>
          </a:p>
          <a:p>
            <a:r>
              <a:rPr lang="en-US" dirty="0"/>
              <a:t>Only done when </a:t>
            </a:r>
            <a:r>
              <a:rPr lang="en-US" dirty="0">
                <a:solidFill>
                  <a:srgbClr val="000000"/>
                </a:solidFill>
                <a:latin typeface="Inconsolata" pitchFamily="49" charset="77"/>
              </a:rPr>
              <a:t>O</a:t>
            </a:r>
            <a:r>
              <a:rPr lang="en-US" dirty="0"/>
              <a:t> and </a:t>
            </a:r>
            <a:r>
              <a:rPr lang="en-US" dirty="0" err="1">
                <a:solidFill>
                  <a:srgbClr val="000000"/>
                </a:solidFill>
                <a:latin typeface="Inconsolata" pitchFamily="49" charset="77"/>
              </a:rPr>
              <a:t>Idx</a:t>
            </a:r>
            <a:r>
              <a:rPr lang="en-US" dirty="0"/>
              <a:t> are only read (not written)</a:t>
            </a:r>
          </a:p>
          <a:p>
            <a:endParaRPr lang="en-US" dirty="0"/>
          </a:p>
          <a:p>
            <a:r>
              <a:rPr lang="en-US" dirty="0"/>
              <a:t>Promote directly accesses if tile of fixed size, elements reused, and &gt;= 1 access without memory coalescing</a:t>
            </a:r>
          </a:p>
          <a:p>
            <a:r>
              <a:rPr lang="en-US" dirty="0"/>
              <a:t>Promote indirectly accessed arrays in same way (ignore coalescing)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9666D-7E5C-B544-A33C-64B209119D79}"/>
              </a:ext>
            </a:extLst>
          </p:cNvPr>
          <p:cNvSpPr txBox="1"/>
          <p:nvPr/>
        </p:nvSpPr>
        <p:spPr>
          <a:xfrm>
            <a:off x="4368800" y="4779112"/>
            <a:ext cx="160782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6000" dirty="0">
                <a:solidFill>
                  <a:srgbClr val="000000"/>
                </a:solidFill>
                <a:latin typeface="Inconsolata" pitchFamily="49" charset="77"/>
              </a:rPr>
              <a:t>O[</a:t>
            </a:r>
            <a:r>
              <a:rPr lang="en-US" sz="6000" dirty="0" err="1">
                <a:solidFill>
                  <a:srgbClr val="000000"/>
                </a:solidFill>
                <a:latin typeface="Inconsolata" pitchFamily="49" charset="77"/>
              </a:rPr>
              <a:t>l+Idx</a:t>
            </a:r>
            <a:r>
              <a:rPr lang="en-US" sz="6000" dirty="0">
                <a:solidFill>
                  <a:srgbClr val="000000"/>
                </a:solidFill>
                <a:latin typeface="Inconsolata" pitchFamily="49" charset="77"/>
              </a:rPr>
              <a:t>[</a:t>
            </a:r>
            <a:r>
              <a:rPr lang="en-US" sz="6000" dirty="0" err="1">
                <a:solidFill>
                  <a:srgbClr val="000000"/>
                </a:solidFill>
                <a:latin typeface="Inconsolata" pitchFamily="49" charset="77"/>
              </a:rPr>
              <a:t>i</a:t>
            </a:r>
            <a:r>
              <a:rPr lang="en-US" sz="6000" dirty="0">
                <a:solidFill>
                  <a:srgbClr val="000000"/>
                </a:solidFill>
                <a:latin typeface="Inconsolata" pitchFamily="49" charset="77"/>
              </a:rPr>
              <a:t>][j]][k] =&gt; </a:t>
            </a:r>
            <a:r>
              <a:rPr lang="en-US" sz="6000" dirty="0" err="1">
                <a:solidFill>
                  <a:srgbClr val="000000"/>
                </a:solidFill>
                <a:latin typeface="Inconsolata" pitchFamily="49" charset="77"/>
              </a:rPr>
              <a:t>shared_O</a:t>
            </a:r>
            <a:r>
              <a:rPr lang="en-US" sz="6000" dirty="0">
                <a:solidFill>
                  <a:srgbClr val="000000"/>
                </a:solidFill>
                <a:latin typeface="Inconsolata" pitchFamily="49" charset="77"/>
              </a:rPr>
              <a:t>[l][</a:t>
            </a:r>
            <a:r>
              <a:rPr lang="en-US" sz="6000" dirty="0" err="1">
                <a:solidFill>
                  <a:srgbClr val="000000"/>
                </a:solidFill>
                <a:latin typeface="Inconsolata" pitchFamily="49" charset="77"/>
              </a:rPr>
              <a:t>i</a:t>
            </a:r>
            <a:r>
              <a:rPr lang="en-US" sz="6000" dirty="0">
                <a:solidFill>
                  <a:srgbClr val="000000"/>
                </a:solidFill>
                <a:latin typeface="Inconsolata" pitchFamily="49" charset="77"/>
              </a:rPr>
              <a:t>][j][k]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Inconsolata" pitchFamily="49" charset="77"/>
              <a:sym typeface="Vista Sans OT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00083-A6D1-6241-BD5C-E9734880E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834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150622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 err="1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Autotuning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28E547-9430-C946-8D96-6BEF147E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007" y="7484269"/>
            <a:ext cx="13424393" cy="5330030"/>
          </a:xfrm>
          <a:prstGeom prst="rect">
            <a:avLst/>
          </a:prstGeom>
        </p:spPr>
      </p:pic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075B7A90-62C7-8949-88B6-9A5DC1510890}"/>
              </a:ext>
            </a:extLst>
          </p:cNvPr>
          <p:cNvSpPr txBox="1">
            <a:spLocks/>
          </p:cNvSpPr>
          <p:nvPr/>
        </p:nvSpPr>
        <p:spPr>
          <a:xfrm>
            <a:off x="1320800" y="3342760"/>
            <a:ext cx="21894800" cy="963663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Even with heuristics, there’s a large space of options</a:t>
            </a:r>
          </a:p>
          <a:p>
            <a:r>
              <a:rPr lang="en-US" dirty="0"/>
              <a:t>Derive schedule (and other parameters) by searching via genetic algorithm with fixed search-time.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BE4CE2-0FB7-C94F-BC60-6EC146441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014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3ABBCBA8-6864-4D48-A1F9-0262FA8B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1703"/>
            <a:ext cx="24384000" cy="1838325"/>
          </a:xfrm>
        </p:spPr>
        <p:txBody>
          <a:bodyPr/>
          <a:lstStyle/>
          <a:p>
            <a:pPr lvl="0" algn="ctr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How well does it work?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00593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Baseline CUDA 8.0, CUBLAS 8.0, CUDNN 6.0, CUB recent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6E366-3910-9B41-8B31-FC4C568D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" y="5080000"/>
            <a:ext cx="23226295" cy="69088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C91DA99-1FA1-334F-A245-336751FC6A69}"/>
              </a:ext>
            </a:extLst>
          </p:cNvPr>
          <p:cNvSpPr txBox="1">
            <a:spLocks/>
          </p:cNvSpPr>
          <p:nvPr/>
        </p:nvSpPr>
        <p:spPr>
          <a:xfrm>
            <a:off x="1320800" y="1075903"/>
            <a:ext cx="155956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 eaLnBrk="1" hangingPunct="1">
              <a:defRPr sz="10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End-to-end benchmarks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85A5A-BD17-C340-8E08-D938FFA8008E}"/>
              </a:ext>
            </a:extLst>
          </p:cNvPr>
          <p:cNvSpPr txBox="1"/>
          <p:nvPr/>
        </p:nvSpPr>
        <p:spPr>
          <a:xfrm>
            <a:off x="698499" y="11989054"/>
            <a:ext cx="22352000" cy="1523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lang="en-US" sz="3000" dirty="0">
                <a:solidFill>
                  <a:srgbClr val="000000"/>
                </a:solidFill>
              </a:rPr>
              <a:t>8 Pascal nodes with 2 socket, 14 core Intel(R) Xeon(R) CPU E5-2680 v4 @ 2.40GHz, with 8 Tesla P100-SXM2 GPUs and 16GB of memory each.</a:t>
            </a:r>
          </a:p>
          <a:p>
            <a:pPr algn="l" rtl="0" latinLnBrk="1" hangingPunct="0"/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Vista Sans OT Medium"/>
              </a:rPr>
              <a:t>Median </a:t>
            </a:r>
            <a:r>
              <a:rPr lang="en-US" sz="3000" dirty="0">
                <a:solidFill>
                  <a:srgbClr val="000000"/>
                </a:solidFill>
              </a:rPr>
              <a:t>runtime out of a batch of 1000</a:t>
            </a:r>
          </a:p>
          <a:p>
            <a:pPr algn="l" rtl="0" latinLnBrk="1" hangingPunct="0"/>
            <a:r>
              <a:rPr kumimoji="0" lang="en-US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Vista Sans OT Medium"/>
              </a:rPr>
              <a:t>Autotuning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Vista Sans OT Medium"/>
              </a:rPr>
              <a:t> time out O(hours)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EBE09F-C3D3-0741-869F-1D9835C4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46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48CCB-1FBA-8F45-AB08-41467E6A9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2"/>
          <a:stretch/>
        </p:blipFill>
        <p:spPr>
          <a:xfrm>
            <a:off x="14791958" y="3833391"/>
            <a:ext cx="2779459" cy="3393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4A4599-2043-5749-93F1-F841500E2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2" r="11796"/>
          <a:stretch/>
        </p:blipFill>
        <p:spPr>
          <a:xfrm>
            <a:off x="7078368" y="3833393"/>
            <a:ext cx="2779459" cy="3393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26BED4-B13F-D04D-952F-0D426FD61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63" r="20737" b="22763"/>
          <a:stretch/>
        </p:blipFill>
        <p:spPr>
          <a:xfrm>
            <a:off x="18627766" y="3833391"/>
            <a:ext cx="2779459" cy="3393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E25980-699B-4D47-8518-D96731CFA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7" t="10956" r="23266" b="27089"/>
          <a:stretch/>
        </p:blipFill>
        <p:spPr>
          <a:xfrm>
            <a:off x="3969401" y="8638230"/>
            <a:ext cx="2779459" cy="339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E5C6F-E9A9-0846-97F3-154EA18607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32" t="9469" r="38214" b="58150"/>
          <a:stretch/>
        </p:blipFill>
        <p:spPr>
          <a:xfrm>
            <a:off x="17389289" y="8638230"/>
            <a:ext cx="2779459" cy="3393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0F603-DB09-5F4A-BA8B-BEE2E4BACB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65" t="16950" r="19965" b="9700"/>
          <a:stretch/>
        </p:blipFill>
        <p:spPr>
          <a:xfrm>
            <a:off x="12915993" y="8638230"/>
            <a:ext cx="2779459" cy="3393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E0FB99-E5B1-744D-9D55-13D0A05F6F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910" r="30498" b="67265"/>
          <a:stretch/>
        </p:blipFill>
        <p:spPr>
          <a:xfrm>
            <a:off x="3107552" y="3833394"/>
            <a:ext cx="2779459" cy="339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A1212-3EC0-3D4E-85FB-D6C441EC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76" r="5427" b="15341"/>
          <a:stretch/>
        </p:blipFill>
        <p:spPr>
          <a:xfrm>
            <a:off x="10935163" y="3833393"/>
            <a:ext cx="2779459" cy="3393963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ABBCBA8-6864-4D48-A1F9-0262FA8B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The Tensor Comprehensions Team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B73BB-3194-BC48-A9E6-FF6D057F4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43" t="4789" b="4928"/>
          <a:stretch/>
        </p:blipFill>
        <p:spPr>
          <a:xfrm>
            <a:off x="8468097" y="8638230"/>
            <a:ext cx="2856273" cy="33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93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932ED8E5-4C9D-694F-B176-8438E52D6AC6}"/>
              </a:ext>
            </a:extLst>
          </p:cNvPr>
          <p:cNvSpPr txBox="1">
            <a:spLocks/>
          </p:cNvSpPr>
          <p:nvPr/>
        </p:nvSpPr>
        <p:spPr>
          <a:xfrm>
            <a:off x="1320800" y="1075903"/>
            <a:ext cx="155956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 eaLnBrk="1" hangingPunct="1">
              <a:defRPr sz="10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TC overview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ACCDB64-D6BE-074D-808E-79F7622EF0D2}"/>
              </a:ext>
            </a:extLst>
          </p:cNvPr>
          <p:cNvSpPr txBox="1">
            <a:spLocks/>
          </p:cNvSpPr>
          <p:nvPr/>
        </p:nvSpPr>
        <p:spPr>
          <a:xfrm>
            <a:off x="1320800" y="4800600"/>
            <a:ext cx="21894800" cy="739139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Productive environment to develop ML</a:t>
            </a:r>
          </a:p>
          <a:p>
            <a:r>
              <a:rPr lang="en-US" dirty="0"/>
              <a:t>Comparable or better than hand-coded operators</a:t>
            </a:r>
          </a:p>
          <a:p>
            <a:r>
              <a:rPr lang="en-US" dirty="0"/>
              <a:t>Perform </a:t>
            </a:r>
            <a:r>
              <a:rPr lang="en-US" i="1" dirty="0"/>
              <a:t>true</a:t>
            </a:r>
            <a:r>
              <a:rPr lang="en-US" dirty="0"/>
              <a:t> kernel fusion, with optimization</a:t>
            </a:r>
          </a:p>
          <a:p>
            <a:r>
              <a:rPr lang="en-US" dirty="0"/>
              <a:t>Specialize to specific architecture and sizes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dirty="0" err="1"/>
              <a:t>Autotuning</a:t>
            </a:r>
            <a:r>
              <a:rPr lang="en-US" dirty="0"/>
              <a:t> “unlocks” much of polyhedral benefits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FD94-DFBC-5445-A541-4C0516CD4F94}"/>
              </a:ext>
            </a:extLst>
          </p:cNvPr>
          <p:cNvSpPr/>
          <p:nvPr/>
        </p:nvSpPr>
        <p:spPr>
          <a:xfrm>
            <a:off x="787400" y="3054218"/>
            <a:ext cx="15951200" cy="10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chemeClr val="bg1">
                    <a:lumMod val="50000"/>
                  </a:schemeClr>
                </a:solidFill>
              </a:rPr>
              <a:t>“Natural ML math running faster than libraries”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F2C94-5836-7441-BA36-7F3A9FA7E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019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4D39C20-664F-2D48-8E58-991ED090A36C}"/>
              </a:ext>
            </a:extLst>
          </p:cNvPr>
          <p:cNvSpPr txBox="1">
            <a:spLocks/>
          </p:cNvSpPr>
          <p:nvPr/>
        </p:nvSpPr>
        <p:spPr>
          <a:xfrm>
            <a:off x="1320800" y="1075903"/>
            <a:ext cx="155956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 eaLnBrk="1" hangingPunct="1">
              <a:defRPr sz="10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Future work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B3B41FC-88D9-1041-A046-F6E4D6DC7805}"/>
              </a:ext>
            </a:extLst>
          </p:cNvPr>
          <p:cNvSpPr txBox="1">
            <a:spLocks/>
          </p:cNvSpPr>
          <p:nvPr/>
        </p:nvSpPr>
        <p:spPr>
          <a:xfrm>
            <a:off x="1320800" y="3657600"/>
            <a:ext cx="21894800" cy="739139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7200" dirty="0"/>
              <a:t>Share best implementations, for any architecture</a:t>
            </a:r>
          </a:p>
          <a:p>
            <a:r>
              <a:rPr lang="en-US" sz="7200" dirty="0"/>
              <a:t>Port to more architectures &amp; accelerators, leveraging highly optimized primitives		</a:t>
            </a:r>
          </a:p>
          <a:p>
            <a:r>
              <a:rPr lang="en-US" sz="7200" dirty="0"/>
              <a:t>Implement symbolic automatic differentiation directly</a:t>
            </a:r>
          </a:p>
          <a:p>
            <a:r>
              <a:rPr lang="en-US" sz="7200" dirty="0"/>
              <a:t>Allow sparse, vector and mixed- precision types</a:t>
            </a:r>
          </a:p>
          <a:p>
            <a:r>
              <a:rPr lang="en-US" sz="7200" dirty="0"/>
              <a:t>Support more dynamic control flow and ML architectures</a:t>
            </a:r>
          </a:p>
          <a:p>
            <a:r>
              <a:rPr lang="en-US" sz="7200" dirty="0"/>
              <a:t>Integrate with other frameworks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BD5A6A-4420-3F40-8EAE-44B49012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932ED8E5-4C9D-694F-B176-8438E52D6AC6}"/>
              </a:ext>
            </a:extLst>
          </p:cNvPr>
          <p:cNvSpPr txBox="1">
            <a:spLocks/>
          </p:cNvSpPr>
          <p:nvPr/>
        </p:nvSpPr>
        <p:spPr>
          <a:xfrm>
            <a:off x="1320800" y="1075903"/>
            <a:ext cx="155956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 eaLnBrk="1" hangingPunct="1">
              <a:defRPr sz="10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 eaLnBrk="1" hangingPunct="1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TC overview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ACCDB64-D6BE-074D-808E-79F7622EF0D2}"/>
              </a:ext>
            </a:extLst>
          </p:cNvPr>
          <p:cNvSpPr txBox="1">
            <a:spLocks/>
          </p:cNvSpPr>
          <p:nvPr/>
        </p:nvSpPr>
        <p:spPr>
          <a:xfrm>
            <a:off x="1320800" y="4800600"/>
            <a:ext cx="21894800" cy="7391399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 defTabSz="54610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9144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13716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18288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2286000" indent="-457200" algn="l" defTabSz="54610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2413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 eaLnBrk="1" hangingPunct="1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dirty="0"/>
              <a:t>Available stand-alone and in Caffe2/</a:t>
            </a:r>
            <a:r>
              <a:rPr lang="en-US" dirty="0" err="1"/>
              <a:t>PyTorch</a:t>
            </a:r>
            <a:r>
              <a:rPr lang="en-US" dirty="0"/>
              <a:t> bindings [public in a few days]</a:t>
            </a:r>
          </a:p>
          <a:p>
            <a:r>
              <a:rPr lang="en-US" dirty="0"/>
              <a:t>Open source: </a:t>
            </a: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/>
              </a:rPr>
              <a:t>https://github.com/facebookresearch/tensorcomprehensions</a:t>
            </a:r>
            <a:endParaRPr lang="en-US" sz="6000" dirty="0"/>
          </a:p>
          <a:p>
            <a:r>
              <a:rPr lang="en-US" dirty="0"/>
              <a:t>Paper: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4"/>
              </a:rPr>
              <a:t>https://arxiv.org/abs/1802.04730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FD94-DFBC-5445-A541-4C0516CD4F94}"/>
              </a:ext>
            </a:extLst>
          </p:cNvPr>
          <p:cNvSpPr/>
          <p:nvPr/>
        </p:nvSpPr>
        <p:spPr>
          <a:xfrm>
            <a:off x="787400" y="3054218"/>
            <a:ext cx="15951200" cy="10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chemeClr val="bg1">
                    <a:lumMod val="50000"/>
                  </a:schemeClr>
                </a:solidFill>
              </a:rPr>
              <a:t>“Natural ML math running faster than libraries”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F89DB-6DC5-CA4C-A87F-362A474AC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089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3ABBCBA8-6864-4D48-A1F9-0262FA8B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1703"/>
            <a:ext cx="24384000" cy="1838325"/>
          </a:xfrm>
        </p:spPr>
        <p:txBody>
          <a:bodyPr/>
          <a:lstStyle/>
          <a:p>
            <a:pPr lvl="0" algn="ctr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Questions?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42877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3ABBCBA8-6864-4D48-A1F9-0262FA8B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1703"/>
            <a:ext cx="24384000" cy="1838325"/>
          </a:xfrm>
        </p:spPr>
        <p:txBody>
          <a:bodyPr/>
          <a:lstStyle/>
          <a:p>
            <a:pPr lvl="0" algn="ctr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Backup Slides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65005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36714" r="5271" b="36867"/>
          <a:stretch/>
        </p:blipFill>
        <p:spPr>
          <a:xfrm>
            <a:off x="2616200" y="4938564"/>
            <a:ext cx="10261600" cy="391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332" y="595423"/>
            <a:ext cx="9734728" cy="1259788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FD8E66F-4DB8-794C-9CE8-8B10B014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TC in Practice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84176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3ABBCBA8-6864-4D48-A1F9-0262FA8B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A tale of many layers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C72D6-6337-684C-B0C0-4DC6124F5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9" r="9886"/>
          <a:stretch/>
        </p:blipFill>
        <p:spPr>
          <a:xfrm>
            <a:off x="9297004" y="10439358"/>
            <a:ext cx="5600527" cy="131148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35E4FA2A-DC41-864E-81D0-35803B60AE8F}"/>
              </a:ext>
            </a:extLst>
          </p:cNvPr>
          <p:cNvGrpSpPr/>
          <p:nvPr/>
        </p:nvGrpSpPr>
        <p:grpSpPr>
          <a:xfrm>
            <a:off x="17127753" y="4543839"/>
            <a:ext cx="6996643" cy="3064468"/>
            <a:chOff x="17028475" y="3510681"/>
            <a:chExt cx="6996643" cy="30644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7D4488-E4F4-9744-A64D-DBBDFA469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85118" y="3510681"/>
              <a:ext cx="2540000" cy="1320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48E90D-6A07-1141-A700-86128211D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16" t="33194" r="4791" b="34815"/>
            <a:stretch/>
          </p:blipFill>
          <p:spPr>
            <a:xfrm>
              <a:off x="17028475" y="3698026"/>
              <a:ext cx="4456643" cy="89313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8F624D-0915-9E4C-8941-37776CB7238A}"/>
                </a:ext>
              </a:extLst>
            </p:cNvPr>
            <p:cNvSpPr/>
            <p:nvPr/>
          </p:nvSpPr>
          <p:spPr>
            <a:xfrm>
              <a:off x="17142726" y="5186371"/>
              <a:ext cx="6781801" cy="1388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4000" dirty="0" err="1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cudnnConvolutionForward</a:t>
              </a:r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()...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01B2558-38C4-E04D-AD48-F3FB45177B02}"/>
              </a:ext>
            </a:extLst>
          </p:cNvPr>
          <p:cNvGrpSpPr/>
          <p:nvPr/>
        </p:nvGrpSpPr>
        <p:grpSpPr>
          <a:xfrm>
            <a:off x="9192767" y="6753468"/>
            <a:ext cx="5558562" cy="2843912"/>
            <a:chOff x="9122034" y="3460575"/>
            <a:chExt cx="5558562" cy="28439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090CDA-B8E7-3E4E-A5C5-157FA5889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7004" y="3460575"/>
              <a:ext cx="5383592" cy="107671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6592E7-6D09-9244-8140-418BF30E97F4}"/>
                </a:ext>
              </a:extLst>
            </p:cNvPr>
            <p:cNvSpPr/>
            <p:nvPr/>
          </p:nvSpPr>
          <p:spPr>
            <a:xfrm>
              <a:off x="9122034" y="4857937"/>
              <a:ext cx="518039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torch.nn.conv2d()</a:t>
              </a:r>
            </a:p>
            <a:p>
              <a:pPr algn="l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...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B637FE-CEA7-3C43-AC66-EA9C36067280}"/>
              </a:ext>
            </a:extLst>
          </p:cNvPr>
          <p:cNvGrpSpPr/>
          <p:nvPr/>
        </p:nvGrpSpPr>
        <p:grpSpPr>
          <a:xfrm>
            <a:off x="9184542" y="2553302"/>
            <a:ext cx="6667673" cy="3714799"/>
            <a:chOff x="9122034" y="6311871"/>
            <a:chExt cx="6667673" cy="37147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203B2C-CF4D-BD47-AD02-DD20E1E8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82100" y="6311871"/>
              <a:ext cx="5613400" cy="29470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1AE730A-53AB-7248-A4E8-4A7E5E5701B8}"/>
                </a:ext>
              </a:extLst>
            </p:cNvPr>
            <p:cNvSpPr/>
            <p:nvPr/>
          </p:nvSpPr>
          <p:spPr>
            <a:xfrm>
              <a:off x="9122034" y="8580120"/>
              <a:ext cx="666767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caffe2.python.brew.conv()</a:t>
              </a:r>
            </a:p>
            <a:p>
              <a:pPr algn="l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...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C0A80F6-E367-EB42-8C55-B126642A8263}"/>
              </a:ext>
            </a:extLst>
          </p:cNvPr>
          <p:cNvSpPr/>
          <p:nvPr/>
        </p:nvSpPr>
        <p:spPr>
          <a:xfrm>
            <a:off x="9300438" y="11933274"/>
            <a:ext cx="7010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Inconsolata" pitchFamily="49" charset="77"/>
              </a:rPr>
              <a:t>tf.contrib.layers.conv2d()</a:t>
            </a:r>
          </a:p>
          <a:p>
            <a:pPr algn="l"/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Inconsolata" pitchFamily="49" charset="77"/>
              </a:rPr>
              <a:t>...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A106BD-B01D-A348-A8A0-9D85A23C1CE6}"/>
              </a:ext>
            </a:extLst>
          </p:cNvPr>
          <p:cNvSpPr/>
          <p:nvPr/>
        </p:nvSpPr>
        <p:spPr>
          <a:xfrm>
            <a:off x="3276600" y="3643256"/>
            <a:ext cx="2971800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Input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D5EC8F-43AC-954A-9697-72117F5F0A06}"/>
              </a:ext>
            </a:extLst>
          </p:cNvPr>
          <p:cNvSpPr/>
          <p:nvPr/>
        </p:nvSpPr>
        <p:spPr>
          <a:xfrm>
            <a:off x="3252314" y="5789243"/>
            <a:ext cx="2971800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Conv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8D4E79-A8B2-8340-9665-2B5F603A4F27}"/>
              </a:ext>
            </a:extLst>
          </p:cNvPr>
          <p:cNvSpPr/>
          <p:nvPr/>
        </p:nvSpPr>
        <p:spPr>
          <a:xfrm>
            <a:off x="418593" y="5802625"/>
            <a:ext cx="2233647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W</a:t>
            </a:r>
            <a:r>
              <a:rPr kumimoji="0" lang="en-US" sz="6000" b="0" i="0" u="none" strike="noStrike" cap="none" spc="0" normalizeH="0" baseline="-250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360AA8-F226-0545-BDA2-C60DD3C9FC22}"/>
              </a:ext>
            </a:extLst>
          </p:cNvPr>
          <p:cNvSpPr/>
          <p:nvPr/>
        </p:nvSpPr>
        <p:spPr>
          <a:xfrm>
            <a:off x="3276600" y="7785388"/>
            <a:ext cx="2971800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71E02C-4409-8C40-8CE5-72412972E7B6}"/>
              </a:ext>
            </a:extLst>
          </p:cNvPr>
          <p:cNvSpPr/>
          <p:nvPr/>
        </p:nvSpPr>
        <p:spPr>
          <a:xfrm>
            <a:off x="418592" y="7785388"/>
            <a:ext cx="2233647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rPr>
              <a:t>B</a:t>
            </a:r>
            <a:r>
              <a:rPr kumimoji="0" lang="en-US" sz="6000" b="0" i="0" u="none" strike="noStrike" cap="none" spc="0" normalizeH="0" baseline="-250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64ACF9-6F95-4D45-B51D-40F4C5A805F5}"/>
              </a:ext>
            </a:extLst>
          </p:cNvPr>
          <p:cNvSpPr/>
          <p:nvPr/>
        </p:nvSpPr>
        <p:spPr>
          <a:xfrm>
            <a:off x="3227517" y="9778838"/>
            <a:ext cx="2971800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ReLU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0E9F0E-B277-B645-BF8F-8E427DFD61BC}"/>
              </a:ext>
            </a:extLst>
          </p:cNvPr>
          <p:cNvSpPr/>
          <p:nvPr/>
        </p:nvSpPr>
        <p:spPr>
          <a:xfrm>
            <a:off x="3269561" y="11933274"/>
            <a:ext cx="2971800" cy="107721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…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A7F777-006F-7D41-A6B2-40D6E6FD4B9B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flipH="1">
            <a:off x="4738214" y="4720474"/>
            <a:ext cx="24286" cy="106876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31FE78-92CA-5649-BBE7-508FCDA37BE9}"/>
              </a:ext>
            </a:extLst>
          </p:cNvPr>
          <p:cNvCxnSpPr>
            <a:cxnSpLocks/>
          </p:cNvCxnSpPr>
          <p:nvPr/>
        </p:nvCxnSpPr>
        <p:spPr>
          <a:xfrm flipH="1">
            <a:off x="4713417" y="6790192"/>
            <a:ext cx="24286" cy="106876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1DFF36A-9D2C-4B43-B72E-029CAB7BB4EC}"/>
              </a:ext>
            </a:extLst>
          </p:cNvPr>
          <p:cNvCxnSpPr>
            <a:cxnSpLocks/>
          </p:cNvCxnSpPr>
          <p:nvPr/>
        </p:nvCxnSpPr>
        <p:spPr>
          <a:xfrm flipH="1">
            <a:off x="4713417" y="8733512"/>
            <a:ext cx="24286" cy="106876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6DB5959-C906-8D43-956B-9F3841886BBF}"/>
              </a:ext>
            </a:extLst>
          </p:cNvPr>
          <p:cNvCxnSpPr>
            <a:cxnSpLocks/>
          </p:cNvCxnSpPr>
          <p:nvPr/>
        </p:nvCxnSpPr>
        <p:spPr>
          <a:xfrm flipH="1">
            <a:off x="4713417" y="10858751"/>
            <a:ext cx="24286" cy="106876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37907B1-7C74-AD4B-8199-A95A1D331D24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2652240" y="6341234"/>
            <a:ext cx="600074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DE20223-C464-3846-BAD2-27F46C195853}"/>
              </a:ext>
            </a:extLst>
          </p:cNvPr>
          <p:cNvCxnSpPr>
            <a:cxnSpLocks/>
          </p:cNvCxnSpPr>
          <p:nvPr/>
        </p:nvCxnSpPr>
        <p:spPr>
          <a:xfrm>
            <a:off x="2676526" y="8323997"/>
            <a:ext cx="600074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Right Arrow 51">
            <a:extLst>
              <a:ext uri="{FF2B5EF4-FFF2-40B4-BE49-F238E27FC236}">
                <a16:creationId xmlns:a16="http://schemas.microsoft.com/office/drawing/2014/main" id="{D87951F6-45AF-1D4B-B3B0-8DF13E4A7A09}"/>
              </a:ext>
            </a:extLst>
          </p:cNvPr>
          <p:cNvSpPr/>
          <p:nvPr/>
        </p:nvSpPr>
        <p:spPr>
          <a:xfrm>
            <a:off x="6858000" y="7179736"/>
            <a:ext cx="1828800" cy="971094"/>
          </a:xfrm>
          <a:prstGeom prst="right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A97A5A4C-1F62-B74D-A145-6799357B1863}"/>
              </a:ext>
            </a:extLst>
          </p:cNvPr>
          <p:cNvSpPr/>
          <p:nvPr/>
        </p:nvSpPr>
        <p:spPr>
          <a:xfrm>
            <a:off x="15199675" y="7608307"/>
            <a:ext cx="1828800" cy="971094"/>
          </a:xfrm>
          <a:prstGeom prst="right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8CAFF57-DD75-8A4A-869C-8D5E32573D44}"/>
              </a:ext>
            </a:extLst>
          </p:cNvPr>
          <p:cNvGrpSpPr/>
          <p:nvPr/>
        </p:nvGrpSpPr>
        <p:grpSpPr>
          <a:xfrm>
            <a:off x="17142726" y="8733512"/>
            <a:ext cx="6781802" cy="3882595"/>
            <a:chOff x="17142725" y="7085948"/>
            <a:chExt cx="6781802" cy="388259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9D6062A-D5C9-AD48-AAA5-5592DFF8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2500" y="7085948"/>
              <a:ext cx="2108863" cy="139887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7423C27-F1E8-9A47-ABBC-7A2F3B9B5520}"/>
                </a:ext>
              </a:extLst>
            </p:cNvPr>
            <p:cNvSpPr/>
            <p:nvPr/>
          </p:nvSpPr>
          <p:spPr>
            <a:xfrm>
              <a:off x="17142725" y="8844885"/>
              <a:ext cx="678180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dnnConvolutionCreateForward_F32()</a:t>
              </a:r>
            </a:p>
            <a:p>
              <a:pPr algn="l"/>
              <a:r>
                <a:rPr lang="en-US" sz="4000" dirty="0">
                  <a:solidFill>
                    <a:schemeClr val="bg1">
                      <a:lumMod val="75000"/>
                    </a:schemeClr>
                  </a:solidFill>
                  <a:latin typeface="Inconsolata" pitchFamily="49" charset="77"/>
                </a:rPr>
                <a:t>...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225EA11-A570-3947-AEB8-D8F303F1A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393" t="52980" r="55904" b="31883"/>
            <a:stretch/>
          </p:blipFill>
          <p:spPr>
            <a:xfrm>
              <a:off x="19944801" y="7141876"/>
              <a:ext cx="1878251" cy="1376619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7A3AD9E-BF86-7A43-BB54-82C35CFD30B5}"/>
              </a:ext>
            </a:extLst>
          </p:cNvPr>
          <p:cNvSpPr txBox="1"/>
          <p:nvPr/>
        </p:nvSpPr>
        <p:spPr>
          <a:xfrm>
            <a:off x="14751329" y="10658605"/>
            <a:ext cx="652540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*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D0A938-4CB1-D948-B38C-0ACC705A7FB1}"/>
              </a:ext>
            </a:extLst>
          </p:cNvPr>
          <p:cNvSpPr txBox="1"/>
          <p:nvPr/>
        </p:nvSpPr>
        <p:spPr>
          <a:xfrm>
            <a:off x="14554200" y="13038892"/>
            <a:ext cx="9829800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898F9C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* TF also can compile via XLA, discussed later</a:t>
            </a:r>
          </a:p>
        </p:txBody>
      </p:sp>
    </p:spTree>
    <p:extLst>
      <p:ext uri="{BB962C8B-B14F-4D97-AF65-F5344CB8AC3E}">
        <p14:creationId xmlns:p14="http://schemas.microsoft.com/office/powerpoint/2010/main" val="38760392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20800" y="3342760"/>
            <a:ext cx="21336000" cy="9636639"/>
          </a:xfrm>
        </p:spPr>
        <p:txBody>
          <a:bodyPr/>
          <a:lstStyle/>
          <a:p>
            <a:r>
              <a:rPr lang="en-US" dirty="0"/>
              <a:t>Suppose a ML researcher invents a new layer: </a:t>
            </a:r>
            <a:r>
              <a:rPr lang="en-US" dirty="0" err="1"/>
              <a:t>hconv</a:t>
            </a:r>
            <a:endParaRPr lang="en-US" dirty="0"/>
          </a:p>
          <a:p>
            <a:r>
              <a:rPr lang="en-US" dirty="0"/>
              <a:t>He/she can implements it two ways:</a:t>
            </a:r>
          </a:p>
          <a:p>
            <a:pPr lvl="2"/>
            <a:r>
              <a:rPr lang="en-US" dirty="0"/>
              <a:t>Inefficiently cobbling together existing operators [slow]</a:t>
            </a:r>
          </a:p>
          <a:p>
            <a:pPr lvl="2"/>
            <a:r>
              <a:rPr lang="en-US" dirty="0"/>
              <a:t>Write optimized GPU/CPU kernel [difficult, time-consuming]</a:t>
            </a:r>
          </a:p>
          <a:p>
            <a:r>
              <a:rPr lang="en-US" dirty="0"/>
              <a:t>Even when the operator exists, it often misses peak-performance, lacking cross-operator-optimization and data-shape/size tuning [1]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Someone has a clever idea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0DC3-F7A5-774C-9D6F-A41DDB94E5D6}"/>
              </a:ext>
            </a:extLst>
          </p:cNvPr>
          <p:cNvSpPr txBox="1"/>
          <p:nvPr/>
        </p:nvSpPr>
        <p:spPr>
          <a:xfrm>
            <a:off x="889000" y="13009146"/>
            <a:ext cx="20218400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[1] 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Fast Convolutional Nets With </a:t>
            </a:r>
            <a:r>
              <a:rPr lang="en-US" sz="4000" dirty="0" err="1">
                <a:solidFill>
                  <a:schemeClr val="bg1">
                    <a:lumMod val="75000"/>
                  </a:schemeClr>
                </a:solidFill>
              </a:rPr>
              <a:t>fbfft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 : A GPU Performance Evaluation, ICLR, 2015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sym typeface="Vista Sans OT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DE3732-CEF5-A647-A0AB-03BEE21B6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766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20800" y="3342760"/>
            <a:ext cx="21336000" cy="9636639"/>
          </a:xfrm>
        </p:spPr>
        <p:txBody>
          <a:bodyPr/>
          <a:lstStyle/>
          <a:p>
            <a:r>
              <a:rPr lang="en-US" dirty="0"/>
              <a:t>To make development efficient, we need abstractions that provide productivity without sacrificing performance</a:t>
            </a:r>
          </a:p>
          <a:p>
            <a:r>
              <a:rPr lang="en-US" dirty="0"/>
              <a:t>Given the enormous number of potential kernels, suggests a dynamic-code-generation approach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“Abstraction without regret”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E2812-689C-6848-BAA4-928E55F4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104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20800" y="2914228"/>
            <a:ext cx="21336000" cy="9204840"/>
          </a:xfrm>
        </p:spPr>
        <p:txBody>
          <a:bodyPr/>
          <a:lstStyle/>
          <a:p>
            <a:r>
              <a:rPr lang="en-US" sz="6500" dirty="0"/>
              <a:t>“Direct generation” such as active library [2] or built-to-order (BTO) [3] provide usability, but miss optimization</a:t>
            </a:r>
          </a:p>
          <a:p>
            <a:r>
              <a:rPr lang="en-US" sz="6500" dirty="0"/>
              <a:t>DSLs such as Halide [4] provide usability, and permit scheduling transformations, though manually specify.</a:t>
            </a:r>
          </a:p>
          <a:p>
            <a:r>
              <a:rPr lang="en-US" sz="6500" dirty="0"/>
              <a:t>Compilers like XLA [5] or Latte [6] optimize and fuse operators, though performance lacking as the language can’t represent complex schedules crucial to GPU/others.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Prior work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50FE0-7255-9F4D-829E-3525FFE900C6}"/>
              </a:ext>
            </a:extLst>
          </p:cNvPr>
          <p:cNvSpPr txBox="1"/>
          <p:nvPr/>
        </p:nvSpPr>
        <p:spPr>
          <a:xfrm>
            <a:off x="1320800" y="11405401"/>
            <a:ext cx="20218400" cy="2285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[2] 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Run-time code generation in C++ as a foundation for domain-specific optimization, 2003</a:t>
            </a:r>
          </a:p>
          <a:p>
            <a:pPr algn="l" rtl="0" latinLnBrk="1" hangingPunct="0"/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sym typeface="Vista Sans OT Medium"/>
              </a:rPr>
              <a:t>[3] 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Automating the generation of composed linear algebra kernels, 2009</a:t>
            </a:r>
          </a:p>
          <a:p>
            <a:pPr algn="l" rtl="0" latinLnBrk="1" hangingPunct="0"/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sym typeface="Vista Sans OT Medium"/>
              </a:rPr>
              <a:t>[4] 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Halide: a language and compiler for optimizing parallelism, locality, and </a:t>
            </a:r>
            <a:r>
              <a:rPr lang="en-US" sz="2700" dirty="0" err="1">
                <a:solidFill>
                  <a:schemeClr val="bg1">
                    <a:lumMod val="75000"/>
                  </a:schemeClr>
                </a:solidFill>
              </a:rPr>
              <a:t>recomputation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 in image processing pipelines, 2013</a:t>
            </a:r>
          </a:p>
          <a:p>
            <a:pPr algn="l" rtl="0" latinLnBrk="1" hangingPunct="0"/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sym typeface="Vista Sans OT Medium"/>
              </a:rPr>
              <a:t>[5] </a:t>
            </a:r>
            <a:r>
              <a:rPr lang="en-US" sz="2700" dirty="0" err="1">
                <a:solidFill>
                  <a:schemeClr val="bg1">
                    <a:lumMod val="75000"/>
                  </a:schemeClr>
                </a:solidFill>
              </a:rPr>
              <a:t>Xla:domain-specific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 compiler for linear algebra to optimizes </a:t>
            </a:r>
            <a:r>
              <a:rPr lang="en-US" sz="27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 computations, 2017</a:t>
            </a:r>
          </a:p>
          <a:p>
            <a:pPr algn="l" rtl="0" latinLnBrk="1" hangingPunct="0"/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sym typeface="Vista Sans OT Medium"/>
              </a:rPr>
              <a:t>[6] </a:t>
            </a:r>
            <a:r>
              <a:rPr lang="en-US" sz="2700" dirty="0">
                <a:solidFill>
                  <a:schemeClr val="bg1">
                    <a:lumMod val="75000"/>
                  </a:schemeClr>
                </a:solidFill>
              </a:rPr>
              <a:t>Latte: A language, compiler, and runtime for elegant and efficient deep neural networks, 2016</a:t>
            </a:r>
            <a:endParaRPr kumimoji="0" lang="en-US" sz="2700" b="0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sym typeface="Vista Sans OT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8CE13-4BBF-D242-A876-2999B200F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043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20800" y="3342760"/>
            <a:ext cx="22098000" cy="9636639"/>
          </a:xfrm>
        </p:spPr>
        <p:txBody>
          <a:bodyPr/>
          <a:lstStyle/>
          <a:p>
            <a:r>
              <a:rPr lang="en-US" dirty="0"/>
              <a:t>High-level DSL to express tensor computations by extending Einstein-notation.</a:t>
            </a:r>
          </a:p>
          <a:p>
            <a:r>
              <a:rPr lang="en-US" dirty="0"/>
              <a:t>End-to-End compilation flow capable of lowering tensor comprehensions to efficient GPU code (CPU in progress)</a:t>
            </a:r>
          </a:p>
          <a:p>
            <a:r>
              <a:rPr lang="en-US" dirty="0"/>
              <a:t>Collection of polyhedral compilation algorithms with a specific domain and target orientation</a:t>
            </a:r>
          </a:p>
          <a:p>
            <a:r>
              <a:rPr lang="en-US" dirty="0" err="1"/>
              <a:t>Autotuning</a:t>
            </a:r>
            <a:r>
              <a:rPr lang="en-US" dirty="0"/>
              <a:t> framework built off JIT compilation and caching</a:t>
            </a:r>
          </a:p>
          <a:p>
            <a:r>
              <a:rPr lang="en-US" dirty="0"/>
              <a:t>Integration into ML Frameworks (Caffe2, </a:t>
            </a:r>
            <a:r>
              <a:rPr lang="en-US" dirty="0" err="1"/>
              <a:t>Pytorch</a:t>
            </a:r>
            <a:r>
              <a:rPr lang="en-US" dirty="0"/>
              <a:t>)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Tensor Comprehensions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E619A-6520-C546-A029-2F1D6523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63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Tensor Comprehensions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2679BA-9D93-D04A-8974-E1E330710E5D}"/>
              </a:ext>
            </a:extLst>
          </p:cNvPr>
          <p:cNvGrpSpPr/>
          <p:nvPr/>
        </p:nvGrpSpPr>
        <p:grpSpPr>
          <a:xfrm>
            <a:off x="8475661" y="3161051"/>
            <a:ext cx="10083800" cy="1681978"/>
            <a:chOff x="4787900" y="3708274"/>
            <a:chExt cx="7289800" cy="12159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9F5CC-2104-0F49-8A9B-2DBDEE15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9" b="10266"/>
            <a:stretch/>
          </p:blipFill>
          <p:spPr>
            <a:xfrm>
              <a:off x="4787900" y="3708274"/>
              <a:ext cx="7289800" cy="121593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17C13A9-AABA-544C-9DA7-8D6EF75DADBD}"/>
                </a:ext>
              </a:extLst>
            </p:cNvPr>
            <p:cNvSpPr/>
            <p:nvPr/>
          </p:nvSpPr>
          <p:spPr>
            <a:xfrm>
              <a:off x="4787900" y="3708274"/>
              <a:ext cx="7023100" cy="1215939"/>
            </a:xfrm>
            <a:prstGeom prst="roundRect">
              <a:avLst/>
            </a:prstGeom>
            <a:noFill/>
            <a:ln w="127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01CAC9D-7385-0748-8BC6-45B477BE0494}"/>
              </a:ext>
            </a:extLst>
          </p:cNvPr>
          <p:cNvSpPr/>
          <p:nvPr/>
        </p:nvSpPr>
        <p:spPr>
          <a:xfrm>
            <a:off x="5991224" y="10245783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Cilk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/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OpenMP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2302E9-7019-1A40-A47A-74C4673866DC}"/>
              </a:ext>
            </a:extLst>
          </p:cNvPr>
          <p:cNvSpPr/>
          <p:nvPr/>
        </p:nvSpPr>
        <p:spPr>
          <a:xfrm>
            <a:off x="11920536" y="11792525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Exec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D80ECB-3688-B243-989D-E200F71BA61E}"/>
              </a:ext>
            </a:extLst>
          </p:cNvPr>
          <p:cNvSpPr/>
          <p:nvPr/>
        </p:nvSpPr>
        <p:spPr>
          <a:xfrm>
            <a:off x="17849849" y="10245783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libTHC.so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66AB4FB-876F-7A4C-B409-6F89FE1ED08A}"/>
              </a:ext>
            </a:extLst>
          </p:cNvPr>
          <p:cNvSpPr/>
          <p:nvPr/>
        </p:nvSpPr>
        <p:spPr>
          <a:xfrm>
            <a:off x="17787936" y="8699041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ATen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91E4275-80AC-514F-8856-BF2A64C28D1F}"/>
              </a:ext>
            </a:extLst>
          </p:cNvPr>
          <p:cNvSpPr/>
          <p:nvPr/>
        </p:nvSpPr>
        <p:spPr>
          <a:xfrm>
            <a:off x="11920536" y="10245783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CUDA Module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FC7852-EA45-3D40-A4DA-EA84B0B59648}"/>
              </a:ext>
            </a:extLst>
          </p:cNvPr>
          <p:cNvSpPr/>
          <p:nvPr/>
        </p:nvSpPr>
        <p:spPr>
          <a:xfrm>
            <a:off x="11920535" y="8699041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CUDA Kernel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AE814B1-311B-654D-94C2-EBB51CBC440B}"/>
              </a:ext>
            </a:extLst>
          </p:cNvPr>
          <p:cNvSpPr/>
          <p:nvPr/>
        </p:nvSpPr>
        <p:spPr>
          <a:xfrm>
            <a:off x="5991223" y="8678611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defTabSz="584200" rtl="0" latinLnBrk="1" hangingPunct="0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Raleway" panose="020B0003030101060003" pitchFamily="34" charset="0"/>
                <a:sym typeface="Gill Sans"/>
              </a:rPr>
              <a:t>Tapir/LLVM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C8CC804-E9D2-E443-A4CB-488A2CF96BEF}"/>
              </a:ext>
            </a:extLst>
          </p:cNvPr>
          <p:cNvSpPr/>
          <p:nvPr/>
        </p:nvSpPr>
        <p:spPr>
          <a:xfrm>
            <a:off x="11920535" y="7086407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Polyhedral IR (ISL)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400C841-02F9-1648-AE69-5FBD594AACC6}"/>
              </a:ext>
            </a:extLst>
          </p:cNvPr>
          <p:cNvSpPr/>
          <p:nvPr/>
        </p:nvSpPr>
        <p:spPr>
          <a:xfrm>
            <a:off x="11920534" y="5567414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Halide IR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FC16046-131F-9342-A8A5-2140AE25DD8A}"/>
              </a:ext>
            </a:extLst>
          </p:cNvPr>
          <p:cNvSpPr/>
          <p:nvPr/>
        </p:nvSpPr>
        <p:spPr>
          <a:xfrm>
            <a:off x="17875249" y="5158273"/>
            <a:ext cx="4899025" cy="1599307"/>
          </a:xfrm>
          <a:prstGeom prst="roundRect">
            <a:avLst>
              <a:gd name="adj" fmla="val 24126"/>
            </a:avLst>
          </a:prstGeom>
          <a:solidFill>
            <a:srgbClr val="AA0077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Range Inference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Raleway" panose="020B0003030101060003" pitchFamily="34" charset="0"/>
                <a:ea typeface="+mn-ea"/>
                <a:cs typeface="+mn-cs"/>
                <a:sym typeface="Gill Sans"/>
              </a:rPr>
              <a:t>and Specialization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5F5BD88-0C3A-154C-A08A-006DDA4CF9D1}"/>
              </a:ext>
            </a:extLst>
          </p:cNvPr>
          <p:cNvSpPr/>
          <p:nvPr/>
        </p:nvSpPr>
        <p:spPr>
          <a:xfrm>
            <a:off x="5965824" y="6719937"/>
            <a:ext cx="4899025" cy="1599307"/>
          </a:xfrm>
          <a:prstGeom prst="roundRect">
            <a:avLst>
              <a:gd name="adj" fmla="val 24126"/>
            </a:avLst>
          </a:prstGeom>
          <a:solidFill>
            <a:srgbClr val="AA0077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Polyhedral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Transformations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B0B356-389E-514B-AAC5-0BEFB7432603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4370047" y="4896120"/>
            <a:ext cx="0" cy="67129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D667A9-0867-CA48-9E3E-1A4A8FEE119D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>
            <a:off x="14370047" y="6455918"/>
            <a:ext cx="1" cy="63048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E03410-1238-F441-9379-13AC3EBBEF9C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4370044" y="7968942"/>
            <a:ext cx="4" cy="73009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B82225-E8BF-DC4D-9FEA-336A72532855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4370048" y="9587545"/>
            <a:ext cx="0" cy="76684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E6E23E-CBA2-A643-ACB4-D4A263BD33E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4370044" y="11134287"/>
            <a:ext cx="5" cy="65823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A98D70-5912-1940-ACB3-00B4A7E23C81}"/>
              </a:ext>
            </a:extLst>
          </p:cNvPr>
          <p:cNvCxnSpPr>
            <a:cxnSpLocks/>
            <a:stCxn id="11" idx="2"/>
            <a:endCxn id="12" idx="1"/>
          </p:cNvCxnSpPr>
          <p:nvPr/>
        </p:nvCxnSpPr>
        <p:spPr>
          <a:xfrm>
            <a:off x="8440737" y="11134287"/>
            <a:ext cx="3479799" cy="110249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D376FB-0722-F947-96BD-2B3C07D772D6}"/>
              </a:ext>
            </a:extLst>
          </p:cNvPr>
          <p:cNvCxnSpPr>
            <a:cxnSpLocks/>
            <a:stCxn id="13" idx="2"/>
            <a:endCxn id="12" idx="3"/>
          </p:cNvCxnSpPr>
          <p:nvPr/>
        </p:nvCxnSpPr>
        <p:spPr>
          <a:xfrm flipH="1">
            <a:off x="16819561" y="11134287"/>
            <a:ext cx="3479801" cy="110249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7414F31-FFA8-904A-A2E5-A1BD32919725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440736" y="9567115"/>
            <a:ext cx="0" cy="78727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CE389B-51AC-9C44-9C1C-3869C1A8542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0299358" y="9640381"/>
            <a:ext cx="4" cy="60540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E72D70A-3975-894B-9480-A662E52A55FC}"/>
              </a:ext>
            </a:extLst>
          </p:cNvPr>
          <p:cNvCxnSpPr>
            <a:cxnSpLocks/>
            <a:stCxn id="18" idx="3"/>
            <a:endCxn id="14" idx="0"/>
          </p:cNvCxnSpPr>
          <p:nvPr/>
        </p:nvCxnSpPr>
        <p:spPr>
          <a:xfrm>
            <a:off x="16819560" y="7530659"/>
            <a:ext cx="3417889" cy="116838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2DB796C-45BD-D046-8294-D91FA0BC8609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10890248" y="7952180"/>
            <a:ext cx="1199355" cy="117068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Freeform 62">
            <a:extLst>
              <a:ext uri="{FF2B5EF4-FFF2-40B4-BE49-F238E27FC236}">
                <a16:creationId xmlns:a16="http://schemas.microsoft.com/office/drawing/2014/main" id="{E538C831-A8B7-1B4B-8B51-E90CBE9934BC}"/>
              </a:ext>
            </a:extLst>
          </p:cNvPr>
          <p:cNvSpPr/>
          <p:nvPr/>
        </p:nvSpPr>
        <p:spPr>
          <a:xfrm>
            <a:off x="10969628" y="7114156"/>
            <a:ext cx="962020" cy="363666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E09F68E6-39EF-BB4B-A952-82C7BE354926}"/>
              </a:ext>
            </a:extLst>
          </p:cNvPr>
          <p:cNvSpPr/>
          <p:nvPr/>
        </p:nvSpPr>
        <p:spPr>
          <a:xfrm flipH="1" flipV="1">
            <a:off x="10969628" y="7530658"/>
            <a:ext cx="925508" cy="421521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134DC028-691D-4849-8FF8-F6AE86DE3F21}"/>
              </a:ext>
            </a:extLst>
          </p:cNvPr>
          <p:cNvSpPr/>
          <p:nvPr/>
        </p:nvSpPr>
        <p:spPr>
          <a:xfrm>
            <a:off x="16887823" y="5539872"/>
            <a:ext cx="962020" cy="363666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A04A746B-B217-5549-ABE2-ABC2DD7515CC}"/>
              </a:ext>
            </a:extLst>
          </p:cNvPr>
          <p:cNvSpPr/>
          <p:nvPr/>
        </p:nvSpPr>
        <p:spPr>
          <a:xfrm flipH="1" flipV="1">
            <a:off x="16887823" y="5956374"/>
            <a:ext cx="925508" cy="421521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F0EB45D-A9CC-2C42-8B81-013A54C5B85D}"/>
              </a:ext>
            </a:extLst>
          </p:cNvPr>
          <p:cNvGrpSpPr/>
          <p:nvPr/>
        </p:nvGrpSpPr>
        <p:grpSpPr>
          <a:xfrm>
            <a:off x="759436" y="8707364"/>
            <a:ext cx="5076824" cy="888504"/>
            <a:chOff x="0" y="3546975"/>
            <a:chExt cx="5965824" cy="888504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DBA075AF-4B9C-B44F-B8B1-5AF04213E49C}"/>
                </a:ext>
              </a:extLst>
            </p:cNvPr>
            <p:cNvSpPr/>
            <p:nvPr/>
          </p:nvSpPr>
          <p:spPr>
            <a:xfrm>
              <a:off x="0" y="3546975"/>
              <a:ext cx="4899025" cy="888504"/>
            </a:xfrm>
            <a:prstGeom prst="roundRect">
              <a:avLst>
                <a:gd name="adj" fmla="val 24126"/>
              </a:avLst>
            </a:prstGeom>
            <a:solidFill>
              <a:srgbClr val="AA0077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Raleway" panose="020B0003030101060003" pitchFamily="34" charset="0"/>
                  <a:ea typeface="+mn-ea"/>
                  <a:cs typeface="+mn-cs"/>
                  <a:sym typeface="Gill Sans"/>
                </a:rPr>
                <a:t>Polly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3A1BFCC-669F-D441-8B2C-3D907CA8A125}"/>
                </a:ext>
              </a:extLst>
            </p:cNvPr>
            <p:cNvSpPr/>
            <p:nvPr/>
          </p:nvSpPr>
          <p:spPr>
            <a:xfrm>
              <a:off x="5003804" y="3585793"/>
              <a:ext cx="962020" cy="363666"/>
            </a:xfrm>
            <a:custGeom>
              <a:avLst/>
              <a:gdLst>
                <a:gd name="connsiteX0" fmla="*/ 1066800 w 1066800"/>
                <a:gd name="connsiteY0" fmla="*/ 508446 h 584646"/>
                <a:gd name="connsiteX1" fmla="*/ 558800 w 1066800"/>
                <a:gd name="connsiteY1" fmla="*/ 446 h 584646"/>
                <a:gd name="connsiteX2" fmla="*/ 0 w 1066800"/>
                <a:gd name="connsiteY2" fmla="*/ 584646 h 584646"/>
                <a:gd name="connsiteX3" fmla="*/ 0 w 1066800"/>
                <a:gd name="connsiteY3" fmla="*/ 584646 h 58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584646">
                  <a:moveTo>
                    <a:pt x="1066800" y="508446"/>
                  </a:moveTo>
                  <a:cubicBezTo>
                    <a:pt x="901700" y="248096"/>
                    <a:pt x="736600" y="-12254"/>
                    <a:pt x="558800" y="446"/>
                  </a:cubicBezTo>
                  <a:cubicBezTo>
                    <a:pt x="381000" y="13146"/>
                    <a:pt x="0" y="584646"/>
                    <a:pt x="0" y="584646"/>
                  </a:cubicBezTo>
                  <a:lnTo>
                    <a:pt x="0" y="584646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C4D5F97E-DE89-4443-8C19-FF8CBBA02A97}"/>
                </a:ext>
              </a:extLst>
            </p:cNvPr>
            <p:cNvSpPr/>
            <p:nvPr/>
          </p:nvSpPr>
          <p:spPr>
            <a:xfrm flipH="1" flipV="1">
              <a:off x="5003804" y="4002295"/>
              <a:ext cx="925508" cy="421521"/>
            </a:xfrm>
            <a:custGeom>
              <a:avLst/>
              <a:gdLst>
                <a:gd name="connsiteX0" fmla="*/ 1066800 w 1066800"/>
                <a:gd name="connsiteY0" fmla="*/ 508446 h 584646"/>
                <a:gd name="connsiteX1" fmla="*/ 558800 w 1066800"/>
                <a:gd name="connsiteY1" fmla="*/ 446 h 584646"/>
                <a:gd name="connsiteX2" fmla="*/ 0 w 1066800"/>
                <a:gd name="connsiteY2" fmla="*/ 584646 h 584646"/>
                <a:gd name="connsiteX3" fmla="*/ 0 w 1066800"/>
                <a:gd name="connsiteY3" fmla="*/ 584646 h 58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584646">
                  <a:moveTo>
                    <a:pt x="1066800" y="508446"/>
                  </a:moveTo>
                  <a:cubicBezTo>
                    <a:pt x="901700" y="248096"/>
                    <a:pt x="736600" y="-12254"/>
                    <a:pt x="558800" y="446"/>
                  </a:cubicBezTo>
                  <a:cubicBezTo>
                    <a:pt x="381000" y="13146"/>
                    <a:pt x="0" y="584646"/>
                    <a:pt x="0" y="584646"/>
                  </a:cubicBezTo>
                  <a:lnTo>
                    <a:pt x="0" y="584646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2268D5E1-FDB3-7B4A-A014-529347F2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03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own Arrow 40">
            <a:extLst>
              <a:ext uri="{FF2B5EF4-FFF2-40B4-BE49-F238E27FC236}">
                <a16:creationId xmlns:a16="http://schemas.microsoft.com/office/drawing/2014/main" id="{5FC9836F-CEA2-4A44-953D-BD2A71A19795}"/>
              </a:ext>
            </a:extLst>
          </p:cNvPr>
          <p:cNvSpPr/>
          <p:nvPr/>
        </p:nvSpPr>
        <p:spPr>
          <a:xfrm rot="19107124">
            <a:off x="4678202" y="6035722"/>
            <a:ext cx="632630" cy="2849002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9C3773-F0D3-7647-BEDB-3B84A709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5903"/>
            <a:ext cx="21336000" cy="1838325"/>
          </a:xfrm>
        </p:spPr>
        <p:txBody>
          <a:bodyPr/>
          <a:lstStyle/>
          <a:p>
            <a:pPr lvl="0" defTabSz="457200" rtl="0" latinLnBrk="1" hangingPunct="0">
              <a:lnSpc>
                <a:spcPct val="110000"/>
              </a:lnSpc>
            </a:pPr>
            <a:r>
              <a:rPr lang="en-US" b="0" dirty="0">
                <a:solidFill>
                  <a:srgbClr val="53585F">
                    <a:lumMod val="75000"/>
                  </a:srgb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Tensor Comprehensions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STIXIntegralsD-Regular" pitchFamily="2" charset="2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2679BA-9D93-D04A-8974-E1E330710E5D}"/>
              </a:ext>
            </a:extLst>
          </p:cNvPr>
          <p:cNvGrpSpPr/>
          <p:nvPr/>
        </p:nvGrpSpPr>
        <p:grpSpPr>
          <a:xfrm>
            <a:off x="8475661" y="3161051"/>
            <a:ext cx="10083800" cy="1681978"/>
            <a:chOff x="4787900" y="3708274"/>
            <a:chExt cx="7289800" cy="12159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9F5CC-2104-0F49-8A9B-2DBDEE15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9" b="10266"/>
            <a:stretch/>
          </p:blipFill>
          <p:spPr>
            <a:xfrm>
              <a:off x="4787900" y="3708274"/>
              <a:ext cx="7289800" cy="121593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17C13A9-AABA-544C-9DA7-8D6EF75DADBD}"/>
                </a:ext>
              </a:extLst>
            </p:cNvPr>
            <p:cNvSpPr/>
            <p:nvPr/>
          </p:nvSpPr>
          <p:spPr>
            <a:xfrm>
              <a:off x="4787900" y="3708274"/>
              <a:ext cx="7023100" cy="1215939"/>
            </a:xfrm>
            <a:prstGeom prst="roundRect">
              <a:avLst/>
            </a:prstGeom>
            <a:noFill/>
            <a:ln w="127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01CAC9D-7385-0748-8BC6-45B477BE0494}"/>
              </a:ext>
            </a:extLst>
          </p:cNvPr>
          <p:cNvSpPr/>
          <p:nvPr/>
        </p:nvSpPr>
        <p:spPr>
          <a:xfrm>
            <a:off x="5991224" y="10245783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Cilk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/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OpenMP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2302E9-7019-1A40-A47A-74C4673866DC}"/>
              </a:ext>
            </a:extLst>
          </p:cNvPr>
          <p:cNvSpPr/>
          <p:nvPr/>
        </p:nvSpPr>
        <p:spPr>
          <a:xfrm>
            <a:off x="11920536" y="11792525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Exec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D80ECB-3688-B243-989D-E200F71BA61E}"/>
              </a:ext>
            </a:extLst>
          </p:cNvPr>
          <p:cNvSpPr/>
          <p:nvPr/>
        </p:nvSpPr>
        <p:spPr>
          <a:xfrm>
            <a:off x="17849849" y="10245783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libTHC.so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66AB4FB-876F-7A4C-B409-6F89FE1ED08A}"/>
              </a:ext>
            </a:extLst>
          </p:cNvPr>
          <p:cNvSpPr/>
          <p:nvPr/>
        </p:nvSpPr>
        <p:spPr>
          <a:xfrm>
            <a:off x="17787936" y="8699041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ATen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91E4275-80AC-514F-8856-BF2A64C28D1F}"/>
              </a:ext>
            </a:extLst>
          </p:cNvPr>
          <p:cNvSpPr/>
          <p:nvPr/>
        </p:nvSpPr>
        <p:spPr>
          <a:xfrm>
            <a:off x="11920536" y="10245783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CUDA Module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FC7852-EA45-3D40-A4DA-EA84B0B59648}"/>
              </a:ext>
            </a:extLst>
          </p:cNvPr>
          <p:cNvSpPr/>
          <p:nvPr/>
        </p:nvSpPr>
        <p:spPr>
          <a:xfrm>
            <a:off x="11920535" y="8699041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CUDA Kernel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AE814B1-311B-654D-94C2-EBB51CBC440B}"/>
              </a:ext>
            </a:extLst>
          </p:cNvPr>
          <p:cNvSpPr/>
          <p:nvPr/>
        </p:nvSpPr>
        <p:spPr>
          <a:xfrm>
            <a:off x="5991223" y="8678611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defTabSz="584200" rtl="0" latinLnBrk="1" hangingPunct="0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Raleway" panose="020B0003030101060003" pitchFamily="34" charset="0"/>
                <a:sym typeface="Gill Sans"/>
              </a:rPr>
              <a:t>Tapir/LLVM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C8CC804-E9D2-E443-A4CB-488A2CF96BEF}"/>
              </a:ext>
            </a:extLst>
          </p:cNvPr>
          <p:cNvSpPr/>
          <p:nvPr/>
        </p:nvSpPr>
        <p:spPr>
          <a:xfrm>
            <a:off x="11920535" y="7086407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Polyhedral IR (ISL)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400C841-02F9-1648-AE69-5FBD594AACC6}"/>
              </a:ext>
            </a:extLst>
          </p:cNvPr>
          <p:cNvSpPr/>
          <p:nvPr/>
        </p:nvSpPr>
        <p:spPr>
          <a:xfrm>
            <a:off x="11920534" y="5567414"/>
            <a:ext cx="4899025" cy="888504"/>
          </a:xfrm>
          <a:prstGeom prst="roundRect">
            <a:avLst>
              <a:gd name="adj" fmla="val 24126"/>
            </a:avLst>
          </a:prstGeom>
          <a:solidFill>
            <a:srgbClr val="0077A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Halide IR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FC16046-131F-9342-A8A5-2140AE25DD8A}"/>
              </a:ext>
            </a:extLst>
          </p:cNvPr>
          <p:cNvSpPr/>
          <p:nvPr/>
        </p:nvSpPr>
        <p:spPr>
          <a:xfrm>
            <a:off x="17875249" y="5158273"/>
            <a:ext cx="4899025" cy="1599307"/>
          </a:xfrm>
          <a:prstGeom prst="roundRect">
            <a:avLst>
              <a:gd name="adj" fmla="val 24126"/>
            </a:avLst>
          </a:prstGeom>
          <a:solidFill>
            <a:srgbClr val="AA0077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Range Inference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Raleway" panose="020B0003030101060003" pitchFamily="34" charset="0"/>
                <a:ea typeface="+mn-ea"/>
                <a:cs typeface="+mn-cs"/>
                <a:sym typeface="Gill Sans"/>
              </a:rPr>
              <a:t>and Specialization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Raleway" panose="020B0003030101060003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5F5BD88-0C3A-154C-A08A-006DDA4CF9D1}"/>
              </a:ext>
            </a:extLst>
          </p:cNvPr>
          <p:cNvSpPr/>
          <p:nvPr/>
        </p:nvSpPr>
        <p:spPr>
          <a:xfrm>
            <a:off x="5965824" y="6719937"/>
            <a:ext cx="4899025" cy="1599307"/>
          </a:xfrm>
          <a:prstGeom prst="roundRect">
            <a:avLst>
              <a:gd name="adj" fmla="val 24126"/>
            </a:avLst>
          </a:prstGeom>
          <a:solidFill>
            <a:srgbClr val="AA0077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Polyhedral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Raleway" panose="020B0003030101060003" pitchFamily="34" charset="0"/>
                <a:ea typeface="+mn-ea"/>
                <a:cs typeface="+mn-cs"/>
                <a:sym typeface="Gill Sans"/>
              </a:rPr>
              <a:t>Transformations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B0B356-389E-514B-AAC5-0BEFB7432603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4370047" y="4896120"/>
            <a:ext cx="0" cy="67129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D667A9-0867-CA48-9E3E-1A4A8FEE119D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>
            <a:off x="14370047" y="6455918"/>
            <a:ext cx="1" cy="63048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E03410-1238-F441-9379-13AC3EBBEF9C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4370044" y="7968942"/>
            <a:ext cx="4" cy="73009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B82225-E8BF-DC4D-9FEA-336A72532855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4370048" y="9587545"/>
            <a:ext cx="0" cy="76684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E6E23E-CBA2-A643-ACB4-D4A263BD33E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4370044" y="11134287"/>
            <a:ext cx="5" cy="65823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A98D70-5912-1940-ACB3-00B4A7E23C81}"/>
              </a:ext>
            </a:extLst>
          </p:cNvPr>
          <p:cNvCxnSpPr>
            <a:cxnSpLocks/>
            <a:stCxn id="11" idx="2"/>
            <a:endCxn id="12" idx="1"/>
          </p:cNvCxnSpPr>
          <p:nvPr/>
        </p:nvCxnSpPr>
        <p:spPr>
          <a:xfrm>
            <a:off x="8440737" y="11134287"/>
            <a:ext cx="3479799" cy="110249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D376FB-0722-F947-96BD-2B3C07D772D6}"/>
              </a:ext>
            </a:extLst>
          </p:cNvPr>
          <p:cNvCxnSpPr>
            <a:cxnSpLocks/>
            <a:stCxn id="13" idx="2"/>
            <a:endCxn id="12" idx="3"/>
          </p:cNvCxnSpPr>
          <p:nvPr/>
        </p:nvCxnSpPr>
        <p:spPr>
          <a:xfrm flipH="1">
            <a:off x="16819561" y="11134287"/>
            <a:ext cx="3479801" cy="110249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7414F31-FFA8-904A-A2E5-A1BD32919725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440736" y="9567115"/>
            <a:ext cx="0" cy="78727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CE389B-51AC-9C44-9C1C-3869C1A8542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0299358" y="9640381"/>
            <a:ext cx="4" cy="60540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E72D70A-3975-894B-9480-A662E52A55FC}"/>
              </a:ext>
            </a:extLst>
          </p:cNvPr>
          <p:cNvCxnSpPr>
            <a:cxnSpLocks/>
            <a:stCxn id="18" idx="3"/>
            <a:endCxn id="14" idx="0"/>
          </p:cNvCxnSpPr>
          <p:nvPr/>
        </p:nvCxnSpPr>
        <p:spPr>
          <a:xfrm>
            <a:off x="16819560" y="7530659"/>
            <a:ext cx="3417889" cy="116838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2DB796C-45BD-D046-8294-D91FA0BC8609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10890248" y="7952180"/>
            <a:ext cx="1199355" cy="117068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Freeform 62">
            <a:extLst>
              <a:ext uri="{FF2B5EF4-FFF2-40B4-BE49-F238E27FC236}">
                <a16:creationId xmlns:a16="http://schemas.microsoft.com/office/drawing/2014/main" id="{E538C831-A8B7-1B4B-8B51-E90CBE9934BC}"/>
              </a:ext>
            </a:extLst>
          </p:cNvPr>
          <p:cNvSpPr/>
          <p:nvPr/>
        </p:nvSpPr>
        <p:spPr>
          <a:xfrm>
            <a:off x="10969628" y="7114156"/>
            <a:ext cx="962020" cy="363666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E09F68E6-39EF-BB4B-A952-82C7BE354926}"/>
              </a:ext>
            </a:extLst>
          </p:cNvPr>
          <p:cNvSpPr/>
          <p:nvPr/>
        </p:nvSpPr>
        <p:spPr>
          <a:xfrm flipH="1" flipV="1">
            <a:off x="10969628" y="7530658"/>
            <a:ext cx="925508" cy="421521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134DC028-691D-4849-8FF8-F6AE86DE3F21}"/>
              </a:ext>
            </a:extLst>
          </p:cNvPr>
          <p:cNvSpPr/>
          <p:nvPr/>
        </p:nvSpPr>
        <p:spPr>
          <a:xfrm>
            <a:off x="16887823" y="5539872"/>
            <a:ext cx="962020" cy="363666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A04A746B-B217-5549-ABE2-ABC2DD7515CC}"/>
              </a:ext>
            </a:extLst>
          </p:cNvPr>
          <p:cNvSpPr/>
          <p:nvPr/>
        </p:nvSpPr>
        <p:spPr>
          <a:xfrm flipH="1" flipV="1">
            <a:off x="16887823" y="5956374"/>
            <a:ext cx="925508" cy="421521"/>
          </a:xfrm>
          <a:custGeom>
            <a:avLst/>
            <a:gdLst>
              <a:gd name="connsiteX0" fmla="*/ 1066800 w 1066800"/>
              <a:gd name="connsiteY0" fmla="*/ 508446 h 584646"/>
              <a:gd name="connsiteX1" fmla="*/ 558800 w 1066800"/>
              <a:gd name="connsiteY1" fmla="*/ 446 h 584646"/>
              <a:gd name="connsiteX2" fmla="*/ 0 w 1066800"/>
              <a:gd name="connsiteY2" fmla="*/ 584646 h 584646"/>
              <a:gd name="connsiteX3" fmla="*/ 0 w 1066800"/>
              <a:gd name="connsiteY3" fmla="*/ 584646 h 5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584646">
                <a:moveTo>
                  <a:pt x="1066800" y="508446"/>
                </a:moveTo>
                <a:cubicBezTo>
                  <a:pt x="901700" y="248096"/>
                  <a:pt x="736600" y="-12254"/>
                  <a:pt x="558800" y="446"/>
                </a:cubicBezTo>
                <a:cubicBezTo>
                  <a:pt x="381000" y="13146"/>
                  <a:pt x="0" y="584646"/>
                  <a:pt x="0" y="584646"/>
                </a:cubicBezTo>
                <a:lnTo>
                  <a:pt x="0" y="584646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7C9FA61-C03E-7841-87B4-70B2D0928B00}"/>
              </a:ext>
            </a:extLst>
          </p:cNvPr>
          <p:cNvGrpSpPr/>
          <p:nvPr/>
        </p:nvGrpSpPr>
        <p:grpSpPr>
          <a:xfrm>
            <a:off x="759436" y="8707364"/>
            <a:ext cx="5076824" cy="888504"/>
            <a:chOff x="0" y="3546975"/>
            <a:chExt cx="5965824" cy="888504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E0C4454D-2600-1542-AE20-025BAAD564AA}"/>
                </a:ext>
              </a:extLst>
            </p:cNvPr>
            <p:cNvSpPr/>
            <p:nvPr/>
          </p:nvSpPr>
          <p:spPr>
            <a:xfrm>
              <a:off x="0" y="3546975"/>
              <a:ext cx="4899025" cy="888504"/>
            </a:xfrm>
            <a:prstGeom prst="roundRect">
              <a:avLst>
                <a:gd name="adj" fmla="val 24126"/>
              </a:avLst>
            </a:prstGeom>
            <a:solidFill>
              <a:srgbClr val="AA0077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Raleway" panose="020B0003030101060003" pitchFamily="34" charset="0"/>
                  <a:ea typeface="+mn-ea"/>
                  <a:cs typeface="+mn-cs"/>
                  <a:sym typeface="Gill Sans"/>
                </a:rPr>
                <a:t>Polly</a:t>
              </a: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5DB163F5-178A-BD46-81DB-A97FE165C6B4}"/>
                </a:ext>
              </a:extLst>
            </p:cNvPr>
            <p:cNvSpPr/>
            <p:nvPr/>
          </p:nvSpPr>
          <p:spPr>
            <a:xfrm>
              <a:off x="5003804" y="3585793"/>
              <a:ext cx="962020" cy="363666"/>
            </a:xfrm>
            <a:custGeom>
              <a:avLst/>
              <a:gdLst>
                <a:gd name="connsiteX0" fmla="*/ 1066800 w 1066800"/>
                <a:gd name="connsiteY0" fmla="*/ 508446 h 584646"/>
                <a:gd name="connsiteX1" fmla="*/ 558800 w 1066800"/>
                <a:gd name="connsiteY1" fmla="*/ 446 h 584646"/>
                <a:gd name="connsiteX2" fmla="*/ 0 w 1066800"/>
                <a:gd name="connsiteY2" fmla="*/ 584646 h 584646"/>
                <a:gd name="connsiteX3" fmla="*/ 0 w 1066800"/>
                <a:gd name="connsiteY3" fmla="*/ 584646 h 58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584646">
                  <a:moveTo>
                    <a:pt x="1066800" y="508446"/>
                  </a:moveTo>
                  <a:cubicBezTo>
                    <a:pt x="901700" y="248096"/>
                    <a:pt x="736600" y="-12254"/>
                    <a:pt x="558800" y="446"/>
                  </a:cubicBezTo>
                  <a:cubicBezTo>
                    <a:pt x="381000" y="13146"/>
                    <a:pt x="0" y="584646"/>
                    <a:pt x="0" y="584646"/>
                  </a:cubicBezTo>
                  <a:lnTo>
                    <a:pt x="0" y="584646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BAD0133-2A7A-6246-B8A3-AF254275A633}"/>
                </a:ext>
              </a:extLst>
            </p:cNvPr>
            <p:cNvSpPr/>
            <p:nvPr/>
          </p:nvSpPr>
          <p:spPr>
            <a:xfrm flipH="1" flipV="1">
              <a:off x="5003804" y="4002295"/>
              <a:ext cx="925508" cy="421521"/>
            </a:xfrm>
            <a:custGeom>
              <a:avLst/>
              <a:gdLst>
                <a:gd name="connsiteX0" fmla="*/ 1066800 w 1066800"/>
                <a:gd name="connsiteY0" fmla="*/ 508446 h 584646"/>
                <a:gd name="connsiteX1" fmla="*/ 558800 w 1066800"/>
                <a:gd name="connsiteY1" fmla="*/ 446 h 584646"/>
                <a:gd name="connsiteX2" fmla="*/ 0 w 1066800"/>
                <a:gd name="connsiteY2" fmla="*/ 584646 h 584646"/>
                <a:gd name="connsiteX3" fmla="*/ 0 w 1066800"/>
                <a:gd name="connsiteY3" fmla="*/ 584646 h 58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584646">
                  <a:moveTo>
                    <a:pt x="1066800" y="508446"/>
                  </a:moveTo>
                  <a:cubicBezTo>
                    <a:pt x="901700" y="248096"/>
                    <a:pt x="736600" y="-12254"/>
                    <a:pt x="558800" y="446"/>
                  </a:cubicBezTo>
                  <a:cubicBezTo>
                    <a:pt x="381000" y="13146"/>
                    <a:pt x="0" y="584646"/>
                    <a:pt x="0" y="584646"/>
                  </a:cubicBezTo>
                  <a:lnTo>
                    <a:pt x="0" y="584646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3" name="Hexagon 2">
            <a:extLst>
              <a:ext uri="{FF2B5EF4-FFF2-40B4-BE49-F238E27FC236}">
                <a16:creationId xmlns:a16="http://schemas.microsoft.com/office/drawing/2014/main" id="{930B2D13-6B3D-E243-835C-93BEA64915DA}"/>
              </a:ext>
            </a:extLst>
          </p:cNvPr>
          <p:cNvSpPr/>
          <p:nvPr/>
        </p:nvSpPr>
        <p:spPr>
          <a:xfrm>
            <a:off x="219560" y="5989960"/>
            <a:ext cx="4927600" cy="1358503"/>
          </a:xfrm>
          <a:prstGeom prst="hexagon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In Progress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10DE61B-A272-484E-9038-76104224EF2D}"/>
              </a:ext>
            </a:extLst>
          </p:cNvPr>
          <p:cNvSpPr/>
          <p:nvPr/>
        </p:nvSpPr>
        <p:spPr>
          <a:xfrm>
            <a:off x="2411572" y="7336148"/>
            <a:ext cx="659053" cy="1337493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163D43-1B6D-3B49-96CA-C4B84B505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00" y="-196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1880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59DAC7DD-2BBB-9844-81DB-8E96EA917E71}" vid="{97C31A95-206C-6241-9924-0BE1C8E4215F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Facebook_Basic_3.9.2</Template>
  <TotalTime>3053</TotalTime>
  <Words>1224</Words>
  <Application>Microsoft Macintosh PowerPoint</Application>
  <PresentationFormat>Custom</PresentationFormat>
  <Paragraphs>173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FreightSansLFPro</vt:lpstr>
      <vt:lpstr>FreightSansLFPro Med</vt:lpstr>
      <vt:lpstr>FreightSansLFPro SmBd</vt:lpstr>
      <vt:lpstr>Gill Sans</vt:lpstr>
      <vt:lpstr>Helvetica</vt:lpstr>
      <vt:lpstr>Inconsolata</vt:lpstr>
      <vt:lpstr>Lucida Grande</vt:lpstr>
      <vt:lpstr>Raleway</vt:lpstr>
      <vt:lpstr>STIXIntegralsD-Regular</vt:lpstr>
      <vt:lpstr>Vista Sans OT Medium</vt:lpstr>
      <vt:lpstr>White</vt:lpstr>
      <vt:lpstr>PowerPoint Presentation</vt:lpstr>
      <vt:lpstr>The Tensor Comprehensions Team</vt:lpstr>
      <vt:lpstr>A tale of many layers</vt:lpstr>
      <vt:lpstr>Someone has a clever idea</vt:lpstr>
      <vt:lpstr>“Abstraction without regret”</vt:lpstr>
      <vt:lpstr>Prior work</vt:lpstr>
      <vt:lpstr>Tensor Comprehensions</vt:lpstr>
      <vt:lpstr>Tensor Comprehensions</vt:lpstr>
      <vt:lpstr>Tensor Comprehensions</vt:lpstr>
      <vt:lpstr>Optimizations at the appropriate time</vt:lpstr>
      <vt:lpstr>TC language</vt:lpstr>
      <vt:lpstr>Polyhedral + TC</vt:lpstr>
      <vt:lpstr>ISL scheduling</vt:lpstr>
      <vt:lpstr>ISL scheduling</vt:lpstr>
      <vt:lpstr>Extending ISL scheduling</vt:lpstr>
      <vt:lpstr>Memory promotion</vt:lpstr>
      <vt:lpstr>Autotuning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Questions?</vt:lpstr>
      <vt:lpstr>Backup Slides</vt:lpstr>
      <vt:lpstr>TC in Practice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Talk Title (Subject)</dc:title>
  <dc:creator>Mike Beltzner</dc:creator>
  <cp:lastModifiedBy>Microsoft Office User</cp:lastModifiedBy>
  <cp:revision>163</cp:revision>
  <cp:lastPrinted>2018-02-23T15:29:31Z</cp:lastPrinted>
  <dcterms:created xsi:type="dcterms:W3CDTF">2017-10-02T03:42:20Z</dcterms:created>
  <dcterms:modified xsi:type="dcterms:W3CDTF">2018-02-26T21:50:26Z</dcterms:modified>
</cp:coreProperties>
</file>